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18"/>
  </p:notesMasterIdLst>
  <p:sldIdLst>
    <p:sldId id="261" r:id="rId7"/>
    <p:sldId id="256" r:id="rId8"/>
    <p:sldId id="300" r:id="rId9"/>
    <p:sldId id="284" r:id="rId10"/>
    <p:sldId id="293" r:id="rId11"/>
    <p:sldId id="291" r:id="rId12"/>
    <p:sldId id="297" r:id="rId13"/>
    <p:sldId id="298" r:id="rId14"/>
    <p:sldId id="299" r:id="rId15"/>
    <p:sldId id="296"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ithcock, Richard (EPS - Curriculum)" initials="HR(-C" lastIdx="4" clrIdx="0">
    <p:extLst>
      <p:ext uri="{19B8F6BF-5375-455C-9EA6-DF929625EA0E}">
        <p15:presenceInfo xmlns:p15="http://schemas.microsoft.com/office/powerpoint/2012/main" userId="S-1-5-21-2431647640-172777305-3518478359-124670" providerId="AD"/>
      </p:ext>
    </p:extLst>
  </p:cmAuthor>
  <p:cmAuthor id="2" name="Hopkin, Lloyd (EPS - Curriculum)" initials="HL(-C" lastIdx="18" clrIdx="1">
    <p:extLst>
      <p:ext uri="{19B8F6BF-5375-455C-9EA6-DF929625EA0E}">
        <p15:presenceInfo xmlns:p15="http://schemas.microsoft.com/office/powerpoint/2012/main" userId="S-1-5-21-2431647640-172777305-3518478359-100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DBED"/>
    <a:srgbClr val="93E9E7"/>
    <a:srgbClr val="1D928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90" autoAdjust="0"/>
    <p:restoredTop sz="72414" autoAdjust="0"/>
  </p:normalViewPr>
  <p:slideViewPr>
    <p:cSldViewPr snapToGrid="0">
      <p:cViewPr varScale="1">
        <p:scale>
          <a:sx n="42" d="100"/>
          <a:sy n="42" d="100"/>
        </p:scale>
        <p:origin x="1888" y="40"/>
      </p:cViewPr>
      <p:guideLst/>
    </p:cSldViewPr>
  </p:slideViewPr>
  <p:notesTextViewPr>
    <p:cViewPr>
      <p:scale>
        <a:sx n="3" d="2"/>
        <a:sy n="3" d="2"/>
      </p:scale>
      <p:origin x="0" y="0"/>
    </p:cViewPr>
  </p:notesTextViewPr>
  <p:sorterViewPr>
    <p:cViewPr>
      <p:scale>
        <a:sx n="100" d="100"/>
        <a:sy n="100" d="100"/>
      </p:scale>
      <p:origin x="0" y="-326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xml" Id="rId8" /><Relationship Type="http://schemas.openxmlformats.org/officeDocument/2006/relationships/slide" Target="slides/slide7.xml" Id="rId13" /><Relationship Type="http://schemas.openxmlformats.org/officeDocument/2006/relationships/notesMaster" Target="notesMasters/notesMaster1.xml" Id="rId18" /><Relationship Type="http://schemas.openxmlformats.org/officeDocument/2006/relationships/viewProps" Target="viewProps.xml" Id="rId21"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presProps" Target="presProps.xml" Id="rId20"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5.xml" Id="rId11" /><Relationship Type="http://schemas.openxmlformats.org/officeDocument/2006/relationships/slideMaster" Target="slideMasters/slideMaster1.xml" Id="rId5" /><Relationship Type="http://schemas.openxmlformats.org/officeDocument/2006/relationships/slide" Target="slides/slide9.xml" Id="rId15" /><Relationship Type="http://schemas.openxmlformats.org/officeDocument/2006/relationships/tableStyles" Target="tableStyles.xml" Id="rId23" /><Relationship Type="http://schemas.openxmlformats.org/officeDocument/2006/relationships/slide" Target="slides/slide4.xml" Id="rId10" /><Relationship Type="http://schemas.openxmlformats.org/officeDocument/2006/relationships/commentAuthors" Target="commentAuthors.xml" Id="rId19"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theme" Target="theme/theme1.xml" Id="rId22" /><Relationship Type="http://schemas.openxmlformats.org/officeDocument/2006/relationships/customXml" Target="/customXML/item5.xml" Id="Re8137ea0afc64b5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A7B47-4FBE-407C-B9F9-86F223D07507}" type="datetimeFigureOut">
              <a:rPr lang="en-GB" smtClean="0"/>
              <a:t>18/05/2022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34021-97F0-4EA6-9E11-935753612E22}" type="slidenum">
              <a:rPr lang="en-GB" smtClean="0"/>
              <a:t>‹#›</a:t>
            </a:fld>
            <a:endParaRPr lang="en-GB"/>
          </a:p>
        </p:txBody>
      </p:sp>
    </p:spTree>
    <p:extLst>
      <p:ext uri="{BB962C8B-B14F-4D97-AF65-F5344CB8AC3E}">
        <p14:creationId xmlns:p14="http://schemas.microsoft.com/office/powerpoint/2010/main" val="350666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nWAtOkeuWus&amp;list=PLTZvaU9CIF5tfIXnHAp-RQnbqSMAEF4w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7B1AD-F1A6-400A-99E7-3D3F4AB22F7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88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E734021-97F0-4EA6-9E11-935753612E22}" type="slidenum">
              <a:rPr lang="en-GB" smtClean="0"/>
              <a:t>10</a:t>
            </a:fld>
            <a:endParaRPr lang="en-GB"/>
          </a:p>
        </p:txBody>
      </p:sp>
    </p:spTree>
    <p:extLst>
      <p:ext uri="{BB962C8B-B14F-4D97-AF65-F5344CB8AC3E}">
        <p14:creationId xmlns:p14="http://schemas.microsoft.com/office/powerpoint/2010/main" val="1405143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E734021-97F0-4EA6-9E11-935753612E22}" type="slidenum">
              <a:rPr lang="en-GB" smtClean="0"/>
              <a:t>11</a:t>
            </a:fld>
            <a:endParaRPr lang="en-GB"/>
          </a:p>
        </p:txBody>
      </p:sp>
    </p:spTree>
    <p:extLst>
      <p:ext uri="{BB962C8B-B14F-4D97-AF65-F5344CB8AC3E}">
        <p14:creationId xmlns:p14="http://schemas.microsoft.com/office/powerpoint/2010/main" val="367058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E734021-97F0-4EA6-9E11-935753612E22}" type="slidenum">
              <a:rPr lang="en-GB" smtClean="0"/>
              <a:t>2</a:t>
            </a:fld>
            <a:endParaRPr lang="en-GB"/>
          </a:p>
        </p:txBody>
      </p:sp>
    </p:spTree>
    <p:extLst>
      <p:ext uri="{BB962C8B-B14F-4D97-AF65-F5344CB8AC3E}">
        <p14:creationId xmlns:p14="http://schemas.microsoft.com/office/powerpoint/2010/main" val="149377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E734021-97F0-4EA6-9E11-935753612E22}" type="slidenum">
              <a:rPr lang="en-GB" smtClean="0"/>
              <a:t>3</a:t>
            </a:fld>
            <a:endParaRPr lang="en-GB"/>
          </a:p>
        </p:txBody>
      </p:sp>
    </p:spTree>
    <p:extLst>
      <p:ext uri="{BB962C8B-B14F-4D97-AF65-F5344CB8AC3E}">
        <p14:creationId xmlns:p14="http://schemas.microsoft.com/office/powerpoint/2010/main" val="154639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E734021-97F0-4EA6-9E11-935753612E22}" type="slidenum">
              <a:rPr lang="en-GB" smtClean="0"/>
              <a:t>4</a:t>
            </a:fld>
            <a:endParaRPr lang="en-GB"/>
          </a:p>
        </p:txBody>
      </p:sp>
    </p:spTree>
    <p:extLst>
      <p:ext uri="{BB962C8B-B14F-4D97-AF65-F5344CB8AC3E}">
        <p14:creationId xmlns:p14="http://schemas.microsoft.com/office/powerpoint/2010/main" val="379768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Possible prompts to support Question 1, if required:</a:t>
            </a:r>
          </a:p>
          <a:p>
            <a:endParaRPr lang="en-GB" sz="1100" b="1" dirty="0"/>
          </a:p>
          <a:p>
            <a:r>
              <a:rPr lang="en-GB" sz="1100" b="1" dirty="0"/>
              <a:t>Progression</a:t>
            </a:r>
          </a:p>
          <a:p>
            <a:pPr marL="342900" indent="-342900">
              <a:buFont typeface="Arial" panose="020B0604020202020204" pitchFamily="34" charset="0"/>
              <a:buChar char="•"/>
            </a:pPr>
            <a:r>
              <a:rPr lang="en-GB" sz="1100" dirty="0"/>
              <a:t>In the practice you have been thinking about, did you manage to use all the Principles of Progression? </a:t>
            </a:r>
          </a:p>
          <a:p>
            <a:pPr marL="342900" indent="-342900">
              <a:buFont typeface="Arial" panose="020B0604020202020204" pitchFamily="34" charset="0"/>
              <a:buChar char="•"/>
            </a:pPr>
            <a:r>
              <a:rPr lang="en-GB" sz="1100" dirty="0"/>
              <a:t>Which did you decide to focus on? Why was that?</a:t>
            </a:r>
          </a:p>
          <a:p>
            <a:pPr marL="342900" indent="-342900">
              <a:buFont typeface="Arial" panose="020B0604020202020204" pitchFamily="34" charset="0"/>
              <a:buChar char="•"/>
            </a:pPr>
            <a:r>
              <a:rPr lang="en-GB" sz="1100" dirty="0"/>
              <a:t>How did you relate the overarching Principles of Progression to the AoLE specific Principles of Progression? To what extent did they support each other?  Were there any tensions?</a:t>
            </a:r>
          </a:p>
          <a:p>
            <a:pPr marL="342900" indent="-342900">
              <a:buFont typeface="Arial" panose="020B0604020202020204" pitchFamily="34" charset="0"/>
              <a:buChar char="•"/>
            </a:pPr>
            <a:r>
              <a:rPr lang="en-GB" sz="1100" dirty="0"/>
              <a:t>Which principles were easier/more difficult to use? Why do you think that was the case?</a:t>
            </a:r>
          </a:p>
          <a:p>
            <a:endParaRPr lang="en-GB" sz="1100" dirty="0"/>
          </a:p>
          <a:p>
            <a:r>
              <a:rPr lang="en-GB" sz="1100" b="1" dirty="0"/>
              <a:t>Assessment</a:t>
            </a:r>
          </a:p>
          <a:p>
            <a:pPr marL="342900" indent="-342900">
              <a:buFont typeface="Arial" panose="020B0604020202020204" pitchFamily="34" charset="0"/>
              <a:buChar char="•"/>
            </a:pPr>
            <a:r>
              <a:rPr lang="en-GB" sz="1100" dirty="0"/>
              <a:t>Which principles of assessment were easier/more difficult to use? Why do you think that was the case?</a:t>
            </a:r>
          </a:p>
          <a:p>
            <a:pPr marL="342900" indent="-342900">
              <a:buFont typeface="Arial" panose="020B0604020202020204" pitchFamily="34" charset="0"/>
              <a:buChar char="•"/>
            </a:pPr>
            <a:r>
              <a:rPr lang="en-GB" sz="1100" dirty="0"/>
              <a:t>Are there aspects of progression which are more challenging to assess (e.g. particular AoLEs or statements of What Matters; particular Principles of Progression; learners at different stages, learning over time)? </a:t>
            </a:r>
          </a:p>
          <a:p>
            <a:pPr marL="342900" indent="-342900">
              <a:buFont typeface="Arial" panose="020B0604020202020204" pitchFamily="34" charset="0"/>
              <a:buChar char="•"/>
            </a:pPr>
            <a:r>
              <a:rPr lang="en-GB" sz="1100" dirty="0"/>
              <a:t>Did you make use of the [pedagogical principles/statements of What Matters/Descriptions of Learning] to shape your assessment approaches? If so, in what ways?</a:t>
            </a:r>
          </a:p>
          <a:p>
            <a:pPr marL="342900" indent="-342900">
              <a:buFont typeface="Arial" panose="020B0604020202020204" pitchFamily="34" charset="0"/>
              <a:buChar char="•"/>
            </a:pPr>
            <a:r>
              <a:rPr lang="en-GB" sz="1100" dirty="0"/>
              <a:t>What went well? What could be improved? What were the challenges?</a:t>
            </a:r>
          </a:p>
        </p:txBody>
      </p:sp>
      <p:sp>
        <p:nvSpPr>
          <p:cNvPr id="4" name="Slide Number Placeholder 3"/>
          <p:cNvSpPr>
            <a:spLocks noGrp="1"/>
          </p:cNvSpPr>
          <p:nvPr>
            <p:ph type="sldNum" sz="quarter" idx="10"/>
          </p:nvPr>
        </p:nvSpPr>
        <p:spPr/>
        <p:txBody>
          <a:bodyPr/>
          <a:lstStyle/>
          <a:p>
            <a:fld id="{DE734021-97F0-4EA6-9E11-935753612E22}" type="slidenum">
              <a:rPr lang="en-GB" smtClean="0"/>
              <a:t>5</a:t>
            </a:fld>
            <a:endParaRPr lang="en-GB"/>
          </a:p>
        </p:txBody>
      </p:sp>
    </p:spTree>
    <p:extLst>
      <p:ext uri="{BB962C8B-B14F-4D97-AF65-F5344CB8AC3E}">
        <p14:creationId xmlns:p14="http://schemas.microsoft.com/office/powerpoint/2010/main" val="204051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E734021-97F0-4EA6-9E11-935753612E22}" type="slidenum">
              <a:rPr lang="en-GB" smtClean="0"/>
              <a:t>6</a:t>
            </a:fld>
            <a:endParaRPr lang="en-GB"/>
          </a:p>
        </p:txBody>
      </p:sp>
    </p:spTree>
    <p:extLst>
      <p:ext uri="{BB962C8B-B14F-4D97-AF65-F5344CB8AC3E}">
        <p14:creationId xmlns:p14="http://schemas.microsoft.com/office/powerpoint/2010/main" val="261950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1" dirty="0"/>
              <a:t>Possible prompts to support Question 2, if required:</a:t>
            </a:r>
          </a:p>
          <a:p>
            <a:pPr marL="342900" indent="-342900" algn="l">
              <a:buFont typeface="Arial" panose="020B0604020202020204" pitchFamily="34" charset="0"/>
              <a:buChar char="•"/>
            </a:pPr>
            <a:r>
              <a:rPr lang="en-GB" sz="2400" dirty="0"/>
              <a:t>With reference to your example, who was involved in planning? At what stages of the process?</a:t>
            </a:r>
          </a:p>
          <a:p>
            <a:pPr marL="357188" lvl="1" indent="-342900" algn="l">
              <a:buFont typeface="Arial" panose="020B0604020202020204" pitchFamily="34" charset="0"/>
              <a:buChar char="•"/>
            </a:pPr>
            <a:r>
              <a:rPr lang="en-GB" sz="2400" dirty="0"/>
              <a:t>To what extent and at what stages were learners involved in planning or review of these learning experiences?</a:t>
            </a:r>
          </a:p>
          <a:p>
            <a:pPr marL="357188" lvl="1" indent="-342900" algn="l">
              <a:buFont typeface="Arial" panose="020B0604020202020204" pitchFamily="34" charset="0"/>
              <a:buChar char="•"/>
            </a:pPr>
            <a:r>
              <a:rPr lang="en-GB" sz="2400" dirty="0"/>
              <a:t>How have you worked with other schools / settings to develop a shared understanding or progression and assessment? What does that look like in practice?</a:t>
            </a:r>
          </a:p>
          <a:p>
            <a:pPr marL="357188" lvl="1" indent="-342900" algn="l">
              <a:buFont typeface="Arial" panose="020B0604020202020204" pitchFamily="34" charset="0"/>
              <a:buChar char="•"/>
            </a:pPr>
            <a:r>
              <a:rPr lang="en-GB" sz="2400" dirty="0"/>
              <a:t>How can we encourage collaboration across phases to reach a shared understanding of progression?</a:t>
            </a:r>
          </a:p>
          <a:p>
            <a:pPr marL="357188" lvl="1" indent="-342900" algn="l">
              <a:buFont typeface="Arial" panose="020B0604020202020204" pitchFamily="34" charset="0"/>
              <a:buChar char="•"/>
            </a:pPr>
            <a:r>
              <a:rPr lang="en-GB" sz="2400" dirty="0"/>
              <a:t>What further opportunities to collaborate would be helpful?</a:t>
            </a:r>
          </a:p>
          <a:p>
            <a:pPr marL="357188" lvl="1" indent="-342900" algn="l">
              <a:buFont typeface="Arial" panose="020B0604020202020204" pitchFamily="34" charset="0"/>
              <a:buChar char="•"/>
            </a:pPr>
            <a:r>
              <a:rPr lang="en-GB" sz="2400" dirty="0"/>
              <a:t>To what extent does this example of practice allow for individual choice and personalisation? To what extent does it permit learners to use a variety of evidence in a variety of formats to provide evidence of their progression?</a:t>
            </a:r>
          </a:p>
        </p:txBody>
      </p:sp>
      <p:sp>
        <p:nvSpPr>
          <p:cNvPr id="4" name="Slide Number Placeholder 3"/>
          <p:cNvSpPr>
            <a:spLocks noGrp="1"/>
          </p:cNvSpPr>
          <p:nvPr>
            <p:ph type="sldNum" sz="quarter" idx="10"/>
          </p:nvPr>
        </p:nvSpPr>
        <p:spPr/>
        <p:txBody>
          <a:bodyPr/>
          <a:lstStyle/>
          <a:p>
            <a:fld id="{DE734021-97F0-4EA6-9E11-935753612E22}" type="slidenum">
              <a:rPr lang="en-GB" smtClean="0"/>
              <a:t>7</a:t>
            </a:fld>
            <a:endParaRPr lang="en-GB"/>
          </a:p>
        </p:txBody>
      </p:sp>
    </p:spTree>
    <p:extLst>
      <p:ext uri="{BB962C8B-B14F-4D97-AF65-F5344CB8AC3E}">
        <p14:creationId xmlns:p14="http://schemas.microsoft.com/office/powerpoint/2010/main" val="328294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Possible prompts to support Question 3, if required:</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have you engaged in professional learning around progression?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Are there aspects of assessment and progression you would like to further develop your understanding of?</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types of professional learning would help develop your understanding?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topics in this area would you find most useful for professional learning to focus 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Are there any resources (e.g. accounts of research, other schools’ practice, professional learning, national or regional guidance) which have contributed to your thinking and planning?  How were these effective/useful? Could they be improved?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E734021-97F0-4EA6-9E11-935753612E22}" type="slidenum">
              <a:rPr lang="en-GB" smtClean="0"/>
              <a:t>8</a:t>
            </a:fld>
            <a:endParaRPr lang="en-GB"/>
          </a:p>
        </p:txBody>
      </p:sp>
    </p:spTree>
    <p:extLst>
      <p:ext uri="{BB962C8B-B14F-4D97-AF65-F5344CB8AC3E}">
        <p14:creationId xmlns:p14="http://schemas.microsoft.com/office/powerpoint/2010/main" val="353961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Remind participants that they have further material available to support their thinking and practice.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Researchers’ views are offered in the Video: </a:t>
            </a:r>
            <a:r>
              <a:rPr lang="en-GB" sz="1200" i="1" u="sng" kern="1200" dirty="0">
                <a:solidFill>
                  <a:schemeClr val="tx1"/>
                </a:solidFill>
                <a:effectLst/>
                <a:latin typeface="+mn-lt"/>
                <a:ea typeface="+mn-ea"/>
                <a:cs typeface="+mn-cs"/>
                <a:hlinkClick r:id="rId3"/>
              </a:rPr>
              <a:t>New Welsh Curriculum – Professor Robin Banerjee talks about progression</a:t>
            </a:r>
            <a:r>
              <a:rPr lang="en-GB" sz="1200" kern="1200" dirty="0">
                <a:solidFill>
                  <a:schemeClr val="tx1"/>
                </a:solidFill>
                <a:effectLst/>
                <a:latin typeface="+mn-lt"/>
                <a:ea typeface="+mn-ea"/>
                <a:cs typeface="+mn-cs"/>
              </a:rPr>
              <a:t> and in the article:</a:t>
            </a:r>
            <a:r>
              <a:rPr lang="en-GB" sz="1200" b="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IEAN:</a:t>
            </a:r>
            <a:r>
              <a:rPr lang="en-GB" sz="1200" b="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Rethinking Learner Progression for the Future</a:t>
            </a: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The Curriculum for Wales – Progression Code </a:t>
            </a:r>
            <a:r>
              <a:rPr lang="en-GB" sz="1200" kern="1200" dirty="0">
                <a:solidFill>
                  <a:schemeClr val="tx1"/>
                </a:solidFill>
                <a:effectLst/>
                <a:latin typeface="+mn-lt"/>
                <a:ea typeface="+mn-ea"/>
                <a:cs typeface="+mn-cs"/>
              </a:rPr>
              <a:t>provides a brief clear statement of policy: in particular section 2 provides pointers to the relationship between progression and other aspects of the curriculum.</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Ask if anyone has any final point they would like to add.</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Express appreciation and thanks on behalf of the Government for their contribution to developing understanding and practice in assessment aligned with the aspirations of Curriculum for Wales.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E734021-97F0-4EA6-9E11-935753612E22}" type="slidenum">
              <a:rPr lang="en-GB" smtClean="0"/>
              <a:t>9</a:t>
            </a:fld>
            <a:endParaRPr lang="en-GB"/>
          </a:p>
        </p:txBody>
      </p:sp>
    </p:spTree>
    <p:extLst>
      <p:ext uri="{BB962C8B-B14F-4D97-AF65-F5344CB8AC3E}">
        <p14:creationId xmlns:p14="http://schemas.microsoft.com/office/powerpoint/2010/main" val="152565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C710E0-E396-4021-A37E-7CA66AA1ABC0}"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6789F-8326-4AD5-A9D8-E28EFC2EB36F}" type="slidenum">
              <a:rPr lang="en-GB" smtClean="0"/>
              <a:t>‹#›</a:t>
            </a:fld>
            <a:endParaRPr lang="en-GB"/>
          </a:p>
        </p:txBody>
      </p:sp>
    </p:spTree>
    <p:extLst>
      <p:ext uri="{BB962C8B-B14F-4D97-AF65-F5344CB8AC3E}">
        <p14:creationId xmlns:p14="http://schemas.microsoft.com/office/powerpoint/2010/main" val="245011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C710E0-E396-4021-A37E-7CA66AA1ABC0}"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6789F-8326-4AD5-A9D8-E28EFC2EB36F}" type="slidenum">
              <a:rPr lang="en-GB" smtClean="0"/>
              <a:t>‹#›</a:t>
            </a:fld>
            <a:endParaRPr lang="en-GB"/>
          </a:p>
        </p:txBody>
      </p:sp>
    </p:spTree>
    <p:extLst>
      <p:ext uri="{BB962C8B-B14F-4D97-AF65-F5344CB8AC3E}">
        <p14:creationId xmlns:p14="http://schemas.microsoft.com/office/powerpoint/2010/main" val="11545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C710E0-E396-4021-A37E-7CA66AA1ABC0}"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6789F-8326-4AD5-A9D8-E28EFC2EB36F}" type="slidenum">
              <a:rPr lang="en-GB" smtClean="0"/>
              <a:t>‹#›</a:t>
            </a:fld>
            <a:endParaRPr lang="en-GB"/>
          </a:p>
        </p:txBody>
      </p:sp>
    </p:spTree>
    <p:extLst>
      <p:ext uri="{BB962C8B-B14F-4D97-AF65-F5344CB8AC3E}">
        <p14:creationId xmlns:p14="http://schemas.microsoft.com/office/powerpoint/2010/main" val="3194911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8E1FB7-9600-B846-A4D5-61D8BDB0A21B}"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09F1F-A1D8-C84D-9070-2EDFBF365F18}" type="slidenum">
              <a:rPr lang="en-US" smtClean="0"/>
              <a:t>‹#›</a:t>
            </a:fld>
            <a:endParaRPr lang="en-US"/>
          </a:p>
        </p:txBody>
      </p:sp>
    </p:spTree>
    <p:extLst>
      <p:ext uri="{BB962C8B-B14F-4D97-AF65-F5344CB8AC3E}">
        <p14:creationId xmlns:p14="http://schemas.microsoft.com/office/powerpoint/2010/main" val="2797167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E1FB7-9600-B846-A4D5-61D8BDB0A21B}"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09F1F-A1D8-C84D-9070-2EDFBF365F18}" type="slidenum">
              <a:rPr lang="en-US" smtClean="0"/>
              <a:t>‹#›</a:t>
            </a:fld>
            <a:endParaRPr lang="en-US"/>
          </a:p>
        </p:txBody>
      </p:sp>
    </p:spTree>
    <p:extLst>
      <p:ext uri="{BB962C8B-B14F-4D97-AF65-F5344CB8AC3E}">
        <p14:creationId xmlns:p14="http://schemas.microsoft.com/office/powerpoint/2010/main" val="1176988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8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8E1FB7-9600-B846-A4D5-61D8BDB0A21B}"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09F1F-A1D8-C84D-9070-2EDFBF365F18}" type="slidenum">
              <a:rPr lang="en-US" smtClean="0"/>
              <a:t>‹#›</a:t>
            </a:fld>
            <a:endParaRPr lang="en-US"/>
          </a:p>
        </p:txBody>
      </p:sp>
    </p:spTree>
    <p:extLst>
      <p:ext uri="{BB962C8B-B14F-4D97-AF65-F5344CB8AC3E}">
        <p14:creationId xmlns:p14="http://schemas.microsoft.com/office/powerpoint/2010/main" val="2586376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8E1FB7-9600-B846-A4D5-61D8BDB0A21B}"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09F1F-A1D8-C84D-9070-2EDFBF365F18}" type="slidenum">
              <a:rPr lang="en-US" smtClean="0"/>
              <a:t>‹#›</a:t>
            </a:fld>
            <a:endParaRPr lang="en-US"/>
          </a:p>
        </p:txBody>
      </p:sp>
    </p:spTree>
    <p:extLst>
      <p:ext uri="{BB962C8B-B14F-4D97-AF65-F5344CB8AC3E}">
        <p14:creationId xmlns:p14="http://schemas.microsoft.com/office/powerpoint/2010/main" val="385429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8E1FB7-9600-B846-A4D5-61D8BDB0A21B}"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09F1F-A1D8-C84D-9070-2EDFBF365F18}" type="slidenum">
              <a:rPr lang="en-US" smtClean="0"/>
              <a:t>‹#›</a:t>
            </a:fld>
            <a:endParaRPr lang="en-US"/>
          </a:p>
        </p:txBody>
      </p:sp>
    </p:spTree>
    <p:extLst>
      <p:ext uri="{BB962C8B-B14F-4D97-AF65-F5344CB8AC3E}">
        <p14:creationId xmlns:p14="http://schemas.microsoft.com/office/powerpoint/2010/main" val="1600024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8E1FB7-9600-B846-A4D5-61D8BDB0A21B}"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09F1F-A1D8-C84D-9070-2EDFBF365F18}" type="slidenum">
              <a:rPr lang="en-US" smtClean="0"/>
              <a:t>‹#›</a:t>
            </a:fld>
            <a:endParaRPr lang="en-US"/>
          </a:p>
        </p:txBody>
      </p:sp>
    </p:spTree>
    <p:extLst>
      <p:ext uri="{BB962C8B-B14F-4D97-AF65-F5344CB8AC3E}">
        <p14:creationId xmlns:p14="http://schemas.microsoft.com/office/powerpoint/2010/main" val="2159609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E1FB7-9600-B846-A4D5-61D8BDB0A21B}"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09F1F-A1D8-C84D-9070-2EDFBF365F18}" type="slidenum">
              <a:rPr lang="en-US" smtClean="0"/>
              <a:t>‹#›</a:t>
            </a:fld>
            <a:endParaRPr lang="en-US"/>
          </a:p>
        </p:txBody>
      </p:sp>
    </p:spTree>
    <p:extLst>
      <p:ext uri="{BB962C8B-B14F-4D97-AF65-F5344CB8AC3E}">
        <p14:creationId xmlns:p14="http://schemas.microsoft.com/office/powerpoint/2010/main" val="2633511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4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8E1FB7-9600-B846-A4D5-61D8BDB0A21B}"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09F1F-A1D8-C84D-9070-2EDFBF365F18}" type="slidenum">
              <a:rPr lang="en-US" smtClean="0"/>
              <a:t>‹#›</a:t>
            </a:fld>
            <a:endParaRPr lang="en-US"/>
          </a:p>
        </p:txBody>
      </p:sp>
    </p:spTree>
    <p:extLst>
      <p:ext uri="{BB962C8B-B14F-4D97-AF65-F5344CB8AC3E}">
        <p14:creationId xmlns:p14="http://schemas.microsoft.com/office/powerpoint/2010/main" val="213266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C710E0-E396-4021-A37E-7CA66AA1ABC0}"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6789F-8326-4AD5-A9D8-E28EFC2EB36F}" type="slidenum">
              <a:rPr lang="en-GB" smtClean="0"/>
              <a:t>‹#›</a:t>
            </a:fld>
            <a:endParaRPr lang="en-GB"/>
          </a:p>
        </p:txBody>
      </p:sp>
    </p:spTree>
    <p:extLst>
      <p:ext uri="{BB962C8B-B14F-4D97-AF65-F5344CB8AC3E}">
        <p14:creationId xmlns:p14="http://schemas.microsoft.com/office/powerpoint/2010/main" val="1023564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4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8E1FB7-9600-B846-A4D5-61D8BDB0A21B}"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09F1F-A1D8-C84D-9070-2EDFBF365F18}" type="slidenum">
              <a:rPr lang="en-US" smtClean="0"/>
              <a:t>‹#›</a:t>
            </a:fld>
            <a:endParaRPr lang="en-US"/>
          </a:p>
        </p:txBody>
      </p:sp>
    </p:spTree>
    <p:extLst>
      <p:ext uri="{BB962C8B-B14F-4D97-AF65-F5344CB8AC3E}">
        <p14:creationId xmlns:p14="http://schemas.microsoft.com/office/powerpoint/2010/main" val="1489869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E1FB7-9600-B846-A4D5-61D8BDB0A21B}"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09F1F-A1D8-C84D-9070-2EDFBF365F18}" type="slidenum">
              <a:rPr lang="en-US" smtClean="0"/>
              <a:t>‹#›</a:t>
            </a:fld>
            <a:endParaRPr lang="en-US"/>
          </a:p>
        </p:txBody>
      </p:sp>
    </p:spTree>
    <p:extLst>
      <p:ext uri="{BB962C8B-B14F-4D97-AF65-F5344CB8AC3E}">
        <p14:creationId xmlns:p14="http://schemas.microsoft.com/office/powerpoint/2010/main" val="1826900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E1FB7-9600-B846-A4D5-61D8BDB0A21B}"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09F1F-A1D8-C84D-9070-2EDFBF365F18}" type="slidenum">
              <a:rPr lang="en-US" smtClean="0"/>
              <a:t>‹#›</a:t>
            </a:fld>
            <a:endParaRPr lang="en-US"/>
          </a:p>
        </p:txBody>
      </p:sp>
    </p:spTree>
    <p:extLst>
      <p:ext uri="{BB962C8B-B14F-4D97-AF65-F5344CB8AC3E}">
        <p14:creationId xmlns:p14="http://schemas.microsoft.com/office/powerpoint/2010/main" val="412623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C710E0-E396-4021-A37E-7CA66AA1ABC0}"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B6789F-8326-4AD5-A9D8-E28EFC2EB36F}" type="slidenum">
              <a:rPr lang="en-GB" smtClean="0"/>
              <a:t>‹#›</a:t>
            </a:fld>
            <a:endParaRPr lang="en-GB"/>
          </a:p>
        </p:txBody>
      </p:sp>
    </p:spTree>
    <p:extLst>
      <p:ext uri="{BB962C8B-B14F-4D97-AF65-F5344CB8AC3E}">
        <p14:creationId xmlns:p14="http://schemas.microsoft.com/office/powerpoint/2010/main" val="391495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C710E0-E396-4021-A37E-7CA66AA1ABC0}"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B6789F-8326-4AD5-A9D8-E28EFC2EB36F}" type="slidenum">
              <a:rPr lang="en-GB" smtClean="0"/>
              <a:t>‹#›</a:t>
            </a:fld>
            <a:endParaRPr lang="en-GB"/>
          </a:p>
        </p:txBody>
      </p:sp>
    </p:spTree>
    <p:extLst>
      <p:ext uri="{BB962C8B-B14F-4D97-AF65-F5344CB8AC3E}">
        <p14:creationId xmlns:p14="http://schemas.microsoft.com/office/powerpoint/2010/main" val="360018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C710E0-E396-4021-A37E-7CA66AA1ABC0}" type="datetimeFigureOut">
              <a:rPr lang="en-GB" smtClean="0"/>
              <a:t>18/05/2022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B6789F-8326-4AD5-A9D8-E28EFC2EB36F}" type="slidenum">
              <a:rPr lang="en-GB" smtClean="0"/>
              <a:t>‹#›</a:t>
            </a:fld>
            <a:endParaRPr lang="en-GB"/>
          </a:p>
        </p:txBody>
      </p:sp>
    </p:spTree>
    <p:extLst>
      <p:ext uri="{BB962C8B-B14F-4D97-AF65-F5344CB8AC3E}">
        <p14:creationId xmlns:p14="http://schemas.microsoft.com/office/powerpoint/2010/main" val="97332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C710E0-E396-4021-A37E-7CA66AA1ABC0}" type="datetimeFigureOut">
              <a:rPr lang="en-GB" smtClean="0"/>
              <a:t>18/05/2022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B6789F-8326-4AD5-A9D8-E28EFC2EB36F}" type="slidenum">
              <a:rPr lang="en-GB" smtClean="0"/>
              <a:t>‹#›</a:t>
            </a:fld>
            <a:endParaRPr lang="en-GB"/>
          </a:p>
        </p:txBody>
      </p:sp>
    </p:spTree>
    <p:extLst>
      <p:ext uri="{BB962C8B-B14F-4D97-AF65-F5344CB8AC3E}">
        <p14:creationId xmlns:p14="http://schemas.microsoft.com/office/powerpoint/2010/main" val="298524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710E0-E396-4021-A37E-7CA66AA1ABC0}" type="datetimeFigureOut">
              <a:rPr lang="en-GB" smtClean="0"/>
              <a:t>18/05/2022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B6789F-8326-4AD5-A9D8-E28EFC2EB36F}" type="slidenum">
              <a:rPr lang="en-GB" smtClean="0"/>
              <a:t>‹#›</a:t>
            </a:fld>
            <a:endParaRPr lang="en-GB"/>
          </a:p>
        </p:txBody>
      </p:sp>
    </p:spTree>
    <p:extLst>
      <p:ext uri="{BB962C8B-B14F-4D97-AF65-F5344CB8AC3E}">
        <p14:creationId xmlns:p14="http://schemas.microsoft.com/office/powerpoint/2010/main" val="409639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C710E0-E396-4021-A37E-7CA66AA1ABC0}"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B6789F-8326-4AD5-A9D8-E28EFC2EB36F}" type="slidenum">
              <a:rPr lang="en-GB" smtClean="0"/>
              <a:t>‹#›</a:t>
            </a:fld>
            <a:endParaRPr lang="en-GB"/>
          </a:p>
        </p:txBody>
      </p:sp>
    </p:spTree>
    <p:extLst>
      <p:ext uri="{BB962C8B-B14F-4D97-AF65-F5344CB8AC3E}">
        <p14:creationId xmlns:p14="http://schemas.microsoft.com/office/powerpoint/2010/main" val="31128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C710E0-E396-4021-A37E-7CA66AA1ABC0}"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B6789F-8326-4AD5-A9D8-E28EFC2EB36F}" type="slidenum">
              <a:rPr lang="en-GB" smtClean="0"/>
              <a:t>‹#›</a:t>
            </a:fld>
            <a:endParaRPr lang="en-GB"/>
          </a:p>
        </p:txBody>
      </p:sp>
    </p:spTree>
    <p:extLst>
      <p:ext uri="{BB962C8B-B14F-4D97-AF65-F5344CB8AC3E}">
        <p14:creationId xmlns:p14="http://schemas.microsoft.com/office/powerpoint/2010/main" val="59010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710E0-E396-4021-A37E-7CA66AA1ABC0}" type="datetimeFigureOut">
              <a:rPr lang="en-GB" smtClean="0"/>
              <a:t>18/05/2022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6789F-8326-4AD5-A9D8-E28EFC2EB36F}" type="slidenum">
              <a:rPr lang="en-GB" smtClean="0"/>
              <a:t>‹#›</a:t>
            </a:fld>
            <a:endParaRPr lang="en-GB"/>
          </a:p>
        </p:txBody>
      </p:sp>
    </p:spTree>
    <p:extLst>
      <p:ext uri="{BB962C8B-B14F-4D97-AF65-F5344CB8AC3E}">
        <p14:creationId xmlns:p14="http://schemas.microsoft.com/office/powerpoint/2010/main" val="440957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A49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E1FB7-9600-B846-A4D5-61D8BDB0A21B}" type="datetimeFigureOut">
              <a:rPr lang="en-US" smtClean="0"/>
              <a:t>5/18/2022</a:t>
            </a:fld>
            <a:endParaRPr lang="en-US"/>
          </a:p>
        </p:txBody>
      </p:sp>
      <p:sp>
        <p:nvSpPr>
          <p:cNvPr id="5" name="Footer Placeholder 4"/>
          <p:cNvSpPr>
            <a:spLocks noGrp="1"/>
          </p:cNvSpPr>
          <p:nvPr>
            <p:ph type="ftr" sz="quarter" idx="3"/>
          </p:nvPr>
        </p:nvSpPr>
        <p:spPr>
          <a:xfrm>
            <a:off x="4038600" y="635636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09F1F-A1D8-C84D-9070-2EDFBF365F18}" type="slidenum">
              <a:rPr lang="en-US" smtClean="0"/>
              <a:t>‹#›</a:t>
            </a:fld>
            <a:endParaRPr lang="en-US"/>
          </a:p>
        </p:txBody>
      </p:sp>
    </p:spTree>
    <p:extLst>
      <p:ext uri="{BB962C8B-B14F-4D97-AF65-F5344CB8AC3E}">
        <p14:creationId xmlns:p14="http://schemas.microsoft.com/office/powerpoint/2010/main" val="4179049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hwb.gov.wales/curriculum-for-wales/national-network-for-curriculum-implementatio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ZD0oRygKrG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6u7km4h5HW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WAtOkeuWus&amp;list=PLTZvaU9CIF5tfIXnHAp-RQnbqSMAEF4wW"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gov.wales/sites/default/files/publications/2021-11/curriculum-for-wales-progression-code.pdf" TargetMode="External"/><Relationship Id="rId4" Type="http://schemas.openxmlformats.org/officeDocument/2006/relationships/hyperlink" Target="https://www.iean.network/gallery/iean-learner-progression-discussion-dec2020v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tryal 1"/>
          <p:cNvSpPr/>
          <p:nvPr/>
        </p:nvSpPr>
        <p:spPr>
          <a:xfrm>
            <a:off x="0" y="1570416"/>
            <a:ext cx="12191999" cy="975011"/>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bg1"/>
                </a:solidFill>
                <a:effectLst/>
                <a:uLnTx/>
                <a:uFillTx/>
                <a:latin typeface="+mj-lt"/>
              </a:rPr>
              <a:t>National Network Conversation</a:t>
            </a:r>
            <a:endParaRPr kumimoji="0" lang="cy-GB" sz="4800" b="1" i="0" u="none" strike="noStrike" kern="1200" cap="none" spc="0" normalizeH="0" baseline="0" noProof="0" dirty="0">
              <a:ln>
                <a:noFill/>
              </a:ln>
              <a:solidFill>
                <a:schemeClr val="bg1"/>
              </a:solidFill>
              <a:effectLst/>
              <a:uLnTx/>
              <a:uFillTx/>
              <a:latin typeface="+mj-lt"/>
              <a:ea typeface="Frutiger 65" charset="0"/>
              <a:cs typeface="Frutiger 65" charset="0"/>
            </a:endParaRPr>
          </a:p>
        </p:txBody>
      </p:sp>
      <p:cxnSp>
        <p:nvCxnSpPr>
          <p:cNvPr id="7" name="Cysylltydd Syth 6"/>
          <p:cNvCxnSpPr/>
          <p:nvPr/>
        </p:nvCxnSpPr>
        <p:spPr>
          <a:xfrm>
            <a:off x="869303" y="2826204"/>
            <a:ext cx="1032438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57321" y="2955237"/>
            <a:ext cx="9748345" cy="1015663"/>
          </a:xfrm>
          <a:prstGeom prst="rect">
            <a:avLst/>
          </a:prstGeom>
          <a:noFill/>
        </p:spPr>
        <p:txBody>
          <a:bodyPr wrap="square" rtlCol="0">
            <a:spAutoFit/>
          </a:bodyPr>
          <a:lstStyle/>
          <a:p>
            <a:pPr algn="ctr"/>
            <a:r>
              <a:rPr lang="en-GB" sz="6000" b="1" dirty="0">
                <a:solidFill>
                  <a:schemeClr val="bg1"/>
                </a:solidFill>
                <a:latin typeface="+mj-lt"/>
              </a:rPr>
              <a:t>Progression and Assessment</a:t>
            </a:r>
            <a:endParaRPr lang="cy-GB" sz="6000" b="1" dirty="0">
              <a:solidFill>
                <a:schemeClr val="bg1"/>
              </a:solidFill>
              <a:latin typeface="+mj-lt"/>
              <a:ea typeface="Frutiger 65" charset="0"/>
              <a:cs typeface="Frutiger 65" charset="0"/>
            </a:endParaRPr>
          </a:p>
        </p:txBody>
      </p:sp>
      <p:sp>
        <p:nvSpPr>
          <p:cNvPr id="6" name="Rectangle 5"/>
          <p:cNvSpPr/>
          <p:nvPr/>
        </p:nvSpPr>
        <p:spPr>
          <a:xfrm>
            <a:off x="5242559" y="4288118"/>
            <a:ext cx="1706879" cy="460126"/>
          </a:xfrm>
          <a:prstGeom prst="rect">
            <a:avLst/>
          </a:prstGeom>
        </p:spPr>
        <p:txBody>
          <a:bodyPr wrap="square">
            <a:spAutoFit/>
          </a:bodyPr>
          <a:lstStyle/>
          <a:p>
            <a:pPr lvl="0">
              <a:lnSpc>
                <a:spcPct val="130000"/>
              </a:lnSpc>
              <a:defRPr/>
            </a:pPr>
            <a:r>
              <a:rPr lang="en-GB" sz="2000" b="1" dirty="0">
                <a:solidFill>
                  <a:schemeClr val="bg1"/>
                </a:solidFill>
                <a:latin typeface="+mj-lt"/>
              </a:rPr>
              <a:t>Summer 2022</a:t>
            </a:r>
          </a:p>
        </p:txBody>
      </p:sp>
      <p:grpSp>
        <p:nvGrpSpPr>
          <p:cNvPr id="8" name="Group 7"/>
          <p:cNvGrpSpPr/>
          <p:nvPr/>
        </p:nvGrpSpPr>
        <p:grpSpPr>
          <a:xfrm>
            <a:off x="0" y="5097780"/>
            <a:ext cx="12191999" cy="1760220"/>
            <a:chOff x="0" y="5097780"/>
            <a:chExt cx="12191999" cy="1760220"/>
          </a:xfrm>
        </p:grpSpPr>
        <p:sp>
          <p:nvSpPr>
            <p:cNvPr id="4" name="Rectangle 3"/>
            <p:cNvSpPr/>
            <p:nvPr/>
          </p:nvSpPr>
          <p:spPr>
            <a:xfrm>
              <a:off x="0" y="5097780"/>
              <a:ext cx="12191999" cy="1760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p:nvPr/>
          </p:nvPicPr>
          <p:blipFill>
            <a:blip r:embed="rId3"/>
            <a:stretch>
              <a:fillRect/>
            </a:stretch>
          </p:blipFill>
          <p:spPr>
            <a:xfrm>
              <a:off x="525780" y="5301582"/>
              <a:ext cx="11169091" cy="1388404"/>
            </a:xfrm>
            <a:prstGeom prst="rect">
              <a:avLst/>
            </a:prstGeom>
          </p:spPr>
        </p:pic>
        <p:sp>
          <p:nvSpPr>
            <p:cNvPr id="16" name="Rectangle 15"/>
            <p:cNvSpPr/>
            <p:nvPr/>
          </p:nvSpPr>
          <p:spPr>
            <a:xfrm>
              <a:off x="7418590" y="5226812"/>
              <a:ext cx="2723629" cy="15866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7418590" y="5500582"/>
              <a:ext cx="2468724" cy="1039077"/>
            </a:xfrm>
            <a:prstGeom prst="rect">
              <a:avLst/>
            </a:prstGeom>
            <a:noFill/>
            <a:ln>
              <a:noFill/>
            </a:ln>
          </p:spPr>
        </p:pic>
      </p:grpSp>
    </p:spTree>
    <p:extLst>
      <p:ext uri="{BB962C8B-B14F-4D97-AF65-F5344CB8AC3E}">
        <p14:creationId xmlns:p14="http://schemas.microsoft.com/office/powerpoint/2010/main" val="124034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Document 8"/>
          <p:cNvSpPr/>
          <p:nvPr/>
        </p:nvSpPr>
        <p:spPr>
          <a:xfrm>
            <a:off x="0" y="0"/>
            <a:ext cx="12192000" cy="1167063"/>
          </a:xfrm>
          <a:prstGeom prst="flowChartDocument">
            <a:avLst/>
          </a:prstGeom>
          <a:solidFill>
            <a:srgbClr val="1D928F"/>
          </a:solidFill>
          <a:ln w="12700">
            <a:solidFill>
              <a:srgbClr val="1D9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ctrTitle"/>
          </p:nvPr>
        </p:nvSpPr>
        <p:spPr>
          <a:xfrm>
            <a:off x="303082" y="1714499"/>
            <a:ext cx="11418196" cy="3223261"/>
          </a:xfrm>
        </p:spPr>
        <p:txBody>
          <a:bodyPr anchor="t">
            <a:noAutofit/>
          </a:bodyPr>
          <a:lstStyle/>
          <a:p>
            <a:pPr algn="l">
              <a:lnSpc>
                <a:spcPct val="105000"/>
              </a:lnSpc>
              <a:spcBef>
                <a:spcPts val="2400"/>
              </a:spcBef>
              <a:spcAft>
                <a:spcPts val="1800"/>
              </a:spcAft>
            </a:pPr>
            <a:r>
              <a:rPr lang="en-GB" sz="4000" b="1" dirty="0">
                <a:solidFill>
                  <a:prstClr val="black"/>
                </a:solidFill>
                <a:ea typeface="Calibri" panose="020F0502020204030204" pitchFamily="34" charset="0"/>
                <a:cs typeface="Times New Roman" panose="02020603050405020304" pitchFamily="18" charset="0"/>
              </a:rPr>
              <a:t>Keep up to date on upcoming conversations and sign up to future events on </a:t>
            </a:r>
            <a:r>
              <a:rPr lang="en-GB" sz="4000" b="1" dirty="0">
                <a:solidFill>
                  <a:prstClr val="black"/>
                </a:solidFill>
                <a:ea typeface="Calibri" panose="020F0502020204030204" pitchFamily="34" charset="0"/>
                <a:cs typeface="Times New Roman" panose="02020603050405020304" pitchFamily="18" charset="0"/>
                <a:hlinkClick r:id="rId3"/>
              </a:rPr>
              <a:t>Hwb</a:t>
            </a:r>
            <a:r>
              <a:rPr lang="en-GB" sz="4000" b="1" dirty="0">
                <a:solidFill>
                  <a:prstClr val="black"/>
                </a:solidFill>
                <a:ea typeface="Calibri" panose="020F0502020204030204" pitchFamily="34" charset="0"/>
                <a:cs typeface="Times New Roman" panose="02020603050405020304" pitchFamily="18" charset="0"/>
              </a:rPr>
              <a:t>.</a:t>
            </a:r>
            <a:br>
              <a:rPr lang="en-GB" sz="3600" dirty="0">
                <a:solidFill>
                  <a:prstClr val="black"/>
                </a:solidFill>
                <a:ea typeface="Calibri" panose="020F0502020204030204" pitchFamily="34" charset="0"/>
                <a:cs typeface="Times New Roman" panose="02020603050405020304" pitchFamily="18" charset="0"/>
              </a:rPr>
            </a:br>
            <a:endParaRPr lang="en-GB" sz="3600" dirty="0">
              <a:solidFill>
                <a:prstClr val="black"/>
              </a:solidFill>
              <a:ea typeface="Times New Roman" panose="02020603050405020304" pitchFamily="18" charset="0"/>
              <a:cs typeface="+mn-cs"/>
            </a:endParaRPr>
          </a:p>
        </p:txBody>
      </p:sp>
      <p:pic>
        <p:nvPicPr>
          <p:cNvPr id="2" name="Picture 1">
            <a:hlinkClick r:id="rId3"/>
          </p:cNvPr>
          <p:cNvPicPr>
            <a:picLocks noChangeAspect="1"/>
          </p:cNvPicPr>
          <p:nvPr/>
        </p:nvPicPr>
        <p:blipFill rotWithShape="1">
          <a:blip r:embed="rId4"/>
          <a:srcRect l="267" t="675"/>
          <a:stretch/>
        </p:blipFill>
        <p:spPr>
          <a:xfrm>
            <a:off x="342900" y="3375659"/>
            <a:ext cx="11424098" cy="3084195"/>
          </a:xfrm>
          <a:prstGeom prst="rect">
            <a:avLst/>
          </a:prstGeom>
          <a:ln>
            <a:noFill/>
          </a:ln>
          <a:effectLst>
            <a:outerShdw blurRad="190500" algn="tl" rotWithShape="0">
              <a:srgbClr val="000000">
                <a:alpha val="70000"/>
              </a:srgbClr>
            </a:outerShdw>
          </a:effectLst>
        </p:spPr>
      </p:pic>
      <p:sp>
        <p:nvSpPr>
          <p:cNvPr id="8" name="TextBox 7"/>
          <p:cNvSpPr txBox="1"/>
          <p:nvPr/>
        </p:nvSpPr>
        <p:spPr>
          <a:xfrm>
            <a:off x="7386818" y="169277"/>
            <a:ext cx="4805182" cy="369332"/>
          </a:xfrm>
          <a:prstGeom prst="rect">
            <a:avLst/>
          </a:prstGeom>
          <a:noFill/>
        </p:spPr>
        <p:txBody>
          <a:bodyPr wrap="square" rtlCol="0">
            <a:spAutoFit/>
          </a:bodyPr>
          <a:lstStyle/>
          <a:p>
            <a:pPr lvl="0" algn="r">
              <a:defRPr/>
            </a:pPr>
            <a:r>
              <a:rPr lang="en-GB" b="1" i="1" dirty="0">
                <a:solidFill>
                  <a:prstClr val="white"/>
                </a:solidFill>
              </a:rPr>
              <a:t>National Network: Progression and Assessment</a:t>
            </a:r>
          </a:p>
        </p:txBody>
      </p:sp>
    </p:spTree>
    <p:extLst>
      <p:ext uri="{BB962C8B-B14F-4D97-AF65-F5344CB8AC3E}">
        <p14:creationId xmlns:p14="http://schemas.microsoft.com/office/powerpoint/2010/main" val="314418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4"/>
          <p:cNvSpPr/>
          <p:nvPr/>
        </p:nvSpPr>
        <p:spPr>
          <a:xfrm>
            <a:off x="0" y="0"/>
            <a:ext cx="12192000" cy="1167063"/>
          </a:xfrm>
          <a:prstGeom prst="flowChartDocument">
            <a:avLst/>
          </a:prstGeom>
          <a:solidFill>
            <a:srgbClr val="1D928F"/>
          </a:solidFill>
          <a:ln w="12700">
            <a:solidFill>
              <a:srgbClr val="1D9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2751972" y="2690543"/>
            <a:ext cx="7123176" cy="1483173"/>
          </a:xfrm>
        </p:spPr>
        <p:txBody>
          <a:bodyPr>
            <a:noAutofit/>
          </a:bodyPr>
          <a:lstStyle/>
          <a:p>
            <a:pPr lvl="0"/>
            <a:r>
              <a:rPr lang="en-GB" sz="5400" b="1" dirty="0">
                <a:solidFill>
                  <a:srgbClr val="002060"/>
                </a:solidFill>
                <a:latin typeface="+mj-lt"/>
                <a:cs typeface="Arial" panose="020B0604020202020204" pitchFamily="34" charset="0"/>
              </a:rPr>
              <a:t>Diolch </a:t>
            </a:r>
            <a:r>
              <a:rPr lang="en-GB" sz="5400" b="1" dirty="0" err="1">
                <a:solidFill>
                  <a:srgbClr val="002060"/>
                </a:solidFill>
                <a:latin typeface="+mj-lt"/>
                <a:cs typeface="Arial" panose="020B0604020202020204" pitchFamily="34" charset="0"/>
              </a:rPr>
              <a:t>yn</a:t>
            </a:r>
            <a:r>
              <a:rPr lang="en-GB" sz="5400" b="1" dirty="0">
                <a:solidFill>
                  <a:srgbClr val="002060"/>
                </a:solidFill>
                <a:latin typeface="+mj-lt"/>
                <a:cs typeface="Arial" panose="020B0604020202020204" pitchFamily="34" charset="0"/>
              </a:rPr>
              <a:t> fawr </a:t>
            </a:r>
          </a:p>
          <a:p>
            <a:pPr lvl="0"/>
            <a:r>
              <a:rPr lang="en-GB" sz="5400" b="1" dirty="0">
                <a:latin typeface="+mj-lt"/>
                <a:cs typeface="Arial" panose="020B0604020202020204" pitchFamily="34" charset="0"/>
              </a:rPr>
              <a:t>Thank you</a:t>
            </a:r>
          </a:p>
        </p:txBody>
      </p:sp>
      <p:sp>
        <p:nvSpPr>
          <p:cNvPr id="7" name="TextBox 6"/>
          <p:cNvSpPr txBox="1"/>
          <p:nvPr/>
        </p:nvSpPr>
        <p:spPr>
          <a:xfrm>
            <a:off x="7386818" y="169277"/>
            <a:ext cx="4805182" cy="369332"/>
          </a:xfrm>
          <a:prstGeom prst="rect">
            <a:avLst/>
          </a:prstGeom>
          <a:noFill/>
        </p:spPr>
        <p:txBody>
          <a:bodyPr wrap="square" rtlCol="0">
            <a:spAutoFit/>
          </a:bodyPr>
          <a:lstStyle/>
          <a:p>
            <a:pPr lvl="0" algn="r">
              <a:defRPr/>
            </a:pPr>
            <a:r>
              <a:rPr lang="en-GB" b="1" i="1" dirty="0">
                <a:solidFill>
                  <a:prstClr val="white"/>
                </a:solidFill>
              </a:rPr>
              <a:t>National Network: Progression and Assessment</a:t>
            </a:r>
          </a:p>
        </p:txBody>
      </p:sp>
    </p:spTree>
    <p:extLst>
      <p:ext uri="{BB962C8B-B14F-4D97-AF65-F5344CB8AC3E}">
        <p14:creationId xmlns:p14="http://schemas.microsoft.com/office/powerpoint/2010/main" val="311015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Document 8"/>
          <p:cNvSpPr/>
          <p:nvPr/>
        </p:nvSpPr>
        <p:spPr>
          <a:xfrm>
            <a:off x="0" y="0"/>
            <a:ext cx="12192000" cy="1167063"/>
          </a:xfrm>
          <a:prstGeom prst="flowChartDocument">
            <a:avLst/>
          </a:prstGeom>
          <a:solidFill>
            <a:srgbClr val="1D928F"/>
          </a:solidFill>
          <a:ln w="12700">
            <a:solidFill>
              <a:srgbClr val="1D9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37744" y="1050924"/>
            <a:ext cx="9144000" cy="817419"/>
          </a:xfrm>
        </p:spPr>
        <p:txBody>
          <a:bodyPr>
            <a:normAutofit/>
          </a:bodyPr>
          <a:lstStyle/>
          <a:p>
            <a:pPr algn="l"/>
            <a:r>
              <a:rPr lang="en-GB" sz="4400" b="1" dirty="0"/>
              <a:t>Today’s session</a:t>
            </a:r>
          </a:p>
        </p:txBody>
      </p:sp>
      <p:sp>
        <p:nvSpPr>
          <p:cNvPr id="3" name="Subtitle 2"/>
          <p:cNvSpPr>
            <a:spLocks noGrp="1"/>
          </p:cNvSpPr>
          <p:nvPr>
            <p:ph type="subTitle" idx="1"/>
          </p:nvPr>
        </p:nvSpPr>
        <p:spPr>
          <a:xfrm>
            <a:off x="527304" y="1780277"/>
            <a:ext cx="11512296" cy="4513393"/>
          </a:xfrm>
        </p:spPr>
        <p:txBody>
          <a:bodyPr>
            <a:noAutofit/>
          </a:bodyPr>
          <a:lstStyle/>
          <a:p>
            <a:pPr marL="342900" lvl="0" indent="-342900" algn="l">
              <a:buFont typeface="Arial" panose="020B0604020202020204" pitchFamily="34" charset="0"/>
              <a:buChar char="•"/>
            </a:pPr>
            <a:r>
              <a:rPr lang="en-GB" sz="1800" b="1" dirty="0">
                <a:solidFill>
                  <a:prstClr val="black"/>
                </a:solidFill>
              </a:rPr>
              <a:t>Introduction</a:t>
            </a:r>
            <a:r>
              <a:rPr lang="en-GB" sz="1800" dirty="0">
                <a:solidFill>
                  <a:prstClr val="black"/>
                </a:solidFill>
              </a:rPr>
              <a:t> – brief introduction and purpose of session (5 minutes)</a:t>
            </a:r>
          </a:p>
          <a:p>
            <a:pPr marL="342900" lvl="0" indent="-342900" algn="l">
              <a:buFont typeface="Arial" panose="020B0604020202020204" pitchFamily="34" charset="0"/>
              <a:buChar char="•"/>
            </a:pPr>
            <a:r>
              <a:rPr lang="en-GB" sz="1800" b="1" dirty="0">
                <a:solidFill>
                  <a:prstClr val="black"/>
                </a:solidFill>
              </a:rPr>
              <a:t>Video 1 </a:t>
            </a:r>
            <a:r>
              <a:rPr lang="en-GB" sz="1800" dirty="0">
                <a:solidFill>
                  <a:prstClr val="black"/>
                </a:solidFill>
              </a:rPr>
              <a:t>– Sonny Singh, </a:t>
            </a:r>
            <a:r>
              <a:rPr lang="en-GB" sz="1800" i="1" dirty="0"/>
              <a:t>Camau i‘r Dyfodol, University of Wales Trinity Saint David </a:t>
            </a:r>
            <a:r>
              <a:rPr lang="en-GB" sz="1800" dirty="0">
                <a:solidFill>
                  <a:prstClr val="black"/>
                </a:solidFill>
              </a:rPr>
              <a:t> (5 minutes)</a:t>
            </a:r>
          </a:p>
          <a:p>
            <a:pPr marL="342900" lvl="0" indent="-342900" algn="l">
              <a:buFont typeface="Arial" panose="020B0604020202020204" pitchFamily="34" charset="0"/>
              <a:buChar char="•"/>
            </a:pPr>
            <a:r>
              <a:rPr lang="en-GB" sz="1800" b="1" dirty="0">
                <a:solidFill>
                  <a:prstClr val="black"/>
                </a:solidFill>
              </a:rPr>
              <a:t>Time for attendees to gather their thoughts from the preparatory activity </a:t>
            </a:r>
            <a:r>
              <a:rPr lang="en-GB" sz="1800" dirty="0">
                <a:solidFill>
                  <a:prstClr val="black"/>
                </a:solidFill>
              </a:rPr>
              <a:t>(10 minutes)</a:t>
            </a:r>
          </a:p>
          <a:p>
            <a:pPr marL="342900" lvl="0" indent="-342900" algn="l">
              <a:buFont typeface="Arial" panose="020B0604020202020204" pitchFamily="34" charset="0"/>
              <a:buChar char="•"/>
            </a:pPr>
            <a:r>
              <a:rPr lang="en-GB" sz="1800" b="1" dirty="0">
                <a:solidFill>
                  <a:prstClr val="black"/>
                </a:solidFill>
              </a:rPr>
              <a:t>Question 1 </a:t>
            </a:r>
            <a:r>
              <a:rPr lang="en-GB" sz="1800" dirty="0">
                <a:solidFill>
                  <a:prstClr val="black"/>
                </a:solidFill>
              </a:rPr>
              <a:t>– </a:t>
            </a:r>
            <a:r>
              <a:rPr lang="en-GB" sz="1800" i="1" dirty="0">
                <a:solidFill>
                  <a:prstClr val="black"/>
                </a:solidFill>
              </a:rPr>
              <a:t>It is valuable to think about how understanding of assessment in your context is changing to recognise progression within Curriculum for Wales,  referring to the reflective activity you undertook in preparation for this session </a:t>
            </a:r>
            <a:r>
              <a:rPr lang="en-GB" sz="1800" dirty="0">
                <a:solidFill>
                  <a:prstClr val="black"/>
                </a:solidFill>
              </a:rPr>
              <a:t>(40 minutes) </a:t>
            </a:r>
            <a:r>
              <a:rPr lang="en-GB" sz="1800" i="1" dirty="0">
                <a:solidFill>
                  <a:prstClr val="black"/>
                </a:solidFill>
              </a:rPr>
              <a:t>:</a:t>
            </a:r>
          </a:p>
          <a:p>
            <a:pPr marL="800100" lvl="1" indent="-342900" algn="l">
              <a:spcBef>
                <a:spcPts val="600"/>
              </a:spcBef>
              <a:buFont typeface="Arial" panose="020B0604020202020204" pitchFamily="34" charset="0"/>
              <a:buChar char="•"/>
            </a:pPr>
            <a:r>
              <a:rPr lang="en-GB" sz="1600" i="1" dirty="0">
                <a:solidFill>
                  <a:prstClr val="black"/>
                </a:solidFill>
              </a:rPr>
              <a:t>How are you using the principles of progression?</a:t>
            </a:r>
          </a:p>
          <a:p>
            <a:pPr marL="800100" lvl="1" indent="-342900" algn="l">
              <a:spcBef>
                <a:spcPts val="0"/>
              </a:spcBef>
              <a:buFont typeface="Arial" panose="020B0604020202020204" pitchFamily="34" charset="0"/>
              <a:buChar char="•"/>
            </a:pPr>
            <a:r>
              <a:rPr lang="en-GB" sz="1600" i="1" dirty="0">
                <a:solidFill>
                  <a:prstClr val="black"/>
                </a:solidFill>
              </a:rPr>
              <a:t>How are you using the assessment principles to support learner progression?</a:t>
            </a:r>
          </a:p>
          <a:p>
            <a:pPr marL="800100" lvl="1" indent="-342900" algn="l">
              <a:spcBef>
                <a:spcPts val="0"/>
              </a:spcBef>
              <a:buFont typeface="Arial" panose="020B0604020202020204" pitchFamily="34" charset="0"/>
              <a:buChar char="•"/>
            </a:pPr>
            <a:r>
              <a:rPr lang="en-GB" sz="1600" i="1" dirty="0">
                <a:solidFill>
                  <a:prstClr val="black"/>
                </a:solidFill>
              </a:rPr>
              <a:t>Are you thinking in new ways about assessment and progression for Curriculum for Wales?  If yes, how?</a:t>
            </a:r>
            <a:endParaRPr lang="en-GB" sz="1600" dirty="0">
              <a:solidFill>
                <a:prstClr val="black"/>
              </a:solidFill>
            </a:endParaRPr>
          </a:p>
          <a:p>
            <a:pPr marL="342900" lvl="0" indent="-342900" algn="l">
              <a:buFont typeface="Arial" panose="020B0604020202020204" pitchFamily="34" charset="0"/>
              <a:buChar char="•"/>
            </a:pPr>
            <a:r>
              <a:rPr lang="en-GB" sz="1800" b="1" dirty="0">
                <a:solidFill>
                  <a:prstClr val="black"/>
                </a:solidFill>
              </a:rPr>
              <a:t>Break </a:t>
            </a:r>
            <a:r>
              <a:rPr lang="en-GB" sz="1800" dirty="0">
                <a:solidFill>
                  <a:prstClr val="black"/>
                </a:solidFill>
              </a:rPr>
              <a:t>(10 minutes)</a:t>
            </a:r>
          </a:p>
          <a:p>
            <a:pPr marL="342900" lvl="0" indent="-342900" algn="l">
              <a:buFont typeface="Arial" panose="020B0604020202020204" pitchFamily="34" charset="0"/>
              <a:buChar char="•"/>
            </a:pPr>
            <a:r>
              <a:rPr lang="en-GB" sz="1800" b="1" dirty="0">
                <a:solidFill>
                  <a:prstClr val="black"/>
                </a:solidFill>
              </a:rPr>
              <a:t>Question 2 </a:t>
            </a:r>
            <a:r>
              <a:rPr lang="en-GB" sz="1800" dirty="0">
                <a:solidFill>
                  <a:prstClr val="black"/>
                </a:solidFill>
              </a:rPr>
              <a:t>– </a:t>
            </a:r>
            <a:r>
              <a:rPr lang="en-GB" sz="1800" i="1" dirty="0">
                <a:solidFill>
                  <a:prstClr val="black"/>
                </a:solidFill>
              </a:rPr>
              <a:t>What approaches to co-construction within and across schools or settings have you found effective in developing practice in planning and assessing progression? </a:t>
            </a:r>
            <a:r>
              <a:rPr lang="en-GB" sz="1800" dirty="0">
                <a:solidFill>
                  <a:prstClr val="black"/>
                </a:solidFill>
              </a:rPr>
              <a:t>(25 minutes)</a:t>
            </a:r>
          </a:p>
          <a:p>
            <a:pPr marL="342900" lvl="0" indent="-342900" algn="l">
              <a:buFont typeface="Arial" panose="020B0604020202020204" pitchFamily="34" charset="0"/>
              <a:buChar char="•"/>
            </a:pPr>
            <a:r>
              <a:rPr lang="en-GB" sz="1800" b="1" dirty="0">
                <a:solidFill>
                  <a:prstClr val="black"/>
                </a:solidFill>
              </a:rPr>
              <a:t>Question 3 </a:t>
            </a:r>
            <a:r>
              <a:rPr lang="en-GB" sz="1800" dirty="0">
                <a:solidFill>
                  <a:prstClr val="black"/>
                </a:solidFill>
              </a:rPr>
              <a:t>– </a:t>
            </a:r>
            <a:r>
              <a:rPr lang="en-GB" sz="1800" i="1" dirty="0">
                <a:solidFill>
                  <a:prstClr val="black"/>
                </a:solidFill>
              </a:rPr>
              <a:t>What forms of support would be helpful to: </a:t>
            </a:r>
            <a:r>
              <a:rPr lang="en-GB" sz="1800" dirty="0">
                <a:solidFill>
                  <a:prstClr val="black"/>
                </a:solidFill>
              </a:rPr>
              <a:t>(20 minutes)</a:t>
            </a:r>
            <a:r>
              <a:rPr lang="en-GB" sz="1800" i="1" dirty="0">
                <a:solidFill>
                  <a:prstClr val="black"/>
                </a:solidFill>
              </a:rPr>
              <a:t> </a:t>
            </a:r>
          </a:p>
          <a:p>
            <a:pPr marL="800100" lvl="1" indent="-342900" algn="l">
              <a:buFont typeface="Arial" panose="020B0604020202020204" pitchFamily="34" charset="0"/>
              <a:buChar char="•"/>
            </a:pPr>
            <a:r>
              <a:rPr lang="en-GB" sz="1400" i="1" dirty="0">
                <a:solidFill>
                  <a:prstClr val="black"/>
                </a:solidFill>
              </a:rPr>
              <a:t>Further develop professional understanding of links between progression and assessment, and </a:t>
            </a:r>
          </a:p>
          <a:p>
            <a:pPr marL="800100" lvl="1" indent="-342900" algn="l">
              <a:buFont typeface="Arial" panose="020B0604020202020204" pitchFamily="34" charset="0"/>
              <a:buChar char="•"/>
            </a:pPr>
            <a:r>
              <a:rPr lang="en-GB" sz="1800" i="1" dirty="0">
                <a:solidFill>
                  <a:prstClr val="black"/>
                </a:solidFill>
              </a:rPr>
              <a:t>Build capacity to develop curriculum design and assessment which supports learner progression? </a:t>
            </a:r>
            <a:endParaRPr lang="en-GB" sz="1800" dirty="0">
              <a:solidFill>
                <a:prstClr val="black"/>
              </a:solidFill>
            </a:endParaRPr>
          </a:p>
          <a:p>
            <a:pPr marL="342900" lvl="0" indent="-342900" algn="l">
              <a:buFont typeface="Arial" panose="020B0604020202020204" pitchFamily="34" charset="0"/>
              <a:buChar char="•"/>
            </a:pPr>
            <a:r>
              <a:rPr lang="en-GB" sz="1800" b="1" dirty="0">
                <a:solidFill>
                  <a:prstClr val="black"/>
                </a:solidFill>
              </a:rPr>
              <a:t>Close</a:t>
            </a:r>
            <a:r>
              <a:rPr lang="en-GB" sz="1800" dirty="0">
                <a:solidFill>
                  <a:prstClr val="black"/>
                </a:solidFill>
              </a:rPr>
              <a:t> (5 minutes)</a:t>
            </a:r>
            <a:endParaRPr lang="en-GB" sz="1800" dirty="0"/>
          </a:p>
        </p:txBody>
      </p:sp>
      <p:sp>
        <p:nvSpPr>
          <p:cNvPr id="8" name="TextBox 7"/>
          <p:cNvSpPr txBox="1"/>
          <p:nvPr/>
        </p:nvSpPr>
        <p:spPr>
          <a:xfrm>
            <a:off x="7386818" y="169277"/>
            <a:ext cx="4805182" cy="369332"/>
          </a:xfrm>
          <a:prstGeom prst="rect">
            <a:avLst/>
          </a:prstGeom>
          <a:noFill/>
        </p:spPr>
        <p:txBody>
          <a:bodyPr wrap="square" rtlCol="0">
            <a:spAutoFit/>
          </a:bodyPr>
          <a:lstStyle/>
          <a:p>
            <a:pPr lvl="0" algn="r">
              <a:defRPr/>
            </a:pPr>
            <a:r>
              <a:rPr lang="en-GB" b="1" i="1" dirty="0">
                <a:solidFill>
                  <a:prstClr val="white"/>
                </a:solidFill>
              </a:rPr>
              <a:t>National Network: Progression and Assessment</a:t>
            </a:r>
          </a:p>
        </p:txBody>
      </p:sp>
    </p:spTree>
    <p:extLst>
      <p:ext uri="{BB962C8B-B14F-4D97-AF65-F5344CB8AC3E}">
        <p14:creationId xmlns:p14="http://schemas.microsoft.com/office/powerpoint/2010/main" val="17423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ocument 9"/>
          <p:cNvSpPr/>
          <p:nvPr/>
        </p:nvSpPr>
        <p:spPr>
          <a:xfrm>
            <a:off x="0" y="0"/>
            <a:ext cx="12192000" cy="1167063"/>
          </a:xfrm>
          <a:prstGeom prst="flowChartDocument">
            <a:avLst/>
          </a:prstGeom>
          <a:solidFill>
            <a:srgbClr val="1D928F"/>
          </a:solidFill>
          <a:ln w="12700">
            <a:solidFill>
              <a:srgbClr val="1D9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386818" y="169277"/>
            <a:ext cx="4805182" cy="369332"/>
          </a:xfrm>
          <a:prstGeom prst="rect">
            <a:avLst/>
          </a:prstGeom>
          <a:noFill/>
        </p:spPr>
        <p:txBody>
          <a:bodyPr wrap="square" rtlCol="0">
            <a:spAutoFit/>
          </a:bodyPr>
          <a:lstStyle/>
          <a:p>
            <a:pPr lvl="0" algn="r">
              <a:defRPr/>
            </a:pPr>
            <a:r>
              <a:rPr lang="en-GB" b="1" i="1" dirty="0">
                <a:solidFill>
                  <a:prstClr val="white"/>
                </a:solidFill>
              </a:rPr>
              <a:t>National Network: Progression and Assessment</a:t>
            </a:r>
          </a:p>
        </p:txBody>
      </p:sp>
      <p:sp>
        <p:nvSpPr>
          <p:cNvPr id="4" name="Rectangle 3"/>
          <p:cNvSpPr/>
          <p:nvPr/>
        </p:nvSpPr>
        <p:spPr>
          <a:xfrm>
            <a:off x="270884" y="137150"/>
            <a:ext cx="2692788" cy="707886"/>
          </a:xfrm>
          <a:prstGeom prst="rect">
            <a:avLst/>
          </a:prstGeom>
        </p:spPr>
        <p:txBody>
          <a:bodyPr wrap="none">
            <a:spAutoFit/>
          </a:bodyPr>
          <a:lstStyle/>
          <a:p>
            <a:r>
              <a:rPr lang="en-GB" sz="4000" b="1" dirty="0">
                <a:solidFill>
                  <a:schemeClr val="bg1"/>
                </a:solidFill>
                <a:latin typeface="Calibri Light" panose="020F0302020204030204"/>
                <a:ea typeface="Calibri" panose="020F0502020204030204" pitchFamily="34" charset="0"/>
                <a:cs typeface="Times New Roman" panose="02020603050405020304" pitchFamily="18" charset="0"/>
              </a:rPr>
              <a:t>Introduction</a:t>
            </a:r>
            <a:endParaRPr lang="en-GB" dirty="0">
              <a:solidFill>
                <a:schemeClr val="bg1"/>
              </a:solidFill>
            </a:endParaRPr>
          </a:p>
        </p:txBody>
      </p:sp>
      <p:sp>
        <p:nvSpPr>
          <p:cNvPr id="8" name="Rectangle 7"/>
          <p:cNvSpPr/>
          <p:nvPr/>
        </p:nvSpPr>
        <p:spPr>
          <a:xfrm>
            <a:off x="521255" y="1578430"/>
            <a:ext cx="10210801" cy="3416320"/>
          </a:xfrm>
          <a:prstGeom prst="rect">
            <a:avLst/>
          </a:prstGeom>
        </p:spPr>
        <p:txBody>
          <a:bodyPr wrap="square">
            <a:spAutoFit/>
          </a:bodyPr>
          <a:lstStyle/>
          <a:p>
            <a:pPr marL="285750" lvl="0" indent="-285750">
              <a:buFont typeface="Arial" panose="020B0604020202020204" pitchFamily="34" charset="0"/>
              <a:buChar char="•"/>
            </a:pPr>
            <a:r>
              <a:rPr lang="en-GB" sz="2400" dirty="0"/>
              <a:t>This conversation is an opportunity to discuss what’s working well, what the barriers are to developing assessment approaches which recognise progression in your curriculum, and importantly, what has contributed to success and how barriers have been or may be overcome.  </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The outcomes and conclusions of this conversation will be fed directly back to Welsh Government and  regional consortia and partnerships and we will work with them to develop approaches and solutions.  They will also help to shape the ‘Camau i’r Dyfodol’ and ‘Assessing for the Future’ projects.</a:t>
            </a:r>
          </a:p>
        </p:txBody>
      </p:sp>
    </p:spTree>
    <p:extLst>
      <p:ext uri="{BB962C8B-B14F-4D97-AF65-F5344CB8AC3E}">
        <p14:creationId xmlns:p14="http://schemas.microsoft.com/office/powerpoint/2010/main" val="168576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0"/>
            <a:ext cx="12192000" cy="1167063"/>
          </a:xfrm>
          <a:prstGeom prst="flowChartDocument">
            <a:avLst/>
          </a:prstGeom>
          <a:solidFill>
            <a:srgbClr val="1D928F"/>
          </a:solidFill>
          <a:ln w="12700">
            <a:solidFill>
              <a:srgbClr val="1D9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0828" y="926126"/>
            <a:ext cx="12111171" cy="1195754"/>
          </a:xfrm>
        </p:spPr>
        <p:txBody>
          <a:bodyPr>
            <a:normAutofit/>
          </a:bodyPr>
          <a:lstStyle/>
          <a:p>
            <a:pPr algn="l">
              <a:tabLst>
                <a:tab pos="5380038" algn="l"/>
              </a:tabLst>
            </a:pPr>
            <a:r>
              <a:rPr lang="en-GB" sz="3600" b="1" dirty="0">
                <a:hlinkClick r:id="rId3"/>
              </a:rPr>
              <a:t>Video: Introduction</a:t>
            </a:r>
            <a:br>
              <a:rPr lang="en-GB" sz="3200" b="1" dirty="0">
                <a:hlinkClick r:id="rId4"/>
              </a:rPr>
            </a:br>
            <a:r>
              <a:rPr lang="en-GB" sz="2900" i="1" dirty="0"/>
              <a:t>Sonny Singh, Camau i‘r Dyfodol, University of Wales Trinity Saint David </a:t>
            </a:r>
            <a:endParaRPr lang="en-GB" sz="2900" b="1" dirty="0"/>
          </a:p>
        </p:txBody>
      </p:sp>
      <p:pic>
        <p:nvPicPr>
          <p:cNvPr id="5" name="Picture 4">
            <a:hlinkClick r:id="rId3"/>
          </p:cNvPr>
          <p:cNvPicPr>
            <a:picLocks noChangeAspect="1"/>
          </p:cNvPicPr>
          <p:nvPr/>
        </p:nvPicPr>
        <p:blipFill rotWithShape="1">
          <a:blip r:embed="rId5"/>
          <a:srcRect l="418" t="760" r="547" b="1681"/>
          <a:stretch/>
        </p:blipFill>
        <p:spPr>
          <a:xfrm>
            <a:off x="2295401" y="2321627"/>
            <a:ext cx="7590312" cy="4195948"/>
          </a:xfrm>
          <a:prstGeom prst="rect">
            <a:avLst/>
          </a:prstGeom>
          <a:ln>
            <a:noFill/>
          </a:ln>
          <a:effectLst>
            <a:outerShdw blurRad="190500" algn="tl" rotWithShape="0">
              <a:srgbClr val="000000">
                <a:alpha val="70000"/>
              </a:srgbClr>
            </a:outerShdw>
          </a:effectLst>
        </p:spPr>
      </p:pic>
      <p:sp>
        <p:nvSpPr>
          <p:cNvPr id="7" name="TextBox 6"/>
          <p:cNvSpPr txBox="1"/>
          <p:nvPr/>
        </p:nvSpPr>
        <p:spPr>
          <a:xfrm>
            <a:off x="7386818" y="169277"/>
            <a:ext cx="4805182" cy="369332"/>
          </a:xfrm>
          <a:prstGeom prst="rect">
            <a:avLst/>
          </a:prstGeom>
          <a:noFill/>
        </p:spPr>
        <p:txBody>
          <a:bodyPr wrap="square" rtlCol="0">
            <a:spAutoFit/>
          </a:bodyPr>
          <a:lstStyle/>
          <a:p>
            <a:pPr lvl="0" algn="r">
              <a:defRPr/>
            </a:pPr>
            <a:r>
              <a:rPr lang="en-GB" b="1" i="1" dirty="0">
                <a:solidFill>
                  <a:prstClr val="white"/>
                </a:solidFill>
              </a:rPr>
              <a:t>National Network: Progression and Assessment</a:t>
            </a:r>
          </a:p>
        </p:txBody>
      </p:sp>
    </p:spTree>
    <p:extLst>
      <p:ext uri="{BB962C8B-B14F-4D97-AF65-F5344CB8AC3E}">
        <p14:creationId xmlns:p14="http://schemas.microsoft.com/office/powerpoint/2010/main" val="170825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ocument 9"/>
          <p:cNvSpPr/>
          <p:nvPr/>
        </p:nvSpPr>
        <p:spPr>
          <a:xfrm>
            <a:off x="0" y="0"/>
            <a:ext cx="12192000" cy="1167063"/>
          </a:xfrm>
          <a:prstGeom prst="flowChartDocument">
            <a:avLst/>
          </a:prstGeom>
          <a:solidFill>
            <a:srgbClr val="1D928F"/>
          </a:solidFill>
          <a:ln w="12700">
            <a:solidFill>
              <a:srgbClr val="1D9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87842" y="1438700"/>
            <a:ext cx="11418196" cy="2125138"/>
          </a:xfrm>
        </p:spPr>
        <p:txBody>
          <a:bodyPr anchor="t">
            <a:noAutofit/>
          </a:bodyPr>
          <a:lstStyle/>
          <a:p>
            <a:pPr algn="l"/>
            <a:r>
              <a:rPr lang="en-GB" sz="3200" dirty="0">
                <a:solidFill>
                  <a:prstClr val="black"/>
                </a:solidFill>
                <a:ea typeface="Calibri" panose="020F0502020204030204" pitchFamily="34" charset="0"/>
                <a:cs typeface="Times New Roman" panose="02020603050405020304" pitchFamily="18" charset="0"/>
              </a:rPr>
              <a:t>It is valuable to think about how understanding of assessment in your context is changing to recognise progression within Curriculum for Wales. </a:t>
            </a:r>
            <a:br>
              <a:rPr lang="en-GB" sz="3200" dirty="0">
                <a:solidFill>
                  <a:prstClr val="black"/>
                </a:solidFill>
                <a:ea typeface="Calibri" panose="020F0502020204030204" pitchFamily="34" charset="0"/>
                <a:cs typeface="Times New Roman" panose="02020603050405020304" pitchFamily="18" charset="0"/>
              </a:rPr>
            </a:br>
            <a:r>
              <a:rPr lang="en-GB" sz="1600" dirty="0">
                <a:solidFill>
                  <a:prstClr val="black"/>
                </a:solidFill>
                <a:ea typeface="Calibri" panose="020F0502020204030204" pitchFamily="34" charset="0"/>
                <a:cs typeface="Times New Roman" panose="02020603050405020304" pitchFamily="18" charset="0"/>
              </a:rPr>
              <a:t> </a:t>
            </a:r>
            <a:br>
              <a:rPr lang="en-GB" sz="3200" dirty="0">
                <a:solidFill>
                  <a:prstClr val="black"/>
                </a:solidFill>
                <a:ea typeface="Calibri" panose="020F0502020204030204" pitchFamily="34" charset="0"/>
                <a:cs typeface="Times New Roman" panose="02020603050405020304" pitchFamily="18" charset="0"/>
              </a:rPr>
            </a:br>
            <a:r>
              <a:rPr lang="en-GB" sz="3200" dirty="0">
                <a:solidFill>
                  <a:prstClr val="black"/>
                </a:solidFill>
                <a:ea typeface="Calibri" panose="020F0502020204030204" pitchFamily="34" charset="0"/>
                <a:cs typeface="Times New Roman" panose="02020603050405020304" pitchFamily="18" charset="0"/>
              </a:rPr>
              <a:t>Referring to the reflective activity you undertook in preparation for this session</a:t>
            </a:r>
          </a:p>
        </p:txBody>
      </p:sp>
      <p:sp>
        <p:nvSpPr>
          <p:cNvPr id="6" name="TextBox 5"/>
          <p:cNvSpPr txBox="1"/>
          <p:nvPr/>
        </p:nvSpPr>
        <p:spPr>
          <a:xfrm>
            <a:off x="7386818" y="169277"/>
            <a:ext cx="4805182" cy="369332"/>
          </a:xfrm>
          <a:prstGeom prst="rect">
            <a:avLst/>
          </a:prstGeom>
          <a:noFill/>
        </p:spPr>
        <p:txBody>
          <a:bodyPr wrap="square" rtlCol="0">
            <a:spAutoFit/>
          </a:bodyPr>
          <a:lstStyle/>
          <a:p>
            <a:pPr lvl="0" algn="r">
              <a:defRPr/>
            </a:pPr>
            <a:r>
              <a:rPr lang="en-GB" b="1" i="1" dirty="0">
                <a:solidFill>
                  <a:prstClr val="white"/>
                </a:solidFill>
              </a:rPr>
              <a:t>National Network: Progression and Assessment</a:t>
            </a:r>
          </a:p>
        </p:txBody>
      </p:sp>
      <p:sp>
        <p:nvSpPr>
          <p:cNvPr id="4" name="Rectangle 3"/>
          <p:cNvSpPr/>
          <p:nvPr/>
        </p:nvSpPr>
        <p:spPr>
          <a:xfrm>
            <a:off x="270884" y="137150"/>
            <a:ext cx="2520370" cy="707886"/>
          </a:xfrm>
          <a:prstGeom prst="rect">
            <a:avLst/>
          </a:prstGeom>
        </p:spPr>
        <p:txBody>
          <a:bodyPr wrap="none">
            <a:spAutoFit/>
          </a:bodyPr>
          <a:lstStyle/>
          <a:p>
            <a:r>
              <a:rPr lang="en-GB" sz="4000" b="1" dirty="0">
                <a:solidFill>
                  <a:schemeClr val="bg1"/>
                </a:solidFill>
                <a:latin typeface="Calibri Light" panose="020F0302020204030204"/>
                <a:ea typeface="Calibri" panose="020F0502020204030204" pitchFamily="34" charset="0"/>
                <a:cs typeface="Times New Roman" panose="02020603050405020304" pitchFamily="18" charset="0"/>
              </a:rPr>
              <a:t>Question 1:</a:t>
            </a:r>
            <a:endParaRPr lang="en-GB" dirty="0">
              <a:solidFill>
                <a:schemeClr val="bg1"/>
              </a:solidFill>
            </a:endParaRPr>
          </a:p>
        </p:txBody>
      </p:sp>
      <p:sp>
        <p:nvSpPr>
          <p:cNvPr id="8" name="Rectangle 7"/>
          <p:cNvSpPr/>
          <p:nvPr/>
        </p:nvSpPr>
        <p:spPr>
          <a:xfrm>
            <a:off x="287842" y="4084718"/>
            <a:ext cx="11616316" cy="3277820"/>
          </a:xfrm>
          <a:prstGeom prst="rect">
            <a:avLst/>
          </a:prstGeom>
        </p:spPr>
        <p:txBody>
          <a:bodyPr wrap="square">
            <a:spAutoFit/>
          </a:bodyPr>
          <a:lstStyle/>
          <a:p>
            <a:pPr marL="342900" indent="-342900">
              <a:spcAft>
                <a:spcPts val="600"/>
              </a:spcAft>
              <a:buFont typeface="Arial" panose="020B0604020202020204" pitchFamily="34" charset="0"/>
              <a:buChar char="•"/>
            </a:pPr>
            <a:r>
              <a:rPr lang="en-GB" sz="3200" i="1" dirty="0">
                <a:latin typeface="+mj-lt"/>
              </a:rPr>
              <a:t>How are you using the principles of progression?</a:t>
            </a:r>
          </a:p>
          <a:p>
            <a:pPr marL="342900" indent="-342900">
              <a:spcAft>
                <a:spcPts val="600"/>
              </a:spcAft>
              <a:buFont typeface="Arial" panose="020B0604020202020204" pitchFamily="34" charset="0"/>
              <a:buChar char="•"/>
            </a:pPr>
            <a:r>
              <a:rPr lang="en-GB" sz="3200" i="1" dirty="0">
                <a:latin typeface="+mj-lt"/>
              </a:rPr>
              <a:t>How are you using the assessment principles to support learner progression ?</a:t>
            </a:r>
          </a:p>
          <a:p>
            <a:pPr marL="342900" indent="-342900">
              <a:spcAft>
                <a:spcPts val="600"/>
              </a:spcAft>
              <a:buFont typeface="Arial" panose="020B0604020202020204" pitchFamily="34" charset="0"/>
              <a:buChar char="•"/>
            </a:pPr>
            <a:r>
              <a:rPr lang="en-GB" sz="3200" i="1" dirty="0">
                <a:latin typeface="+mj-lt"/>
              </a:rPr>
              <a:t>Are you thinking in new ways about assessment and progression for Curriculum for Wales?  If yes, how?</a:t>
            </a:r>
          </a:p>
          <a:p>
            <a:pPr marL="342900" indent="-342900">
              <a:spcAft>
                <a:spcPts val="600"/>
              </a:spcAft>
              <a:buFont typeface="Arial" panose="020B0604020202020204" pitchFamily="34" charset="0"/>
              <a:buChar char="•"/>
            </a:pPr>
            <a:endParaRPr lang="en-GB" sz="3200" i="1" dirty="0">
              <a:latin typeface="+mj-lt"/>
            </a:endParaRPr>
          </a:p>
        </p:txBody>
      </p:sp>
    </p:spTree>
    <p:extLst>
      <p:ext uri="{BB962C8B-B14F-4D97-AF65-F5344CB8AC3E}">
        <p14:creationId xmlns:p14="http://schemas.microsoft.com/office/powerpoint/2010/main" val="46721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0"/>
            <a:ext cx="12192000" cy="1167063"/>
          </a:xfrm>
          <a:prstGeom prst="flowChartDocument">
            <a:avLst/>
          </a:prstGeom>
          <a:solidFill>
            <a:srgbClr val="1D928F"/>
          </a:solidFill>
          <a:ln w="12700">
            <a:solidFill>
              <a:srgbClr val="1D9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682336" y="3316638"/>
            <a:ext cx="3687228" cy="674031"/>
          </a:xfrm>
          <a:prstGeom prst="rect">
            <a:avLst/>
          </a:prstGeom>
        </p:spPr>
        <p:txBody>
          <a:bodyPr wrap="none">
            <a:spAutoFit/>
          </a:bodyPr>
          <a:lstStyle/>
          <a:p>
            <a:pPr lvl="0">
              <a:lnSpc>
                <a:spcPct val="105000"/>
              </a:lnSpc>
              <a:spcBef>
                <a:spcPts val="1000"/>
              </a:spcBef>
              <a:spcAft>
                <a:spcPts val="600"/>
              </a:spcAft>
            </a:pPr>
            <a:r>
              <a:rPr lang="en-GB" sz="3600" b="1" dirty="0">
                <a:solidFill>
                  <a:prstClr val="black"/>
                </a:solidFill>
                <a:latin typeface="+mj-lt"/>
                <a:ea typeface="Calibri" panose="020F0502020204030204" pitchFamily="34" charset="0"/>
                <a:cs typeface="Times New Roman" panose="02020603050405020304" pitchFamily="18" charset="0"/>
              </a:rPr>
              <a:t>Break</a:t>
            </a:r>
            <a:r>
              <a:rPr lang="en-GB" sz="3600" dirty="0">
                <a:solidFill>
                  <a:prstClr val="black"/>
                </a:solidFill>
                <a:latin typeface="+mj-lt"/>
                <a:ea typeface="Calibri" panose="020F0502020204030204" pitchFamily="34" charset="0"/>
                <a:cs typeface="Times New Roman" panose="02020603050405020304" pitchFamily="18" charset="0"/>
              </a:rPr>
              <a:t> (10 minutes)</a:t>
            </a:r>
            <a:endParaRPr lang="en-GB" sz="2400" dirty="0">
              <a:solidFill>
                <a:prstClr val="black"/>
              </a:solidFill>
              <a:latin typeface="+mj-lt"/>
              <a:ea typeface="Calibri" panose="020F0502020204030204" pitchFamily="34" charset="0"/>
              <a:cs typeface="Times New Roman" panose="02020603050405020304" pitchFamily="18" charset="0"/>
            </a:endParaRPr>
          </a:p>
        </p:txBody>
      </p:sp>
      <p:sp>
        <p:nvSpPr>
          <p:cNvPr id="9" name="TextBox 8"/>
          <p:cNvSpPr txBox="1"/>
          <p:nvPr/>
        </p:nvSpPr>
        <p:spPr>
          <a:xfrm>
            <a:off x="7386818" y="169277"/>
            <a:ext cx="4805182" cy="369332"/>
          </a:xfrm>
          <a:prstGeom prst="rect">
            <a:avLst/>
          </a:prstGeom>
          <a:noFill/>
        </p:spPr>
        <p:txBody>
          <a:bodyPr wrap="square" rtlCol="0">
            <a:spAutoFit/>
          </a:bodyPr>
          <a:lstStyle/>
          <a:p>
            <a:pPr lvl="0" algn="r">
              <a:defRPr/>
            </a:pPr>
            <a:r>
              <a:rPr lang="en-GB" b="1" i="1" dirty="0">
                <a:solidFill>
                  <a:prstClr val="white"/>
                </a:solidFill>
              </a:rPr>
              <a:t>National Network: Progression and Assessment</a:t>
            </a:r>
          </a:p>
        </p:txBody>
      </p:sp>
    </p:spTree>
    <p:extLst>
      <p:ext uri="{BB962C8B-B14F-4D97-AF65-F5344CB8AC3E}">
        <p14:creationId xmlns:p14="http://schemas.microsoft.com/office/powerpoint/2010/main" val="23508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Document 8"/>
          <p:cNvSpPr/>
          <p:nvPr/>
        </p:nvSpPr>
        <p:spPr>
          <a:xfrm>
            <a:off x="0" y="0"/>
            <a:ext cx="12192000" cy="1167063"/>
          </a:xfrm>
          <a:prstGeom prst="flowChartDocument">
            <a:avLst/>
          </a:prstGeom>
          <a:solidFill>
            <a:srgbClr val="1D928F"/>
          </a:solidFill>
          <a:ln w="12700">
            <a:solidFill>
              <a:srgbClr val="1D9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0884" y="1771949"/>
            <a:ext cx="11418196" cy="2125138"/>
          </a:xfrm>
        </p:spPr>
        <p:txBody>
          <a:bodyPr anchor="t">
            <a:noAutofit/>
          </a:bodyPr>
          <a:lstStyle/>
          <a:p>
            <a:pPr algn="l"/>
            <a:r>
              <a:rPr lang="en-GB" sz="3200" dirty="0">
                <a:solidFill>
                  <a:prstClr val="black"/>
                </a:solidFill>
                <a:ea typeface="Calibri" panose="020F0502020204030204" pitchFamily="34" charset="0"/>
                <a:cs typeface="Times New Roman" panose="02020603050405020304" pitchFamily="18" charset="0"/>
              </a:rPr>
              <a:t>What approaches to co-construction within and across schools or settings have you found effective in developing practice in planning and assessing progression? </a:t>
            </a:r>
            <a:br>
              <a:rPr lang="en-GB" sz="3200" dirty="0">
                <a:solidFill>
                  <a:prstClr val="black"/>
                </a:solidFill>
                <a:ea typeface="Calibri" panose="020F0502020204030204" pitchFamily="34" charset="0"/>
                <a:cs typeface="Times New Roman" panose="02020603050405020304" pitchFamily="18" charset="0"/>
              </a:rPr>
            </a:br>
            <a:br>
              <a:rPr lang="en-GB" sz="3200" dirty="0">
                <a:solidFill>
                  <a:prstClr val="black"/>
                </a:solidFill>
                <a:ea typeface="Calibri" panose="020F0502020204030204" pitchFamily="34" charset="0"/>
                <a:cs typeface="Times New Roman" panose="02020603050405020304" pitchFamily="18" charset="0"/>
              </a:rPr>
            </a:br>
            <a:r>
              <a:rPr lang="en-GB" sz="3200" dirty="0">
                <a:solidFill>
                  <a:prstClr val="black"/>
                </a:solidFill>
                <a:ea typeface="Calibri" panose="020F0502020204030204" pitchFamily="34" charset="0"/>
                <a:cs typeface="Times New Roman" panose="02020603050405020304" pitchFamily="18" charset="0"/>
              </a:rPr>
              <a:t>(30 minutes)</a:t>
            </a:r>
            <a:endParaRPr lang="en-GB" sz="1600" dirty="0">
              <a:solidFill>
                <a:prstClr val="black"/>
              </a:solidFill>
              <a:ea typeface="Times New Roman" panose="02020603050405020304" pitchFamily="18" charset="0"/>
              <a:cs typeface="+mn-cs"/>
            </a:endParaRPr>
          </a:p>
        </p:txBody>
      </p:sp>
      <p:sp>
        <p:nvSpPr>
          <p:cNvPr id="6" name="TextBox 5"/>
          <p:cNvSpPr txBox="1"/>
          <p:nvPr/>
        </p:nvSpPr>
        <p:spPr>
          <a:xfrm>
            <a:off x="7386818" y="169277"/>
            <a:ext cx="4805182" cy="369332"/>
          </a:xfrm>
          <a:prstGeom prst="rect">
            <a:avLst/>
          </a:prstGeom>
          <a:noFill/>
        </p:spPr>
        <p:txBody>
          <a:bodyPr wrap="square" rtlCol="0">
            <a:spAutoFit/>
          </a:bodyPr>
          <a:lstStyle/>
          <a:p>
            <a:pPr lvl="0" algn="r">
              <a:defRPr/>
            </a:pPr>
            <a:r>
              <a:rPr lang="en-GB" b="1" i="1" dirty="0">
                <a:solidFill>
                  <a:prstClr val="white"/>
                </a:solidFill>
              </a:rPr>
              <a:t>National Network: Progression and Assessment</a:t>
            </a:r>
          </a:p>
        </p:txBody>
      </p:sp>
      <p:sp>
        <p:nvSpPr>
          <p:cNvPr id="4" name="Rectangle 3"/>
          <p:cNvSpPr/>
          <p:nvPr/>
        </p:nvSpPr>
        <p:spPr>
          <a:xfrm>
            <a:off x="270884" y="137150"/>
            <a:ext cx="2520370" cy="707886"/>
          </a:xfrm>
          <a:prstGeom prst="rect">
            <a:avLst/>
          </a:prstGeom>
        </p:spPr>
        <p:txBody>
          <a:bodyPr wrap="none">
            <a:spAutoFit/>
          </a:bodyPr>
          <a:lstStyle/>
          <a:p>
            <a:r>
              <a:rPr lang="en-GB" sz="4000" b="1" dirty="0">
                <a:solidFill>
                  <a:schemeClr val="bg1"/>
                </a:solidFill>
                <a:latin typeface="Calibri Light" panose="020F0302020204030204"/>
                <a:ea typeface="Calibri" panose="020F0502020204030204" pitchFamily="34" charset="0"/>
                <a:cs typeface="Times New Roman" panose="02020603050405020304" pitchFamily="18" charset="0"/>
              </a:rPr>
              <a:t>Question 2:</a:t>
            </a:r>
            <a:endParaRPr lang="en-GB" dirty="0">
              <a:solidFill>
                <a:schemeClr val="bg1"/>
              </a:solidFill>
            </a:endParaRPr>
          </a:p>
        </p:txBody>
      </p:sp>
    </p:spTree>
    <p:extLst>
      <p:ext uri="{BB962C8B-B14F-4D97-AF65-F5344CB8AC3E}">
        <p14:creationId xmlns:p14="http://schemas.microsoft.com/office/powerpoint/2010/main" val="48366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0"/>
            <a:ext cx="12192000" cy="1167063"/>
          </a:xfrm>
          <a:prstGeom prst="flowChartDocument">
            <a:avLst/>
          </a:prstGeom>
          <a:solidFill>
            <a:srgbClr val="1D928F"/>
          </a:solidFill>
          <a:ln w="12700">
            <a:solidFill>
              <a:srgbClr val="1D9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386818" y="169277"/>
            <a:ext cx="4805182" cy="369332"/>
          </a:xfrm>
          <a:prstGeom prst="rect">
            <a:avLst/>
          </a:prstGeom>
          <a:noFill/>
        </p:spPr>
        <p:txBody>
          <a:bodyPr wrap="square" rtlCol="0">
            <a:spAutoFit/>
          </a:bodyPr>
          <a:lstStyle/>
          <a:p>
            <a:pPr lvl="0" algn="r">
              <a:defRPr/>
            </a:pPr>
            <a:r>
              <a:rPr lang="en-GB" b="1" i="1" dirty="0">
                <a:solidFill>
                  <a:prstClr val="white"/>
                </a:solidFill>
              </a:rPr>
              <a:t>National Network: Progression and Assessment</a:t>
            </a:r>
          </a:p>
        </p:txBody>
      </p:sp>
      <p:sp>
        <p:nvSpPr>
          <p:cNvPr id="4" name="Rectangle 3"/>
          <p:cNvSpPr/>
          <p:nvPr/>
        </p:nvSpPr>
        <p:spPr>
          <a:xfrm>
            <a:off x="270884" y="137150"/>
            <a:ext cx="2520370" cy="707886"/>
          </a:xfrm>
          <a:prstGeom prst="rect">
            <a:avLst/>
          </a:prstGeom>
        </p:spPr>
        <p:txBody>
          <a:bodyPr wrap="none">
            <a:spAutoFit/>
          </a:bodyPr>
          <a:lstStyle/>
          <a:p>
            <a:r>
              <a:rPr lang="en-GB" sz="4000" b="1" dirty="0">
                <a:solidFill>
                  <a:schemeClr val="bg1"/>
                </a:solidFill>
                <a:latin typeface="Calibri Light" panose="020F0302020204030204"/>
                <a:ea typeface="Calibri" panose="020F0502020204030204" pitchFamily="34" charset="0"/>
                <a:cs typeface="Times New Roman" panose="02020603050405020304" pitchFamily="18" charset="0"/>
              </a:rPr>
              <a:t>Question 3:</a:t>
            </a:r>
            <a:endParaRPr lang="en-GB" dirty="0">
              <a:solidFill>
                <a:schemeClr val="bg1"/>
              </a:solidFill>
            </a:endParaRPr>
          </a:p>
        </p:txBody>
      </p:sp>
      <p:sp>
        <p:nvSpPr>
          <p:cNvPr id="3" name="TextBox 2"/>
          <p:cNvSpPr txBox="1"/>
          <p:nvPr/>
        </p:nvSpPr>
        <p:spPr>
          <a:xfrm>
            <a:off x="143435" y="1900518"/>
            <a:ext cx="11654118" cy="4031873"/>
          </a:xfrm>
          <a:prstGeom prst="rect">
            <a:avLst/>
          </a:prstGeom>
          <a:noFill/>
        </p:spPr>
        <p:txBody>
          <a:bodyPr wrap="square" rtlCol="0">
            <a:spAutoFit/>
          </a:bodyPr>
          <a:lstStyle/>
          <a:p>
            <a:r>
              <a:rPr lang="en-GB" sz="3200" dirty="0">
                <a:latin typeface="+mj-lt"/>
              </a:rPr>
              <a:t>What forms of support would be helpful to: </a:t>
            </a:r>
          </a:p>
          <a:p>
            <a:endParaRPr lang="en-GB" sz="3200" dirty="0">
              <a:latin typeface="+mj-lt"/>
            </a:endParaRPr>
          </a:p>
          <a:p>
            <a:pPr marL="457200" indent="-457200">
              <a:buFont typeface="Arial" panose="020B0604020202020204" pitchFamily="34" charset="0"/>
              <a:buChar char="•"/>
            </a:pPr>
            <a:r>
              <a:rPr lang="en-GB" sz="3200" dirty="0">
                <a:latin typeface="+mj-lt"/>
              </a:rPr>
              <a:t>Further develop professional understanding of links between progression and assessment, and </a:t>
            </a:r>
          </a:p>
          <a:p>
            <a:pPr marL="457200" indent="-457200">
              <a:buFont typeface="Arial" panose="020B0604020202020204" pitchFamily="34" charset="0"/>
              <a:buChar char="•"/>
            </a:pPr>
            <a:r>
              <a:rPr lang="en-GB" sz="3200" dirty="0">
                <a:latin typeface="+mj-lt"/>
              </a:rPr>
              <a:t>Build capacity to develop curriculum design and assessment which supports learner progression? </a:t>
            </a:r>
            <a:br>
              <a:rPr lang="en-GB" sz="3200" dirty="0">
                <a:latin typeface="+mj-lt"/>
              </a:rPr>
            </a:br>
            <a:br>
              <a:rPr lang="en-GB" sz="3200" dirty="0">
                <a:latin typeface="+mj-lt"/>
              </a:rPr>
            </a:br>
            <a:r>
              <a:rPr lang="en-GB" sz="3200" dirty="0">
                <a:latin typeface="+mj-lt"/>
              </a:rPr>
              <a:t>(25 minutes)</a:t>
            </a:r>
          </a:p>
        </p:txBody>
      </p:sp>
    </p:spTree>
    <p:extLst>
      <p:ext uri="{BB962C8B-B14F-4D97-AF65-F5344CB8AC3E}">
        <p14:creationId xmlns:p14="http://schemas.microsoft.com/office/powerpoint/2010/main" val="127101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p:cNvSpPr/>
          <p:nvPr/>
        </p:nvSpPr>
        <p:spPr>
          <a:xfrm>
            <a:off x="0" y="0"/>
            <a:ext cx="12192000" cy="1167063"/>
          </a:xfrm>
          <a:prstGeom prst="flowChartDocument">
            <a:avLst/>
          </a:prstGeom>
          <a:solidFill>
            <a:srgbClr val="1D928F"/>
          </a:solidFill>
          <a:ln w="12700">
            <a:solidFill>
              <a:srgbClr val="1D9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386818" y="169277"/>
            <a:ext cx="4805182" cy="369332"/>
          </a:xfrm>
          <a:prstGeom prst="rect">
            <a:avLst/>
          </a:prstGeom>
          <a:noFill/>
        </p:spPr>
        <p:txBody>
          <a:bodyPr wrap="square" rtlCol="0">
            <a:spAutoFit/>
          </a:bodyPr>
          <a:lstStyle/>
          <a:p>
            <a:pPr lvl="0" algn="r">
              <a:defRPr/>
            </a:pPr>
            <a:r>
              <a:rPr lang="en-GB" b="1" i="1" dirty="0">
                <a:solidFill>
                  <a:prstClr val="white"/>
                </a:solidFill>
              </a:rPr>
              <a:t>National Network: Progression and Assessment</a:t>
            </a:r>
          </a:p>
        </p:txBody>
      </p:sp>
      <p:sp>
        <p:nvSpPr>
          <p:cNvPr id="4" name="Rectangle 3"/>
          <p:cNvSpPr/>
          <p:nvPr/>
        </p:nvSpPr>
        <p:spPr>
          <a:xfrm>
            <a:off x="270884" y="137150"/>
            <a:ext cx="3771610" cy="707886"/>
          </a:xfrm>
          <a:prstGeom prst="rect">
            <a:avLst/>
          </a:prstGeom>
        </p:spPr>
        <p:txBody>
          <a:bodyPr wrap="none">
            <a:spAutoFit/>
          </a:bodyPr>
          <a:lstStyle/>
          <a:p>
            <a:r>
              <a:rPr lang="en-GB" sz="4000" b="1" dirty="0">
                <a:solidFill>
                  <a:schemeClr val="bg1"/>
                </a:solidFill>
                <a:latin typeface="Calibri Light" panose="020F0302020204030204"/>
                <a:ea typeface="Calibri" panose="020F0502020204030204" pitchFamily="34" charset="0"/>
                <a:cs typeface="Times New Roman" panose="02020603050405020304" pitchFamily="18" charset="0"/>
              </a:rPr>
              <a:t>Further resources</a:t>
            </a:r>
            <a:endParaRPr lang="en-GB" dirty="0">
              <a:solidFill>
                <a:schemeClr val="bg1"/>
              </a:solidFill>
            </a:endParaRPr>
          </a:p>
        </p:txBody>
      </p:sp>
      <p:sp>
        <p:nvSpPr>
          <p:cNvPr id="12" name="Rectangle 11"/>
          <p:cNvSpPr/>
          <p:nvPr/>
        </p:nvSpPr>
        <p:spPr>
          <a:xfrm>
            <a:off x="7386819" y="1730674"/>
            <a:ext cx="4245200" cy="4524315"/>
          </a:xfrm>
          <a:prstGeom prst="rect">
            <a:avLst/>
          </a:prstGeom>
          <a:solidFill>
            <a:srgbClr val="8FDBED"/>
          </a:solidFill>
          <a:ln w="76200">
            <a:solidFill>
              <a:srgbClr val="8FDBED"/>
            </a:solidFill>
          </a:ln>
        </p:spPr>
        <p:txBody>
          <a:bodyPr wrap="square">
            <a:spAutoFit/>
          </a:bodyPr>
          <a:lstStyle/>
          <a:p>
            <a:r>
              <a:rPr lang="en-GB" sz="2400" b="1" dirty="0"/>
              <a:t>Further resources</a:t>
            </a:r>
            <a:br>
              <a:rPr lang="en-GB" sz="2400" b="1" dirty="0"/>
            </a:br>
            <a:endParaRPr lang="en-GB" sz="2400" b="1" dirty="0"/>
          </a:p>
          <a:p>
            <a:r>
              <a:rPr lang="en-GB" sz="2400" b="1" dirty="0"/>
              <a:t>Video:</a:t>
            </a:r>
            <a:r>
              <a:rPr lang="en-GB" sz="2400" dirty="0"/>
              <a:t> </a:t>
            </a:r>
            <a:r>
              <a:rPr lang="en-GB" sz="2400" i="1" u="sng" dirty="0">
                <a:hlinkClick r:id="rId3"/>
              </a:rPr>
              <a:t>New Welsh Curriculum – Professor Robin Banerjee talks about progression</a:t>
            </a:r>
            <a:br>
              <a:rPr lang="en-GB" sz="2400" dirty="0"/>
            </a:br>
            <a:br>
              <a:rPr lang="en-GB" sz="2400" dirty="0"/>
            </a:br>
            <a:r>
              <a:rPr lang="en-GB" sz="2400" b="1" dirty="0"/>
              <a:t>Article: </a:t>
            </a:r>
            <a:r>
              <a:rPr lang="en-GB" sz="2400" i="1" dirty="0">
                <a:hlinkClick r:id="rId4"/>
              </a:rPr>
              <a:t>IEAN:</a:t>
            </a:r>
            <a:r>
              <a:rPr lang="en-GB" sz="2400" b="1" dirty="0">
                <a:hlinkClick r:id="rId4"/>
              </a:rPr>
              <a:t> </a:t>
            </a:r>
            <a:r>
              <a:rPr lang="en-GB" sz="2400" i="1" dirty="0">
                <a:hlinkClick r:id="rId4"/>
              </a:rPr>
              <a:t>Rethinking Learner Progression for the Future </a:t>
            </a:r>
            <a:br>
              <a:rPr lang="en-GB" sz="2400" i="1" dirty="0"/>
            </a:br>
            <a:br>
              <a:rPr lang="en-GB" sz="2400" i="1" dirty="0"/>
            </a:br>
            <a:r>
              <a:rPr lang="en-GB" sz="2400" b="1" dirty="0"/>
              <a:t>Paper: </a:t>
            </a:r>
            <a:r>
              <a:rPr lang="en-GB" sz="2400" i="1" dirty="0">
                <a:hlinkClick r:id="rId5"/>
              </a:rPr>
              <a:t>The Curriculum for Wales – Progression Code</a:t>
            </a:r>
            <a:br>
              <a:rPr lang="en-GB" sz="2400" dirty="0"/>
            </a:br>
            <a:endParaRPr lang="en-GB" sz="2400" dirty="0"/>
          </a:p>
        </p:txBody>
      </p:sp>
      <p:sp>
        <p:nvSpPr>
          <p:cNvPr id="13" name="TextBox 12"/>
          <p:cNvSpPr txBox="1"/>
          <p:nvPr/>
        </p:nvSpPr>
        <p:spPr>
          <a:xfrm>
            <a:off x="270884" y="1304213"/>
            <a:ext cx="6804837" cy="6186309"/>
          </a:xfrm>
          <a:prstGeom prst="rect">
            <a:avLst/>
          </a:prstGeom>
          <a:noFill/>
        </p:spPr>
        <p:txBody>
          <a:bodyPr wrap="square" rtlCol="0">
            <a:spAutoFit/>
          </a:bodyPr>
          <a:lstStyle/>
          <a:p>
            <a:r>
              <a:rPr lang="en-GB" sz="2200" b="1" dirty="0"/>
              <a:t>Having taken part in this national network conversation, consider reflecting on:</a:t>
            </a:r>
          </a:p>
          <a:p>
            <a:pPr marL="342900" indent="-342900">
              <a:buFont typeface="Arial" panose="020B0604020202020204" pitchFamily="34" charset="0"/>
              <a:buChar char="•"/>
            </a:pPr>
            <a:r>
              <a:rPr lang="en-GB" sz="2200" dirty="0"/>
              <a:t>What have you learned about how people are thinking about progression and assessment that could help with things you are currently working on?  </a:t>
            </a:r>
          </a:p>
          <a:p>
            <a:pPr marL="342900" indent="-342900">
              <a:buFont typeface="Arial" panose="020B0604020202020204" pitchFamily="34" charset="0"/>
              <a:buChar char="•"/>
            </a:pPr>
            <a:r>
              <a:rPr lang="en-GB" sz="2200" dirty="0"/>
              <a:t>Who, in your setting, could you involve in discussions about this?</a:t>
            </a:r>
          </a:p>
          <a:p>
            <a:pPr marL="342900" indent="-342900">
              <a:buFont typeface="Arial" panose="020B0604020202020204" pitchFamily="34" charset="0"/>
              <a:buChar char="•"/>
            </a:pPr>
            <a:endParaRPr lang="en-GB" sz="2200" dirty="0"/>
          </a:p>
          <a:p>
            <a:r>
              <a:rPr lang="en-GB" sz="2200" b="1" dirty="0"/>
              <a:t>What key messages are there in the further resources (video, article, paper for reference) that are helpful to develop: </a:t>
            </a:r>
          </a:p>
          <a:p>
            <a:pPr marL="342900" indent="-342900">
              <a:buFont typeface="Arial" panose="020B0604020202020204" pitchFamily="34" charset="0"/>
              <a:buChar char="•"/>
            </a:pPr>
            <a:r>
              <a:rPr lang="en-GB" sz="2200" dirty="0"/>
              <a:t>The things you are currently working on in your setting.</a:t>
            </a:r>
          </a:p>
          <a:p>
            <a:pPr marL="342900" indent="-342900">
              <a:buFont typeface="Arial" panose="020B0604020202020204" pitchFamily="34" charset="0"/>
              <a:buChar char="•"/>
            </a:pPr>
            <a:r>
              <a:rPr lang="en-GB" sz="2200" dirty="0"/>
              <a:t>Your own understanding and way of thinking about progression and assessment.</a:t>
            </a:r>
          </a:p>
          <a:p>
            <a:pPr marL="342900" indent="-342900">
              <a:buFont typeface="Arial" panose="020B0604020202020204" pitchFamily="34" charset="0"/>
              <a:buChar char="•"/>
            </a:pPr>
            <a:r>
              <a:rPr lang="en-GB" sz="2200" dirty="0"/>
              <a:t>The key ideas to take away from the national network conversation. </a:t>
            </a:r>
            <a:br>
              <a:rPr lang="en-GB" sz="2200" dirty="0"/>
            </a:br>
            <a:br>
              <a:rPr lang="en-GB" sz="2200" dirty="0"/>
            </a:br>
            <a:endParaRPr lang="en-GB" sz="2200" dirty="0"/>
          </a:p>
        </p:txBody>
      </p:sp>
    </p:spTree>
    <p:extLst>
      <p:ext uri="{BB962C8B-B14F-4D97-AF65-F5344CB8AC3E}">
        <p14:creationId xmlns:p14="http://schemas.microsoft.com/office/powerpoint/2010/main" val="2020837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FF3C5B18883D4E21973B57C2EEED7FD1" version="1.0.0">
  <systemFields>
    <field name="Objective-Id">
      <value order="0">A40662212</value>
    </field>
    <field name="Objective-Title">
      <value order="0">220513 Progression and Assessment - Optional facilitator slides  (E)</value>
    </field>
    <field name="Objective-Description">
      <value order="0"/>
    </field>
    <field name="Objective-CreationStamp">
      <value order="0">2022-05-13T09:34:15Z</value>
    </field>
    <field name="Objective-IsApproved">
      <value order="0">false</value>
    </field>
    <field name="Objective-IsPublished">
      <value order="0">false</value>
    </field>
    <field name="Objective-DatePublished">
      <value order="0"/>
    </field>
    <field name="Objective-ModificationStamp">
      <value order="0">2022-05-18T11:18:32Z</value>
    </field>
    <field name="Objective-Owner">
      <value order="0">Haithcock, Richard (EPS - Curriculum)</value>
    </field>
    <field name="Objective-Path">
      <value order="0">Objective Global Folder:Business File Plan:WG Organisational Groups:NEW - Post April 2022 - Education, Social Justice &amp; Welsh Language:Education, Social Justice &amp; Welsh Language (ESJWL) - Education - Curriculum &amp; Assessment Division:1 - Save:Curriculum for Wales Programme:Curriculum Development Central Team Documents:EPS Curriculum Reform - Stakeholder Engagement - National Network - 2020-2022:Summer 2022 - Progression and assessment</value>
    </field>
    <field name="Objective-Parent">
      <value order="0">Summer 2022 - Progression and assessment</value>
    </field>
    <field name="Objective-State">
      <value order="0">Being Drafted</value>
    </field>
    <field name="Objective-VersionId">
      <value order="0">vA78117233</value>
    </field>
    <field name="Objective-Version">
      <value order="0">5.2</value>
    </field>
    <field name="Objective-VersionNumber">
      <value order="0">8</value>
    </field>
    <field name="Objective-VersionComment">
      <value order="0"/>
    </field>
    <field name="Objective-FileNumber">
      <value order="0">qA1443863</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90694C99E469149A8A14CDCBB9F3FE8" ma:contentTypeVersion="13" ma:contentTypeDescription="Create a new document." ma:contentTypeScope="" ma:versionID="ef093d83b5f4bbef9260458fcf1d0b15">
  <xsd:schema xmlns:xsd="http://www.w3.org/2001/XMLSchema" xmlns:xs="http://www.w3.org/2001/XMLSchema" xmlns:p="http://schemas.microsoft.com/office/2006/metadata/properties" xmlns:ns3="2eee1355-c298-47c0-bc48-804d5207a1fb" xmlns:ns4="7f4ca51e-d704-4511-ad81-07d6ac3eb163" targetNamespace="http://schemas.microsoft.com/office/2006/metadata/properties" ma:root="true" ma:fieldsID="a4a4fd3f5e9868053803b9605f8b4ef3" ns3:_="" ns4:_="">
    <xsd:import namespace="2eee1355-c298-47c0-bc48-804d5207a1fb"/>
    <xsd:import namespace="7f4ca51e-d704-4511-ad81-07d6ac3eb1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e1355-c298-47c0-bc48-804d5207a1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4ca51e-d704-4511-ad81-07d6ac3eb1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9F6025-F06A-4094-AB03-94BE744D397C}">
  <ds:schemaRefs>
    <ds:schemaRef ds:uri="http://schemas.microsoft.com/sharepoint/v3/contenttype/forms"/>
  </ds:schemaRefs>
</ds:datastoreItem>
</file>

<file path=customXml/itemProps2.xml><?xml version="1.0" encoding="utf-8"?>
<ds:datastoreItem xmlns:ds="http://schemas.openxmlformats.org/officeDocument/2006/customXml" ds:itemID="{F8F3F721-57DB-4784-98B7-72B5966B2D33}">
  <ds:schemaRefs>
    <ds:schemaRef ds:uri="http://purl.org/dc/elements/1.1/"/>
    <ds:schemaRef ds:uri="http://schemas.microsoft.com/office/infopath/2007/PartnerControls"/>
    <ds:schemaRef ds:uri="2eee1355-c298-47c0-bc48-804d5207a1fb"/>
    <ds:schemaRef ds:uri="http://purl.org/dc/terms/"/>
    <ds:schemaRef ds:uri="http://schemas.openxmlformats.org/package/2006/metadata/core-properties"/>
    <ds:schemaRef ds:uri="7f4ca51e-d704-4511-ad81-07d6ac3eb163"/>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60CE503F-710D-45C6-BCF2-93269F49A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ee1355-c298-47c0-bc48-804d5207a1fb"/>
    <ds:schemaRef ds:uri="7f4ca51e-d704-4511-ad81-07d6ac3eb1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7222</TotalTime>
  <Words>1321</Words>
  <Application>Microsoft Office PowerPoint</Application>
  <PresentationFormat>Widescreen</PresentationFormat>
  <Paragraphs>104</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1_Office Theme</vt:lpstr>
      <vt:lpstr>PowerPoint Presentation</vt:lpstr>
      <vt:lpstr>Today’s session</vt:lpstr>
      <vt:lpstr>PowerPoint Presentation</vt:lpstr>
      <vt:lpstr>Video: Introduction Sonny Singh, Camau i‘r Dyfodol, University of Wales Trinity Saint David </vt:lpstr>
      <vt:lpstr>It is valuable to think about how understanding of assessment in your context is changing to recognise progression within Curriculum for Wales.    Referring to the reflective activity you undertook in preparation for this session</vt:lpstr>
      <vt:lpstr>PowerPoint Presentation</vt:lpstr>
      <vt:lpstr>What approaches to co-construction within and across schools or settings have you found effective in developing practice in planning and assessing progression?   (30 minutes)</vt:lpstr>
      <vt:lpstr>PowerPoint Presentation</vt:lpstr>
      <vt:lpstr>PowerPoint Presentation</vt:lpstr>
      <vt:lpstr>Keep up to date on upcoming conversations and sign up to future events on Hwb. </vt:lpstr>
      <vt:lpstr>PowerPoint Presentation</vt:lpstr>
    </vt:vector>
  </TitlesOfParts>
  <Company>Welsh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McCarthy, Pat (EPS - Curriculum)</dc:creator>
  <cp:lastModifiedBy>Neal-Price, Steven (EPS - Curriculum)</cp:lastModifiedBy>
  <cp:revision>144</cp:revision>
  <dcterms:created xsi:type="dcterms:W3CDTF">2020-12-29T14:32:59Z</dcterms:created>
  <dcterms:modified xsi:type="dcterms:W3CDTF">2022-05-18T11:06:15Z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A40662212</vt:lpwstr>
  </property>
  <property fmtid="{D5CDD505-2E9C-101B-9397-08002B2CF9AE}" pid="4" name="Objective-Title">
    <vt:lpwstr>220513 Progression and Assessment - Optional facilitator slides  (E)</vt:lpwstr>
  </property>
  <property fmtid="{D5CDD505-2E9C-101B-9397-08002B2CF9AE}" pid="5" name="Objective-Description">
    <vt:lpwstr/>
  </property>
  <property fmtid="{D5CDD505-2E9C-101B-9397-08002B2CF9AE}" pid="6" name="Objective-CreationStamp">
    <vt:filetime>2022-05-13T09:35:17Z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2022-05-18T11:18:32Z</vt:filetime>
  </property>
  <property fmtid="{D5CDD505-2E9C-101B-9397-08002B2CF9AE}" pid="11" name="Objective-Owner">
    <vt:lpwstr>Haithcock, Richard (EPS - Curriculum)</vt:lpwstr>
  </property>
  <property fmtid="{D5CDD505-2E9C-101B-9397-08002B2CF9AE}" pid="12" name="Objective-Path">
    <vt:lpwstr>Objective Global Folder:Business File Plan:WG Organisational Groups:NEW - Post April 2022 - Education, Social Justice &amp; Welsh Language:Education, Social Justice &amp; Welsh Language (ESJWL) - Education - Curriculum &amp; Assessment Division:1 - Save:Curriculum for Wales Programme:Curriculum Development Central Team Documents:EPS Curriculum Reform - Stakeholder Engagement - National Network - 2020-2022:Summer 2022 - Progression and assessment:</vt:lpwstr>
  </property>
  <property fmtid="{D5CDD505-2E9C-101B-9397-08002B2CF9AE}" pid="13" name="Objective-Parent">
    <vt:lpwstr>Summer 2022 - Progression and assessment</vt:lpwstr>
  </property>
  <property fmtid="{D5CDD505-2E9C-101B-9397-08002B2CF9AE}" pid="14" name="Objective-State">
    <vt:lpwstr>Being Drafted</vt:lpwstr>
  </property>
  <property fmtid="{D5CDD505-2E9C-101B-9397-08002B2CF9AE}" pid="15" name="Objective-VersionId">
    <vt:lpwstr>vA78117233</vt:lpwstr>
  </property>
  <property fmtid="{D5CDD505-2E9C-101B-9397-08002B2CF9AE}" pid="16" name="Objective-Version">
    <vt:lpwstr>5.2</vt:lpwstr>
  </property>
  <property fmtid="{D5CDD505-2E9C-101B-9397-08002B2CF9AE}" pid="17" name="Objective-VersionNumber">
    <vt:r8>8</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
  </property>
  <property fmtid="{D5CDD505-2E9C-101B-9397-08002B2CF9AE}" pid="23" name="Objective-Date Acquired">
    <vt:lpwstr/>
  </property>
  <property fmtid="{D5CDD505-2E9C-101B-9397-08002B2CF9AE}" pid="24" name="Objective-What to Keep">
    <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y fmtid="{D5CDD505-2E9C-101B-9397-08002B2CF9AE}" pid="28" name="ContentTypeId">
    <vt:lpwstr>0x010100F90694C99E469149A8A14CDCBB9F3FE8</vt:lpwstr>
  </property>
</Properties>
</file>