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B_83A62184.xml" ContentType="application/vnd.ms-powerpoint.comment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256" r:id="rId6"/>
    <p:sldId id="257" r:id="rId7"/>
    <p:sldId id="259" r:id="rId8"/>
    <p:sldId id="283" r:id="rId9"/>
    <p:sldId id="284" r:id="rId10"/>
    <p:sldId id="285" r:id="rId11"/>
    <p:sldId id="286" r:id="rId12"/>
    <p:sldId id="262" r:id="rId13"/>
    <p:sldId id="271" r:id="rId14"/>
    <p:sldId id="288" r:id="rId15"/>
    <p:sldId id="289" r:id="rId16"/>
    <p:sldId id="290" r:id="rId17"/>
    <p:sldId id="287" r:id="rId18"/>
    <p:sldId id="292" r:id="rId19"/>
    <p:sldId id="29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3E739-10CB-5138-5A7C-5D4DF06EE557}" name="Freelance" initials="F" userId="S::freelance@wildfirecomms.co.uk::c7f52441-a9fb-405b-89e8-a9c96621b1ae" providerId="AD"/>
  <p188:author id="{5B382840-D165-7132-B59C-4BFBF6455AE2}" name="Gareth Cort" initials="GC" userId="70a7ccca9534fe0d" providerId="Windows Live"/>
  <p188:author id="{DFA6E66B-C0CE-0DFC-A36F-3BF2775931DB}" name="Simon Howell-Jones" initials="SHJ" userId="S::simon@ink3u1.onmicrosoft.com::44d048f9-627f-4256-bedf-4a7edea075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1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5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Brown, Andrew (EPS - Digital Learning Division)" initials="BA(-DLD" lastIdx="1" clrIdx="2">
    <p:extLst>
      <p:ext uri="{19B8F6BF-5375-455C-9EA6-DF929625EA0E}">
        <p15:presenceInfo xmlns:p15="http://schemas.microsoft.com/office/powerpoint/2012/main" userId="S-1-5-21-2431647640-172777305-3518478359-52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C43337"/>
    <a:srgbClr val="7EC234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21BDD2-F401-35F2-AE55-8E78CF7776B4}" v="5" dt="2021-12-20T12:52:23.071"/>
    <p1510:client id="{A365250B-E35E-4F6F-9039-1EA1CCA67D02}" v="4" dt="2021-12-21T08:49:18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/>
    <p:restoredTop sz="94626"/>
  </p:normalViewPr>
  <p:slideViewPr>
    <p:cSldViewPr snapToGrid="0">
      <p:cViewPr varScale="1">
        <p:scale>
          <a:sx n="101" d="100"/>
          <a:sy n="101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illiams" userId="S::andrew.williams@swgfl.org.uk::04917b1c-c4eb-4b01-a61a-a0f7e9f29a1b" providerId="AD" clId="Web-{9621BDD2-F401-35F2-AE55-8E78CF7776B4}"/>
    <pc:docChg chg="modSld">
      <pc:chgData name="Andrew Williams" userId="S::andrew.williams@swgfl.org.uk::04917b1c-c4eb-4b01-a61a-a0f7e9f29a1b" providerId="AD" clId="Web-{9621BDD2-F401-35F2-AE55-8E78CF7776B4}" dt="2021-12-20T12:52:23.071" v="4"/>
      <pc:docMkLst>
        <pc:docMk/>
      </pc:docMkLst>
      <pc:sldChg chg="modSp delCm">
        <pc:chgData name="Andrew Williams" userId="S::andrew.williams@swgfl.org.uk::04917b1c-c4eb-4b01-a61a-a0f7e9f29a1b" providerId="AD" clId="Web-{9621BDD2-F401-35F2-AE55-8E78CF7776B4}" dt="2021-12-20T12:52:23.071" v="4"/>
        <pc:sldMkLst>
          <pc:docMk/>
          <pc:sldMk cId="434211647" sldId="287"/>
        </pc:sldMkLst>
        <pc:spChg chg="mod">
          <ac:chgData name="Andrew Williams" userId="S::andrew.williams@swgfl.org.uk::04917b1c-c4eb-4b01-a61a-a0f7e9f29a1b" providerId="AD" clId="Web-{9621BDD2-F401-35F2-AE55-8E78CF7776B4}" dt="2021-12-20T12:52:21.633" v="3" actId="20577"/>
          <ac:spMkLst>
            <pc:docMk/>
            <pc:sldMk cId="434211647" sldId="287"/>
            <ac:spMk id="6" creationId="{828F6002-5674-4911-BDAF-0D2CD38D1B24}"/>
          </ac:spMkLst>
        </pc:spChg>
      </pc:sldChg>
    </pc:docChg>
  </pc:docChgLst>
  <pc:docChgLst>
    <pc:chgData name="Gareth Cort" userId="70a7ccca9534fe0d" providerId="LiveId" clId="{A365250B-E35E-4F6F-9039-1EA1CCA67D02}"/>
    <pc:docChg chg="undo custSel addSld modSld">
      <pc:chgData name="Gareth Cort" userId="70a7ccca9534fe0d" providerId="LiveId" clId="{A365250B-E35E-4F6F-9039-1EA1CCA67D02}" dt="2021-12-21T09:13:58.183" v="729" actId="14100"/>
      <pc:docMkLst>
        <pc:docMk/>
      </pc:docMkLst>
      <pc:sldChg chg="modSp mod">
        <pc:chgData name="Gareth Cort" userId="70a7ccca9534fe0d" providerId="LiveId" clId="{A365250B-E35E-4F6F-9039-1EA1CCA67D02}" dt="2021-12-21T09:13:58.183" v="729" actId="14100"/>
        <pc:sldMkLst>
          <pc:docMk/>
          <pc:sldMk cId="895192741" sldId="259"/>
        </pc:sldMkLst>
        <pc:spChg chg="mod">
          <ac:chgData name="Gareth Cort" userId="70a7ccca9534fe0d" providerId="LiveId" clId="{A365250B-E35E-4F6F-9039-1EA1CCA67D02}" dt="2021-12-21T09:13:58.183" v="729" actId="14100"/>
          <ac:spMkLst>
            <pc:docMk/>
            <pc:sldMk cId="895192741" sldId="259"/>
            <ac:spMk id="2" creationId="{ED744412-7EBC-46BC-B610-B8C6D36DB678}"/>
          </ac:spMkLst>
        </pc:spChg>
      </pc:sldChg>
      <pc:sldChg chg="modSp mod modNotesTx">
        <pc:chgData name="Gareth Cort" userId="70a7ccca9534fe0d" providerId="LiveId" clId="{A365250B-E35E-4F6F-9039-1EA1CCA67D02}" dt="2021-12-21T09:13:30.416" v="727" actId="20577"/>
        <pc:sldMkLst>
          <pc:docMk/>
          <pc:sldMk cId="1215498976" sldId="273"/>
        </pc:sldMkLst>
        <pc:spChg chg="mod">
          <ac:chgData name="Gareth Cort" userId="70a7ccca9534fe0d" providerId="LiveId" clId="{A365250B-E35E-4F6F-9039-1EA1CCA67D02}" dt="2021-12-21T09:13:26.726" v="726" actId="1076"/>
          <ac:spMkLst>
            <pc:docMk/>
            <pc:sldMk cId="1215498976" sldId="273"/>
            <ac:spMk id="8" creationId="{438AF9DB-2043-4CC5-BFE7-C982F289A13E}"/>
          </ac:spMkLst>
        </pc:spChg>
      </pc:sldChg>
      <pc:sldChg chg="modSp mod">
        <pc:chgData name="Gareth Cort" userId="70a7ccca9534fe0d" providerId="LiveId" clId="{A365250B-E35E-4F6F-9039-1EA1CCA67D02}" dt="2021-12-21T08:49:06.411" v="329" actId="27636"/>
        <pc:sldMkLst>
          <pc:docMk/>
          <pc:sldMk cId="4257562440" sldId="284"/>
        </pc:sldMkLst>
        <pc:spChg chg="mod">
          <ac:chgData name="Gareth Cort" userId="70a7ccca9534fe0d" providerId="LiveId" clId="{A365250B-E35E-4F6F-9039-1EA1CCA67D02}" dt="2021-12-21T08:49:06.411" v="329" actId="27636"/>
          <ac:spMkLst>
            <pc:docMk/>
            <pc:sldMk cId="4257562440" sldId="284"/>
            <ac:spMk id="10" creationId="{56FDB3A1-B149-413B-BBB9-2538A4CE3D2A}"/>
          </ac:spMkLst>
        </pc:spChg>
      </pc:sldChg>
      <pc:sldChg chg="modNotesTx">
        <pc:chgData name="Gareth Cort" userId="70a7ccca9534fe0d" providerId="LiveId" clId="{A365250B-E35E-4F6F-9039-1EA1CCA67D02}" dt="2021-12-21T09:13:01.907" v="721" actId="20577"/>
        <pc:sldMkLst>
          <pc:docMk/>
          <pc:sldMk cId="434211647" sldId="287"/>
        </pc:sldMkLst>
      </pc:sldChg>
      <pc:sldChg chg="modSp mod modNotesTx">
        <pc:chgData name="Gareth Cort" userId="70a7ccca9534fe0d" providerId="LiveId" clId="{A365250B-E35E-4F6F-9039-1EA1CCA67D02}" dt="2021-12-21T08:57:14.451" v="479" actId="207"/>
        <pc:sldMkLst>
          <pc:docMk/>
          <pc:sldMk cId="2183599935" sldId="288"/>
        </pc:sldMkLst>
        <pc:spChg chg="mod">
          <ac:chgData name="Gareth Cort" userId="70a7ccca9534fe0d" providerId="LiveId" clId="{A365250B-E35E-4F6F-9039-1EA1CCA67D02}" dt="2021-12-21T08:57:14.451" v="479" actId="207"/>
          <ac:spMkLst>
            <pc:docMk/>
            <pc:sldMk cId="2183599935" sldId="288"/>
            <ac:spMk id="6" creationId="{A1CA5E1D-6125-46A5-8084-61EE25B7A7BE}"/>
          </ac:spMkLst>
        </pc:spChg>
      </pc:sldChg>
      <pc:sldChg chg="addSp modSp add mod modNotesTx">
        <pc:chgData name="Gareth Cort" userId="70a7ccca9534fe0d" providerId="LiveId" clId="{A365250B-E35E-4F6F-9039-1EA1CCA67D02}" dt="2021-12-21T09:13:04.948" v="722" actId="20577"/>
        <pc:sldMkLst>
          <pc:docMk/>
          <pc:sldMk cId="1117194671" sldId="292"/>
        </pc:sldMkLst>
        <pc:spChg chg="mod">
          <ac:chgData name="Gareth Cort" userId="70a7ccca9534fe0d" providerId="LiveId" clId="{A365250B-E35E-4F6F-9039-1EA1CCA67D02}" dt="2021-12-21T08:55:10.931" v="446" actId="27636"/>
          <ac:spMkLst>
            <pc:docMk/>
            <pc:sldMk cId="1117194671" sldId="292"/>
            <ac:spMk id="6" creationId="{828F6002-5674-4911-BDAF-0D2CD38D1B24}"/>
          </ac:spMkLst>
        </pc:spChg>
        <pc:spChg chg="mod">
          <ac:chgData name="Gareth Cort" userId="70a7ccca9534fe0d" providerId="LiveId" clId="{A365250B-E35E-4F6F-9039-1EA1CCA67D02}" dt="2021-12-21T08:45:15.950" v="18" actId="20577"/>
          <ac:spMkLst>
            <pc:docMk/>
            <pc:sldMk cId="1117194671" sldId="292"/>
            <ac:spMk id="9" creationId="{3ED2B184-50B3-41A4-B7B5-38F2FA50426D}"/>
          </ac:spMkLst>
        </pc:spChg>
        <pc:graphicFrameChg chg="add mod modGraphic">
          <ac:chgData name="Gareth Cort" userId="70a7ccca9534fe0d" providerId="LiveId" clId="{A365250B-E35E-4F6F-9039-1EA1CCA67D02}" dt="2021-12-21T09:12:43.306" v="720" actId="20577"/>
          <ac:graphicFrameMkLst>
            <pc:docMk/>
            <pc:sldMk cId="1117194671" sldId="292"/>
            <ac:graphicFrameMk id="2" creationId="{4B0714AA-C2CB-4437-AA5C-F4C989AD74AA}"/>
          </ac:graphicFrameMkLst>
        </pc:graphicFrameChg>
      </pc:sldChg>
    </pc:docChg>
  </pc:docChgLst>
</pc:chgInfo>
</file>

<file path=ppt/comments/modernComment_11B_83A621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5F0A07-B790-4684-A689-378F030A27BE}" authorId="{5B382840-D165-7132-B59C-4BFBF6455AE2}" created="2021-11-17T21:22:37.3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08702852" sldId="283"/>
      <ac:spMk id="16" creationId="{B7DA08F8-F2F9-4641-BB93-1D425D2C3995}"/>
      <ac:txMk cp="0" len="28">
        <ac:context len="29" hash="1563472914"/>
      </ac:txMk>
    </ac:txMkLst>
    <p188:pos x="3376402" y="459158"/>
    <p188:txBody>
      <a:bodyPr/>
      <a:lstStyle/>
      <a:p>
        <a:r>
          <a:rPr lang="en-GB"/>
          <a:t>Welsh version: https://www.childcomwales.org.uk/wp-content/uploads/2019/09/Poster-Hawliau-Plant-Medi-2019-.pdf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F6196-4F1A-4B4E-B18F-839050D1EDD2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6162-FE60-4572-A254-BC994B21C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7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3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6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6162-FE60-4572-A254-BC994B21C42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antcymru.org.uk/amdanon-ni/ymchwiliadau-a-chyngo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comwales.org.uk/wp-content/uploads/2019/09/Poster-Hawliau-Plant-Medi-2019-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1B_83A6218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8165ED-7BDA-4103-A04D-34ECD4C69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219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 hawl i fod yn 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saff a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diogel 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ar-lein:</a:t>
            </a:r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</a:t>
            </a:r>
            <a:r>
              <a:rPr lang="cy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uwchradd</a:t>
            </a:r>
            <a:endParaRPr lang="cy-GB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Mae cwmni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addysg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cynnig cwrs hyfforddi am ddim </a:t>
            </a:r>
            <a:endParaRPr lang="cy-GB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bobl ifanc ar-lein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angen gwybodaeth bersonol fanwl er mwyn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cofrestru.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836342"/>
            <a:ext cx="5433460" cy="4890690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Mae gan elusen ystafell sgwrsio ar-lein i gefnogi’r rheini sydd wedi cael eu cam-drin, ond mae’n mynnu bod defnyddwyr yn dweud pwy ydyn nhw er mwyn cael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9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2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Mae’r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llywodraeth yn cyflwyno cyfyngiadau ar faint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amser y gallwch chi chwarae gemau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ar-lein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ystod yr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wythnos.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345044" y="1388533"/>
            <a:ext cx="5646429" cy="4338497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Mae cyngor lleol </a:t>
            </a:r>
            <a:endParaRPr lang="cy-GB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 pobl ifanc ynghylch sut i fynd i’r afael â newid yn yr hinsawdd, ond dim ond awgrymiadau dros </a:t>
            </a:r>
            <a:endParaRPr lang="cy-GB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e-bost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bydd yn eu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derbyn.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19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Mae ap negeseua yn cyflwyno amgryptio o un pen i’r llall,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gwaethaf pryderon </a:t>
            </a:r>
            <a:endParaRPr lang="cy-GB" sz="2800" dirty="0" smtClean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gallai hyn gynyddu’r broses o rannu cynnwys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anghyfreithlon.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Mae llwyfan gemau yn cael gwared ar y gallu i greu parti/grŵp gyda’ch ffrindiau oherwydd cynnydd yn nifer y chwaraewyr sy’n bwlio </a:t>
            </a:r>
            <a:r>
              <a:rPr lang="cy-GB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ar-lein.</a:t>
            </a:r>
            <a:endParaRPr lang="cy-GB" sz="2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036954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Pethau i’w hystyried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1868104"/>
            <a:ext cx="10492128" cy="40297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Rhyddid barn yn erbyn amddiffyn eraill rhag sylwadau niweidiol.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 ddeddfau a allai gael eu torri gan ymddygiad ar-lein?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Beth fydd yr effaith ar ddiogelwch os bydd mwy o breifatrwydd ar-lein?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yw cyfyngu ar fynediad yn helpu i gyfyngu ar y risg o niwed?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 mor bell ddylai goruchwyliaeth genedlaethol fynd i ddiogelu dinasyddion ar-lein?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Beth yw manteision ac anfanteision bod yn ddienw ar-lein?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1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036954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Nodiadau </a:t>
            </a: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athrawon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1487423"/>
            <a:ext cx="10119595" cy="10244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000" dirty="0">
                <a:latin typeface="Arial"/>
                <a:ea typeface="Calibri" panose="020F0502020204030204" pitchFamily="34" charset="0"/>
                <a:cs typeface="Arial"/>
              </a:rPr>
              <a:t>Os yw dysgwyr yn gweld y dasg hon yn heriol, mae’r tabl canlynol yn darparu Erthyglau </a:t>
            </a:r>
            <a:r>
              <a:rPr lang="cy-GB" sz="2000" dirty="0" smtClean="0">
                <a:latin typeface="Arial"/>
                <a:ea typeface="Calibri" panose="020F0502020204030204" pitchFamily="34" charset="0"/>
                <a:cs typeface="Arial"/>
              </a:rPr>
              <a:t>a awgrymir sy’n </a:t>
            </a:r>
            <a:r>
              <a:rPr lang="cy-GB" sz="2000" dirty="0">
                <a:latin typeface="Arial"/>
                <a:ea typeface="Calibri" panose="020F0502020204030204" pitchFamily="34" charset="0"/>
                <a:cs typeface="Arial"/>
              </a:rPr>
              <a:t>berthnasol i bob senario. Gall dysgwyr ddefnyddio’r rhain fel man cychwyn i drafod y materion sy’n gallu codi </a:t>
            </a:r>
            <a:r>
              <a:rPr lang="cy-GB" sz="2000" dirty="0" smtClean="0">
                <a:latin typeface="Arial"/>
                <a:ea typeface="Calibri" panose="020F0502020204030204" pitchFamily="34" charset="0"/>
                <a:cs typeface="Arial"/>
              </a:rPr>
              <a:t>ym mhob </a:t>
            </a:r>
            <a:r>
              <a:rPr lang="cy-GB" sz="2000" dirty="0">
                <a:latin typeface="Arial"/>
                <a:ea typeface="Calibri" panose="020F0502020204030204" pitchFamily="34" charset="0"/>
                <a:cs typeface="Arial"/>
              </a:rPr>
              <a:t>senario.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0714AA-C2CB-4437-AA5C-F4C989AD7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73675"/>
              </p:ext>
            </p:extLst>
          </p:nvPr>
        </p:nvGraphicFramePr>
        <p:xfrm>
          <a:off x="1888795" y="2937774"/>
          <a:ext cx="8128000" cy="33375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58544">
                  <a:extLst>
                    <a:ext uri="{9D8B030D-6E8A-4147-A177-3AD203B41FA5}">
                      <a16:colId xmlns:a16="http://schemas.microsoft.com/office/drawing/2014/main" val="1213389203"/>
                    </a:ext>
                  </a:extLst>
                </a:gridCol>
                <a:gridCol w="6569456">
                  <a:extLst>
                    <a:ext uri="{9D8B030D-6E8A-4147-A177-3AD203B41FA5}">
                      <a16:colId xmlns:a16="http://schemas.microsoft.com/office/drawing/2014/main" val="2904082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Senario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i’w hystyried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0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12, 13, 16, 19, 36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55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3, 4, 6, 11, 12, 13, 14, 15, 16, 17, 19, 30, 35, 36, 39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1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6, 13, 16, 28, 29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8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6, 8, 12, 13, 16, 19, 20, 31, 34, 35, 36, 37, 39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11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6, 12, 13, 15, 19, 31, 36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3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12, 13, 16, 36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8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6, 8, 11, 12, 13, 15, 16, 19, 31, 36, 39, 40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09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y-GB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y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Erthyglau 6, 12, 13, 15, 16, 19, 31, 36, 39, 40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6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062"/>
            <a:ext cx="10552386" cy="1355390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allwch chi ei wneud os yw rhywun neu rywbeth wedi ymyrryd â’ch hawliau?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72" y="3155238"/>
            <a:ext cx="9826647" cy="2827421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Rhoi gwybod i blatfform/gwasanaeth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ar-lein.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Rhoi gwybod i’r heddlu (os oes trosedd wedi’i chyflawni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Herio’n gadarnhaol neu dynnu sylw at ymarfer gwael neu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esgeulus.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Rhoi gwybod i Gomisiynydd Plant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Cymru (</a:t>
            </a:r>
            <a:r>
              <a:rPr lang="cy-GB" sz="2400" dirty="0" smtClean="0">
                <a:solidFill>
                  <a:srgbClr val="C4333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www.complantcymru.org.uk/amdanon-ni/ymchwiliadau-a-chyngor</a:t>
            </a:r>
            <a:r>
              <a:rPr lang="cy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 help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16E4C-F8DA-4F16-9C2C-F9048A1A4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26" y="2133378"/>
            <a:ext cx="2842041" cy="124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8AF9DB-2043-4CC5-BFE7-C982F289A13E}"/>
              </a:ext>
            </a:extLst>
          </p:cNvPr>
          <p:cNvSpPr txBox="1"/>
          <p:nvPr/>
        </p:nvSpPr>
        <p:spPr>
          <a:xfrm>
            <a:off x="5957776" y="2133378"/>
            <a:ext cx="4323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 dirty="0">
                <a:latin typeface="Arial" panose="020B0604020202020204" pitchFamily="34" charset="0"/>
                <a:cs typeface="Arial" panose="020B0604020202020204" pitchFamily="34" charset="0"/>
              </a:rPr>
              <a:t>meiccymru.org</a:t>
            </a:r>
          </a:p>
          <a:p>
            <a:r>
              <a:rPr lang="cy-GB" sz="4800" baseline="0" dirty="0">
                <a:latin typeface="Arial" panose="020B0604020202020204" pitchFamily="34" charset="0"/>
                <a:cs typeface="Arial" panose="020B0604020202020204" pitchFamily="34" charset="0"/>
              </a:rPr>
              <a:t>080880 23456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47BD468-E935-4EF7-8976-D4CF3E2BC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2" y="3945599"/>
            <a:ext cx="2955087" cy="196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50A83-0210-4C81-BEA9-31C19762755B}"/>
              </a:ext>
            </a:extLst>
          </p:cNvPr>
          <p:cNvSpPr txBox="1"/>
          <p:nvPr/>
        </p:nvSpPr>
        <p:spPr>
          <a:xfrm>
            <a:off x="5957776" y="4229990"/>
            <a:ext cx="528103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4800" dirty="0">
                <a:latin typeface="Arial" panose="020B0604020202020204" pitchFamily="34" charset="0"/>
                <a:cs typeface="Arial" panose="020B0604020202020204" pitchFamily="34" charset="0"/>
              </a:rPr>
              <a:t>childline.org.uk</a:t>
            </a:r>
          </a:p>
          <a:p>
            <a:r>
              <a:rPr lang="cy-GB" sz="4800" dirty="0">
                <a:latin typeface="Arial" panose="020B0604020202020204" pitchFamily="34" charset="0"/>
                <a:cs typeface="Arial" panose="020B0604020202020204" pitchFamily="34" charset="0"/>
              </a:rPr>
              <a:t>0800 </a:t>
            </a:r>
            <a:r>
              <a:rPr lang="cy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1111</a:t>
            </a:r>
          </a:p>
          <a:p>
            <a:r>
              <a:rPr lang="cy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(Saesneg yn unig)</a:t>
            </a:r>
            <a:endParaRPr lang="cy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Deilliannau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66" y="18349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Bydd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dysgwyr </a:t>
            </a: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yn gallu: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nodi sut mae eu hawliau’n berthnasol ar-lein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edrych ar yr heriau sy’n gysylltiedig ag arfer eu hawliau ar-lein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awgrymu strategaethau ar gyfer arfer eu hawliau a sut i herio achosion </a:t>
            </a:r>
            <a:r>
              <a:rPr lang="cy-GB" sz="2400" dirty="0" smtClean="0">
                <a:latin typeface="Arial"/>
                <a:ea typeface="Calibri" panose="020F0502020204030204" pitchFamily="34" charset="0"/>
                <a:cs typeface="Arial"/>
              </a:rPr>
              <a:t/>
            </a:r>
            <a:br>
              <a:rPr lang="cy-GB" sz="2400" dirty="0" smtClean="0">
                <a:latin typeface="Arial"/>
                <a:ea typeface="Calibri" panose="020F0502020204030204" pitchFamily="34" charset="0"/>
                <a:cs typeface="Arial"/>
              </a:rPr>
            </a:br>
            <a:r>
              <a:rPr lang="cy-GB" sz="2400" dirty="0" smtClean="0">
                <a:latin typeface="Arial"/>
                <a:ea typeface="Calibri" panose="020F0502020204030204" pitchFamily="34" charset="0"/>
                <a:cs typeface="Arial"/>
              </a:rPr>
              <a:t>o </a:t>
            </a: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ymyrryd â hawliau.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2090208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/>
                <a:cs typeface="Arial"/>
              </a:rPr>
              <a:t>Ydych chi’n gwybod beth yw eich hawliau?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460E85A4-0504-4B2D-A0A0-EBE2158BA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6667" r="14503" b="16667"/>
          <a:stretch/>
        </p:blipFill>
        <p:spPr>
          <a:xfrm>
            <a:off x="4044616" y="2807173"/>
            <a:ext cx="4102768" cy="3685702"/>
          </a:xfrm>
          <a:prstGeom prst="rect">
            <a:avLst/>
          </a:prstGeom>
        </p:spPr>
      </p:pic>
      <p:pic>
        <p:nvPicPr>
          <p:cNvPr id="8" name="Picture 7" descr="A picture containing arrow&#10;&#10;Description automatically generated">
            <a:extLst>
              <a:ext uri="{FF2B5EF4-FFF2-40B4-BE49-F238E27FC236}">
                <a16:creationId xmlns:a16="http://schemas.microsoft.com/office/drawing/2014/main" id="{0EA6309D-489A-4E27-8776-50D0F8CB7CA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4" y="3180347"/>
            <a:ext cx="2041358" cy="204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99" y="1860749"/>
            <a:ext cx="5803232" cy="2594643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Confensiwn y Cenhedloedd Unedig ar Hawliau’r Plentyn (CCUHP)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DA08F8-F2F9-4641-BB93-1D425D2C3995}"/>
              </a:ext>
            </a:extLst>
          </p:cNvPr>
          <p:cNvSpPr txBox="1"/>
          <p:nvPr/>
        </p:nvSpPr>
        <p:spPr>
          <a:xfrm>
            <a:off x="931829" y="6170242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sz="1800" u="sng" dirty="0" smtClean="0">
                <a:solidFill>
                  <a:srgbClr val="C43337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Poster </a:t>
            </a:r>
            <a:r>
              <a:rPr lang="cy-GB" sz="1800" u="sng" smtClean="0">
                <a:solidFill>
                  <a:srgbClr val="C43337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trosolwg </a:t>
            </a:r>
            <a:r>
              <a:rPr lang="cy-GB" sz="1800" u="sng" smtClean="0">
                <a:solidFill>
                  <a:srgbClr val="C43337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 </a:t>
            </a:r>
            <a:r>
              <a:rPr lang="cy-GB" sz="1800" u="sng" dirty="0" smtClean="0">
                <a:solidFill>
                  <a:srgbClr val="C43337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CCUHP</a:t>
            </a:r>
            <a:endParaRPr lang="cy-GB" sz="1800" u="sng" dirty="0">
              <a:solidFill>
                <a:srgbClr val="C43337"/>
              </a:solidFill>
              <a:latin typeface="Arial" panose="020B0604020202020204" pitchFamily="34" charset="0"/>
              <a:ea typeface="Calibri" panose="020F0502020204030204" pitchFamily="34" charset="0"/>
              <a:hlinkClick r:id="rId3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5" descr="Calendar&#10;&#10;Description automatically generated with low confidence">
            <a:extLst>
              <a:ext uri="{FF2B5EF4-FFF2-40B4-BE49-F238E27FC236}">
                <a16:creationId xmlns:a16="http://schemas.microsoft.com/office/drawing/2014/main" id="{EF27A89C-A318-4C44-AD6C-C7C55B6AF6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6">
            <a:off x="7803864" y="3597120"/>
            <a:ext cx="3782709" cy="2681338"/>
          </a:xfrm>
          <a:prstGeom prst="rect">
            <a:avLst/>
          </a:prstGeom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FC0D60C-15B3-4911-B48C-182493D555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702">
            <a:off x="7440296" y="608585"/>
            <a:ext cx="3792379" cy="26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2852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6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2173538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Pwy sy’n gyfrifol am gynnal eich hawliau?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8F6002-5674-4911-BDAF-0D2CD38D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195"/>
            <a:ext cx="6729663" cy="36382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Rhieni/gofalwyr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Athrawon ac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ysgolion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Cynghorau a llywodraethau lleol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Sefydliadau gorfodi'r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gyfraith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rheini sy’n gweithio gyda/dros </a:t>
            </a:r>
            <a:r>
              <a:rPr lang="cy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blant</a:t>
            </a:r>
            <a:endParaRPr lang="cy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Llysoedd a’r system </a:t>
            </a:r>
            <a:r>
              <a:rPr lang="cy-GB" sz="2400" dirty="0" smtClean="0">
                <a:latin typeface="Arial"/>
                <a:ea typeface="Calibri" panose="020F0502020204030204" pitchFamily="34" charset="0"/>
                <a:cs typeface="Arial"/>
              </a:rPr>
              <a:t>gyfreithiol</a:t>
            </a:r>
            <a:endParaRPr lang="cy-GB" sz="2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/>
                <a:ea typeface="Calibri" panose="020F0502020204030204" pitchFamily="34" charset="0"/>
                <a:cs typeface="Arial"/>
              </a:rPr>
              <a:t>   </a:t>
            </a: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C9C7DE2A-4EB5-4C41-B76D-DFDFE990F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27369" r="25029" b="25965"/>
          <a:stretch/>
        </p:blipFill>
        <p:spPr>
          <a:xfrm>
            <a:off x="8534745" y="3910262"/>
            <a:ext cx="2249906" cy="207803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FDB3A1-B149-413B-BBB9-2538A4CE3D2A}"/>
              </a:ext>
            </a:extLst>
          </p:cNvPr>
          <p:cNvSpPr txBox="1">
            <a:spLocks/>
          </p:cNvSpPr>
          <p:nvPr/>
        </p:nvSpPr>
        <p:spPr>
          <a:xfrm>
            <a:off x="8506672" y="2697915"/>
            <a:ext cx="2306052" cy="1182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Chi!</a:t>
            </a:r>
          </a:p>
        </p:txBody>
      </p:sp>
    </p:spTree>
    <p:extLst>
      <p:ext uri="{BB962C8B-B14F-4D97-AF65-F5344CB8AC3E}">
        <p14:creationId xmlns:p14="http://schemas.microsoft.com/office/powerpoint/2010/main" val="425756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2005542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 eich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 </a:t>
            </a: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893031D-C032-409B-AB40-880507FE8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15333" r="23556" b="15778"/>
          <a:stretch/>
        </p:blipFill>
        <p:spPr>
          <a:xfrm>
            <a:off x="4808539" y="2956560"/>
            <a:ext cx="2574921" cy="3368040"/>
          </a:xfrm>
          <a:prstGeom prst="rect">
            <a:avLst/>
          </a:prstGeom>
        </p:spPr>
      </p:pic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DA5F2FE2-07C3-4E2B-86BB-3857078E3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17556" r="18889" b="18000"/>
          <a:stretch/>
        </p:blipFill>
        <p:spPr>
          <a:xfrm>
            <a:off x="5387339" y="3914391"/>
            <a:ext cx="1417320" cy="145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223043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</a:t>
            </a: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 eich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 ar-lein?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4EEF39A-571E-4DB3-A068-31133F59C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772"/>
              </p:ext>
            </p:extLst>
          </p:nvPr>
        </p:nvGraphicFramePr>
        <p:xfrm>
          <a:off x="1310105" y="1953293"/>
          <a:ext cx="10107864" cy="41002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7337">
                  <a:extLst>
                    <a:ext uri="{9D8B030D-6E8A-4147-A177-3AD203B41FA5}">
                      <a16:colId xmlns:a16="http://schemas.microsoft.com/office/drawing/2014/main" val="1586229253"/>
                    </a:ext>
                  </a:extLst>
                </a:gridCol>
                <a:gridCol w="3645569">
                  <a:extLst>
                    <a:ext uri="{9D8B030D-6E8A-4147-A177-3AD203B41FA5}">
                      <a16:colId xmlns:a16="http://schemas.microsoft.com/office/drawing/2014/main" val="40464499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2483684610"/>
                    </a:ext>
                  </a:extLst>
                </a:gridCol>
              </a:tblGrid>
              <a:tr h="848594">
                <a:tc>
                  <a:txBody>
                    <a:bodyPr/>
                    <a:lstStyle/>
                    <a:p>
                      <a:pPr algn="ctr"/>
                      <a:r>
                        <a:rPr lang="cy-GB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Erthygl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Hawl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Enghraifft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4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39933"/>
                  </a:ext>
                </a:extLst>
              </a:tr>
              <a:tr h="1397134">
                <a:tc>
                  <a:txBody>
                    <a:bodyPr/>
                    <a:lstStyle/>
                    <a:p>
                      <a:pPr algn="ctr"/>
                      <a:r>
                        <a:rPr lang="cy-GB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 hawl i gael preifatrwydd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Defnyddio gosodiadau preifatrwydd ar gyfryngau cymdeithasol i gyfyngu ar bwy sy’n gallu cysylltu â </a:t>
                      </a:r>
                      <a:r>
                        <a:rPr lang="cy-GB" sz="2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mi.</a:t>
                      </a:r>
                      <a:endParaRPr lang="cy-GB" sz="2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270616"/>
                  </a:ext>
                </a:extLst>
              </a:tr>
              <a:tr h="848594"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5441017"/>
                  </a:ext>
                </a:extLst>
              </a:tr>
              <a:tr h="848594"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GB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85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8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D2B184-50B3-41A4-B7B5-38F2FA50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435465"/>
            <a:ext cx="11869771" cy="151447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yw pob hawl yn </a:t>
            </a: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gyfartal </a:t>
            </a:r>
            <a:b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sz="6600" b="1" dirty="0" smtClean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ar-lein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3" name="Picture 2" descr="Text, icon&#10;&#10;Description automatically generated">
            <a:extLst>
              <a:ext uri="{FF2B5EF4-FFF2-40B4-BE49-F238E27FC236}">
                <a16:creationId xmlns:a16="http://schemas.microsoft.com/office/drawing/2014/main" id="{15C2F4DE-48ED-42BE-9490-89834742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42" y="2444577"/>
            <a:ext cx="4103945" cy="40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63598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>
                <a:solidFill>
                  <a:srgbClr val="794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FD6C981-0586-412F-B0AA-D95032FB2915}"/>
              </a:ext>
            </a:extLst>
          </p:cNvPr>
          <p:cNvSpPr/>
          <p:nvPr/>
        </p:nvSpPr>
        <p:spPr>
          <a:xfrm>
            <a:off x="662540" y="1467851"/>
            <a:ext cx="5433460" cy="4259179"/>
          </a:xfrm>
          <a:prstGeom prst="wedgeEllipseCallout">
            <a:avLst>
              <a:gd name="adj1" fmla="val -37279"/>
              <a:gd name="adj2" fmla="val 59868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Mae person yn postio’n ddienw </a:t>
            </a: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ar-lein </a:t>
            </a:r>
            <a:r>
              <a:rPr lang="cy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wneud hwyl yn rheolaidd am ffigwr cyhoeddus uchel ei broffil nad yw’n ei </a:t>
            </a: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hoffi.</a:t>
            </a:r>
            <a:endParaRPr lang="cy-GB" sz="3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1CA5E1D-6125-46A5-8084-61EE25B7A7BE}"/>
              </a:ext>
            </a:extLst>
          </p:cNvPr>
          <p:cNvSpPr/>
          <p:nvPr/>
        </p:nvSpPr>
        <p:spPr>
          <a:xfrm>
            <a:off x="6558014" y="1467852"/>
            <a:ext cx="5433460" cy="4259179"/>
          </a:xfrm>
          <a:prstGeom prst="wedgeEllipseCallout">
            <a:avLst>
              <a:gd name="adj1" fmla="val 34244"/>
              <a:gd name="adj2" fmla="val 67495"/>
            </a:avLst>
          </a:prstGeom>
          <a:noFill/>
          <a:ln w="76200"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Mae’r llywodraeth yn monitro gweithgarwch </a:t>
            </a: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ar-lein </a:t>
            </a:r>
            <a:r>
              <a:rPr lang="cy-GB" sz="3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 i’w hatal rhag cael eu </a:t>
            </a:r>
            <a:r>
              <a:rPr lang="cy-GB" sz="30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radicaleiddio</a:t>
            </a:r>
            <a:r>
              <a:rPr lang="cy-GB" sz="3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y-GB" sz="3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8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metadata xmlns="http://www.objective.com/ecm/document/metadata/FF3C5B18883D4E21973B57C2EEED7FD1" version="1.0.0">
  <systemFields>
    <field name="Objective-Id">
      <value order="0">A38416886</value>
    </field>
    <field name="Objective-Title">
      <value order="0">Your right to be safe and secure online - Presentation - Secondary - First proof with KH amends (W) 28.01.22</value>
    </field>
    <field name="Objective-Description">
      <value order="0"/>
    </field>
    <field name="Objective-CreationStamp">
      <value order="0">2022-02-02T15:23:51Z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2022-02-02T15:23:57Z</value>
    </field>
    <field name="Objective-Owner">
      <value order="0">Harvey, Karen - (EPS - Digital Learning Division)</value>
    </field>
    <field name="Objective-Path">
      <value order="0">Objective Global Folder:Business File Plan:Education &amp; Public Services (EPS):Education &amp; Public Services (EPS) - Operations Directorate:1 - Save:8. Digital Learning Division:EdTech Service Unit:Digital Resilience in Education:Digital Resilience Projects:Digital Resilience in Education - Projects - 2021-2022 - Digital Resilience in Education Resource Programme - Project Management :Digital Resilience Education Resources - 9. Resource Pack 3 Your right to be safe and secure online</value>
    </field>
    <field name="Objective-Parent">
      <value order="0">Digital Resilience Education Resources - 9. Resource Pack 3 Your right to be safe and secure online</value>
    </field>
    <field name="Objective-State">
      <value order="0">Being Drafted</value>
    </field>
    <field name="Objective-VersionId">
      <value order="0">vA74753895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/>
      </field>
      <field name="Objective-Official Translation">
        <value order="0"/>
      </field>
      <field name="Objective-Connect Creator">
        <value order="0"/>
      </field>
    </catalogue>
  </catalogues>
</metadat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BA76D-6B50-4C8C-ADD6-A3D2C2F2F100}">
  <ds:schemaRefs>
    <ds:schemaRef ds:uri="27233c93-c413-4fbb-a11c-d69fcc6dbe32"/>
    <ds:schemaRef ds:uri="http://purl.org/dc/elements/1.1/"/>
    <ds:schemaRef ds:uri="http://schemas.microsoft.com/office/2006/metadata/properties"/>
    <ds:schemaRef ds:uri="fad5256b-9034-4098-a484-2992d39a62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3.xml><?xml version="1.0" encoding="utf-8"?>
<ds:datastoreItem xmlns:ds="http://schemas.openxmlformats.org/officeDocument/2006/customXml" ds:itemID="{2AF2C851-129A-45F2-A6E8-62FA318A67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ED694E7-D10D-4597-AAFD-EB6119F15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719</Words>
  <Application>Microsoft Office PowerPoint</Application>
  <PresentationFormat>Widescreen</PresentationFormat>
  <Paragraphs>85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Eich hawl i fod yn  saff a diogel ar-lein:  Gwers uwchradd</vt:lpstr>
      <vt:lpstr>Deilliannau dysgu</vt:lpstr>
      <vt:lpstr>Ydych chi’n gwybod beth yw eich hawliau?</vt:lpstr>
      <vt:lpstr>Confensiwn y Cenhedloedd Unedig ar Hawliau’r Plentyn (CCUHP)</vt:lpstr>
      <vt:lpstr>Pwy sy’n gyfrifol am gynnal eich hawliau?</vt:lpstr>
      <vt:lpstr>Beth yw eich hawliau  ar-lein?</vt:lpstr>
      <vt:lpstr>Beth yw eich hawliau ar-lein?</vt:lpstr>
      <vt:lpstr>A yw pob hawl yn gyfartal  ar-lein? </vt:lpstr>
      <vt:lpstr>Senarios</vt:lpstr>
      <vt:lpstr>Senarios</vt:lpstr>
      <vt:lpstr>Senarios</vt:lpstr>
      <vt:lpstr>Senarios</vt:lpstr>
      <vt:lpstr>Pethau i’w hystyried</vt:lpstr>
      <vt:lpstr>Nodiadau i athrawon</vt:lpstr>
      <vt:lpstr>Beth allwch chi ei wneud os yw rhywun neu rywbeth wedi ymyrryd â’ch hawliau?</vt:lpstr>
      <vt:lpstr>Cael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70</cp:revision>
  <dcterms:created xsi:type="dcterms:W3CDTF">2021-07-26T18:45:13Z</dcterms:created>
  <dcterms:modified xsi:type="dcterms:W3CDTF">2022-02-07T14:04:47Z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A38416886</vt:lpwstr>
  </property>
  <property fmtid="{D5CDD505-2E9C-101B-9397-08002B2CF9AE}" pid="4" name="Objective-Title">
    <vt:lpwstr>Your right to be safe and secure online - Presentation - Secondary - First proof with KH amends (W) 28.01.22</vt:lpwstr>
  </property>
  <property fmtid="{D5CDD505-2E9C-101B-9397-08002B2CF9AE}" pid="5" name="Objective-Description">
    <vt:lpwstr/>
  </property>
  <property fmtid="{D5CDD505-2E9C-101B-9397-08002B2CF9AE}" pid="6" name="Objective-CreationStamp">
    <vt:filetime>2022-02-02T15:23:55Z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2022-02-02T15:23:57Z</vt:filetime>
  </property>
  <property fmtid="{D5CDD505-2E9C-101B-9397-08002B2CF9AE}" pid="11" name="Objective-Owner">
    <vt:lpwstr>Harvey, Karen -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Save:8. Digital Learning Division:EdTech Service Unit:Digital Resilience in Education:Digital Resilience Projects:D</vt:lpwstr>
  </property>
  <property fmtid="{D5CDD505-2E9C-101B-9397-08002B2CF9AE}" pid="13" name="Objective-Parent">
    <vt:lpwstr>Digital Resilience Education Resources - 9. Resource Pack 3 Your right to be safe and secure online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vA74753895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lpwstr/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