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2" r:id="rId10"/>
    <p:sldId id="263" r:id="rId11"/>
    <p:sldId id="274" r:id="rId12"/>
    <p:sldId id="275" r:id="rId13"/>
    <p:sldId id="276" r:id="rId14"/>
    <p:sldId id="277" r:id="rId15"/>
    <p:sldId id="278" r:id="rId16"/>
    <p:sldId id="270" r:id="rId17"/>
    <p:sldId id="271" r:id="rId18"/>
    <p:sldId id="279" r:id="rId19"/>
    <p:sldId id="282" r:id="rId20"/>
    <p:sldId id="272" r:id="rId21"/>
    <p:sldId id="280" r:id="rId22"/>
    <p:sldId id="281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elance" initials="F" lastIdx="1" clrIdx="0">
    <p:extLst>
      <p:ext uri="{19B8F6BF-5375-455C-9EA6-DF929625EA0E}">
        <p15:presenceInfo xmlns:p15="http://schemas.microsoft.com/office/powerpoint/2012/main" userId="S::freelance@wildfirecomms.co.uk::c7f52441-a9fb-405b-89e8-a9c96621b1ae" providerId="AD"/>
      </p:ext>
    </p:extLst>
  </p:cmAuthor>
  <p:cmAuthor id="2" name="Cosgrove, Elaine (EPS - Digital Learning Division)" initials="CE(-DLD" lastIdx="5" clrIdx="1">
    <p:extLst>
      <p:ext uri="{19B8F6BF-5375-455C-9EA6-DF929625EA0E}">
        <p15:presenceInfo xmlns:p15="http://schemas.microsoft.com/office/powerpoint/2012/main" userId="S-1-5-21-2431647640-172777305-3518478359-12905" providerId="AD"/>
      </p:ext>
    </p:extLst>
  </p:cmAuthor>
  <p:cmAuthor id="3" name="Brown, Andrew (EPS - Digital Learning Division)" initials="BA(-DLD" lastIdx="2" clrIdx="2">
    <p:extLst>
      <p:ext uri="{19B8F6BF-5375-455C-9EA6-DF929625EA0E}">
        <p15:presenceInfo xmlns:p15="http://schemas.microsoft.com/office/powerpoint/2012/main" userId="S-1-5-21-2431647640-172777305-3518478359-52505" providerId="AD"/>
      </p:ext>
    </p:extLst>
  </p:cmAuthor>
  <p:cmAuthor id="4" name="Perry, Alex (EPS - Digital Learning Division)" initials="PA(-DLD" lastIdx="1" clrIdx="3">
    <p:extLst>
      <p:ext uri="{19B8F6BF-5375-455C-9EA6-DF929625EA0E}">
        <p15:presenceInfo xmlns:p15="http://schemas.microsoft.com/office/powerpoint/2012/main" userId="S-1-5-21-2431647640-172777305-3518478359-545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4D70"/>
    <a:srgbClr val="7EC234"/>
    <a:srgbClr val="4AA06D"/>
    <a:srgbClr val="A3D4B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E64C1-57EA-4AD3-B950-54EB788DFBD6}" v="2" dt="2021-10-28T12:36:29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8" d="100"/>
          <a:sy n="58" d="100"/>
        </p:scale>
        <p:origin x="9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eth Cort" userId="70a7ccca9534fe0d" providerId="LiveId" clId="{969E64C1-57EA-4AD3-B950-54EB788DFBD6}"/>
    <pc:docChg chg="custSel modSld">
      <pc:chgData name="Gareth Cort" userId="70a7ccca9534fe0d" providerId="LiveId" clId="{969E64C1-57EA-4AD3-B950-54EB788DFBD6}" dt="2021-10-28T12:36:51.555" v="6" actId="207"/>
      <pc:docMkLst>
        <pc:docMk/>
      </pc:docMkLst>
      <pc:sldChg chg="addSp delSp modSp mod delCm">
        <pc:chgData name="Gareth Cort" userId="70a7ccca9534fe0d" providerId="LiveId" clId="{969E64C1-57EA-4AD3-B950-54EB788DFBD6}" dt="2021-10-28T12:36:29.308" v="5"/>
        <pc:sldMkLst>
          <pc:docMk/>
          <pc:sldMk cId="528352699" sldId="270"/>
        </pc:sldMkLst>
        <pc:spChg chg="add mod">
          <ac:chgData name="Gareth Cort" userId="70a7ccca9534fe0d" providerId="LiveId" clId="{969E64C1-57EA-4AD3-B950-54EB788DFBD6}" dt="2021-10-28T12:36:20.934" v="2"/>
          <ac:spMkLst>
            <pc:docMk/>
            <pc:sldMk cId="528352699" sldId="270"/>
            <ac:spMk id="9" creationId="{496BF6F8-2704-4232-997D-15F6D87129F8}"/>
          </ac:spMkLst>
        </pc:spChg>
        <pc:picChg chg="del">
          <ac:chgData name="Gareth Cort" userId="70a7ccca9534fe0d" providerId="LiveId" clId="{969E64C1-57EA-4AD3-B950-54EB788DFBD6}" dt="2021-10-28T12:36:10.145" v="1" actId="478"/>
          <ac:picMkLst>
            <pc:docMk/>
            <pc:sldMk cId="528352699" sldId="270"/>
            <ac:picMk id="5" creationId="{6EF2A7FE-A5FA-4F7F-9047-5EEAEECECB59}"/>
          </ac:picMkLst>
        </pc:picChg>
        <pc:picChg chg="add mod">
          <ac:chgData name="Gareth Cort" userId="70a7ccca9534fe0d" providerId="LiveId" clId="{969E64C1-57EA-4AD3-B950-54EB788DFBD6}" dt="2021-10-28T12:36:20.934" v="2"/>
          <ac:picMkLst>
            <pc:docMk/>
            <pc:sldMk cId="528352699" sldId="270"/>
            <ac:picMk id="6" creationId="{BB4888F5-4D0C-4563-9049-E3FF3F1781E8}"/>
          </ac:picMkLst>
        </pc:picChg>
        <pc:picChg chg="add mod">
          <ac:chgData name="Gareth Cort" userId="70a7ccca9534fe0d" providerId="LiveId" clId="{969E64C1-57EA-4AD3-B950-54EB788DFBD6}" dt="2021-10-28T12:36:20.934" v="2"/>
          <ac:picMkLst>
            <pc:docMk/>
            <pc:sldMk cId="528352699" sldId="270"/>
            <ac:picMk id="7" creationId="{95A4F0F9-C73D-4967-8C0B-681754DBEC67}"/>
          </ac:picMkLst>
        </pc:picChg>
        <pc:picChg chg="add mod">
          <ac:chgData name="Gareth Cort" userId="70a7ccca9534fe0d" providerId="LiveId" clId="{969E64C1-57EA-4AD3-B950-54EB788DFBD6}" dt="2021-10-28T12:36:20.934" v="2"/>
          <ac:picMkLst>
            <pc:docMk/>
            <pc:sldMk cId="528352699" sldId="270"/>
            <ac:picMk id="8" creationId="{702E8072-7B9D-432A-8EE4-B361F08030CF}"/>
          </ac:picMkLst>
        </pc:picChg>
        <pc:picChg chg="add mod">
          <ac:chgData name="Gareth Cort" userId="70a7ccca9534fe0d" providerId="LiveId" clId="{969E64C1-57EA-4AD3-B950-54EB788DFBD6}" dt="2021-10-28T12:36:29.308" v="5"/>
          <ac:picMkLst>
            <pc:docMk/>
            <pc:sldMk cId="528352699" sldId="270"/>
            <ac:picMk id="10" creationId="{4232A5F7-6010-4485-9D07-FAE631DC697D}"/>
          </ac:picMkLst>
        </pc:picChg>
      </pc:sldChg>
      <pc:sldChg chg="modSp mod">
        <pc:chgData name="Gareth Cort" userId="70a7ccca9534fe0d" providerId="LiveId" clId="{969E64C1-57EA-4AD3-B950-54EB788DFBD6}" dt="2021-10-28T12:36:21.593" v="3" actId="27636"/>
        <pc:sldMkLst>
          <pc:docMk/>
          <pc:sldMk cId="637362588" sldId="279"/>
        </pc:sldMkLst>
        <pc:spChg chg="mod">
          <ac:chgData name="Gareth Cort" userId="70a7ccca9534fe0d" providerId="LiveId" clId="{969E64C1-57EA-4AD3-B950-54EB788DFBD6}" dt="2021-10-28T12:36:21.593" v="3" actId="27636"/>
          <ac:spMkLst>
            <pc:docMk/>
            <pc:sldMk cId="637362588" sldId="279"/>
            <ac:spMk id="6" creationId="{911E41A0-81CA-4116-B54E-26EA1C539BFC}"/>
          </ac:spMkLst>
        </pc:spChg>
      </pc:sldChg>
      <pc:sldChg chg="modSp mod">
        <pc:chgData name="Gareth Cort" userId="70a7ccca9534fe0d" providerId="LiveId" clId="{969E64C1-57EA-4AD3-B950-54EB788DFBD6}" dt="2021-10-28T12:36:51.555" v="6" actId="207"/>
        <pc:sldMkLst>
          <pc:docMk/>
          <pc:sldMk cId="1446845922" sldId="282"/>
        </pc:sldMkLst>
        <pc:spChg chg="mod">
          <ac:chgData name="Gareth Cort" userId="70a7ccca9534fe0d" providerId="LiveId" clId="{969E64C1-57EA-4AD3-B950-54EB788DFBD6}" dt="2021-10-28T12:36:21.963" v="4" actId="27636"/>
          <ac:spMkLst>
            <pc:docMk/>
            <pc:sldMk cId="1446845922" sldId="282"/>
            <ac:spMk id="6" creationId="{911E41A0-81CA-4116-B54E-26EA1C539BFC}"/>
          </ac:spMkLst>
        </pc:spChg>
        <pc:graphicFrameChg chg="modGraphic">
          <ac:chgData name="Gareth Cort" userId="70a7ccca9534fe0d" providerId="LiveId" clId="{969E64C1-57EA-4AD3-B950-54EB788DFBD6}" dt="2021-10-28T12:36:51.555" v="6" actId="207"/>
          <ac:graphicFrameMkLst>
            <pc:docMk/>
            <pc:sldMk cId="1446845922" sldId="282"/>
            <ac:graphicFrameMk id="7" creationId="{C2925F7D-08EB-406D-AA15-5EE7039E47E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3261-6DC7-4E20-85DE-12DA1E0A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5767F-4DA4-49D1-BE8F-45922CB72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E58B-2AE0-472B-8525-CC80254B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EE777-89D7-4973-9EFC-5519A839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D5095-3053-4842-926B-EF79967B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1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7E5D-98EF-401A-8430-86109DC0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5D2C5-C483-4883-96A0-1B8827EE9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6D593-D924-46CC-B48C-8CC42AFE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F5105-EA5D-4DD0-B9B8-CBB71671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8A845-146A-4FBE-96CC-A3D7F5B7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1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BBD95C-CA81-4D6B-8341-C8ED57F79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E3B07-4188-4FC4-92BF-00741A7DF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B7225-2F29-461D-A47F-5F9CF58B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22378-F5EC-4342-BF33-6E09A286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380E1-DF40-422D-BFBA-BDA6FD99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AEB1-1AB9-444C-A91B-75ED1E5A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A714B-2827-48FE-A271-54762B920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FA23A-43ED-4C65-B7BD-42C507B6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AE2D8-CD99-4A3E-A400-5EAD3D5D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DAC67-D011-454B-9CE6-00E8B8FB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6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8A35-C72C-4AE9-B029-9F21A828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5CB4C-96E2-4EDF-90D7-969C73693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6B60B-1470-4C02-95E8-4BE0FCEC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D9201-7DBC-42AA-B3A4-B11057AB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4FCFC-CBC6-4740-BD97-AB9BBF80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2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22CF-F954-4746-B96E-5CE2D547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1303A-3138-42E7-AAC0-6D4BC0F4C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194A0-403A-495C-B08D-47037C213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DF289-5000-4C69-BB8B-FB4A1DE6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3CF75-4A35-4831-9961-991CFF90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91FA3-5ADC-4790-9DBD-A56F52AC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9C4F-976D-4525-85F4-8BE23A9C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C5C73-94DA-4F0B-9351-1C645F033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35A25-4D10-48AC-A5C9-21568600E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C18AD-F3E7-45B9-BA57-49998C399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C6AC2-100A-457B-9C8E-7854578A1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2DC31-21C9-40D6-84ED-E33EE6C2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7F9C8-20EF-451C-82DE-04821EC7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10DD0B-7C66-42A6-A628-87F00DA2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4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B1CF-43E7-4AEE-8222-69C729FC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5BC61-A75A-47F8-B8E7-8A38079B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ED7C2-1BA8-4090-82BB-1783E610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E88BB-4E10-4DF5-B8C5-4AE1B2EA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45453-4C64-4B21-96A0-17E5DB7F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58C78-1944-416A-8152-B60B8F75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486B1-5FFF-4B09-AC8E-6DA98732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8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6D08-EA5F-4BD5-9FCA-0DD380648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0BC6F-1D8A-4FAD-94CE-07F4F28A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777F6-E0EF-4A2D-B116-311E6EFB1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2F822-A6A2-497E-A0CE-403CBAA0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9AF8E-B503-4642-BE91-976FF7D9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072BE-AEEF-4938-929F-49567BC3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5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AB72-CC53-41D3-A384-0DD890FA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D3A306-A9A8-40D6-BC89-BF98DA994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5CFC7-F481-461C-B203-4641FDD5E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48316-0C6C-4E60-96E3-EC87A3D5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632B7-FCAC-4C4A-ACEA-F0B33154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BC507-C51E-4E60-9783-FB5F7057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97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05C8C2-C55D-4DDC-B083-89F8A3AA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A2DD5-142C-4459-824F-E3ADBA24F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BA376-3924-4114-A5FF-436CDD6E0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5A95C-326A-46C9-9099-42D5A98C5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8D19A-7FE3-4B1B-8392-41894DDE7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8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C570-494F-468F-80A8-1E8B392CC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59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y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Sgrolio diddiwedd </a:t>
            </a:r>
            <a:r>
              <a:rPr lang="cy-GB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y-GB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Cynllun </a:t>
            </a:r>
            <a:r>
              <a:rPr lang="cy-GB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gwers </a:t>
            </a:r>
            <a:r>
              <a:rPr lang="cy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y-GB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wchradd</a:t>
            </a:r>
            <a:endParaRPr lang="cy-GB" b="1" dirty="0">
              <a:solidFill>
                <a:srgbClr val="794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5" y="0"/>
            <a:ext cx="2651006" cy="1298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48" y="-20096"/>
            <a:ext cx="1441704" cy="16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89" y="358665"/>
            <a:ext cx="6073665" cy="6140669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gwefan yn anfon e-bost atoch chi i’ch atgoffa bod gennych eitemau yn eich basged.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EF00E7C-B718-4F18-8425-AFFB58EB4C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54" y="949871"/>
            <a:ext cx="4958255" cy="4958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186" y="358665"/>
            <a:ext cx="6463159" cy="6140669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Rydych chi’n sgrolio i lawr tudalen we ac mae straeon newydd yn ymddangos o hyd.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E3459F09-F464-41D7-937A-EE4B17064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6" t="17471" r="31647" b="17701"/>
          <a:stretch/>
        </p:blipFill>
        <p:spPr>
          <a:xfrm>
            <a:off x="882869" y="536026"/>
            <a:ext cx="3389586" cy="591865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C1D8C83-A49F-4B5F-A3FF-A31B529AE7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39" y="4208097"/>
            <a:ext cx="2097169" cy="2246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1384847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Nodweddion dylunio perswadiol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BB4888F5-4D0C-4563-9049-E3FF3F1781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7" t="15479" r="24099" b="16475"/>
          <a:stretch/>
        </p:blipFill>
        <p:spPr>
          <a:xfrm>
            <a:off x="4568821" y="1886605"/>
            <a:ext cx="3091144" cy="397816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5A4F0F9-C73D-4967-8C0B-681754DBEC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9923" r="20115" b="20919"/>
          <a:stretch/>
        </p:blipFill>
        <p:spPr>
          <a:xfrm>
            <a:off x="5326552" y="3078218"/>
            <a:ext cx="1575680" cy="1555531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02E8072-7B9D-432A-8EE4-B361F08030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4483" r="14445" b="14483"/>
          <a:stretch/>
        </p:blipFill>
        <p:spPr>
          <a:xfrm>
            <a:off x="5940727" y="4872708"/>
            <a:ext cx="310545" cy="3108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6BF6F8-2704-4232-997D-15F6D87129F8}"/>
              </a:ext>
            </a:extLst>
          </p:cNvPr>
          <p:cNvSpPr txBox="1"/>
          <p:nvPr/>
        </p:nvSpPr>
        <p:spPr>
          <a:xfrm>
            <a:off x="4803482" y="2554998"/>
            <a:ext cx="262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2800" b="1">
                <a:solidFill>
                  <a:srgbClr val="C935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------ ---- -- ?</a:t>
            </a:r>
          </a:p>
        </p:txBody>
      </p:sp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4232A5F7-6010-4485-9D07-FAE631DC697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0597">
            <a:off x="6547659" y="3442197"/>
            <a:ext cx="2224608" cy="238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635985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Technegau perswadio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0AD409D-2504-49A1-BDB7-6E5FCC3F0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201017"/>
              </p:ext>
            </p:extLst>
          </p:nvPr>
        </p:nvGraphicFramePr>
        <p:xfrm>
          <a:off x="1216837" y="1304259"/>
          <a:ext cx="10136964" cy="5370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8988">
                  <a:extLst>
                    <a:ext uri="{9D8B030D-6E8A-4147-A177-3AD203B41FA5}">
                      <a16:colId xmlns:a16="http://schemas.microsoft.com/office/drawing/2014/main" val="3487482697"/>
                    </a:ext>
                  </a:extLst>
                </a:gridCol>
                <a:gridCol w="3378988">
                  <a:extLst>
                    <a:ext uri="{9D8B030D-6E8A-4147-A177-3AD203B41FA5}">
                      <a16:colId xmlns:a16="http://schemas.microsoft.com/office/drawing/2014/main" val="1235910993"/>
                    </a:ext>
                  </a:extLst>
                </a:gridCol>
                <a:gridCol w="3378988">
                  <a:extLst>
                    <a:ext uri="{9D8B030D-6E8A-4147-A177-3AD203B41FA5}">
                      <a16:colId xmlns:a16="http://schemas.microsoft.com/office/drawing/2014/main" val="1946117944"/>
                    </a:ext>
                  </a:extLst>
                </a:gridCol>
              </a:tblGrid>
              <a:tr h="646075">
                <a:tc>
                  <a:txBody>
                    <a:bodyPr/>
                    <a:lstStyle/>
                    <a:p>
                      <a:pPr algn="ctr"/>
                      <a:r>
                        <a:rPr lang="cy-GB"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Enw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Dull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Pwrpas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425838"/>
                  </a:ext>
                </a:extLst>
              </a:tr>
              <a:tr h="882249">
                <a:tc>
                  <a:txBody>
                    <a:bodyPr/>
                    <a:lstStyle/>
                    <a:p>
                      <a:pPr algn="ctr"/>
                      <a:r>
                        <a:rPr lang="cy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Sgrolio diddiwedd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Llwytho cynnwys newydd yn awtomatig wrth sgrolio i lawr y dudalen fel na fyddwch byth yn cyrraedd y diwedd.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y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Annog defnyddwyr i ryngweithio â mwy o bostiadau am hirach.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y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Cynyddu cyfleoedd i ddangos hysbysebion.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269253"/>
                  </a:ext>
                </a:extLst>
              </a:tr>
              <a:tr h="882249">
                <a:tc>
                  <a:txBody>
                    <a:bodyPr/>
                    <a:lstStyle/>
                    <a:p>
                      <a:pPr algn="ctr"/>
                      <a:r>
                        <a:rPr lang="cy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Gwobr amrywiol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Annog defnyddwyr i ailadrodd ymddygiad er mwyn cael cyfle i weld rhywbeth maen nhw’n ei hoffi neu’n ei fwynhau.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y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Ysgogi dopamin yn yr ymennydd, sy’n atgyfnerthu arferion.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y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Annog defnyddwyr i ryngweithio’n rheolaidd.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891372"/>
                  </a:ext>
                </a:extLst>
              </a:tr>
              <a:tr h="882249">
                <a:tc>
                  <a:txBody>
                    <a:bodyPr/>
                    <a:lstStyle/>
                    <a:p>
                      <a:pPr algn="ctr"/>
                      <a:r>
                        <a:rPr lang="cy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Hysbysiadau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Anfon hysbysiadau, dirgryniadau neu negeseuon atgoffa gweledol i gyfleu ‘neges bwysig’.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y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Tynnu sylw defnyddiwr yn ôl at ap/dyfais yn gyflym.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y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Annog defnyddwyr i ryngweithio’n rheolaidd.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070667"/>
                  </a:ext>
                </a:extLst>
              </a:tr>
              <a:tr h="882249">
                <a:tc>
                  <a:txBody>
                    <a:bodyPr/>
                    <a:lstStyle/>
                    <a:p>
                      <a:pPr algn="ctr"/>
                      <a:r>
                        <a:rPr lang="cy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Defnyddio lliw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Defnyddio cylchoedd coch fel hysbysiadau ar eicon ap a lliwiau llachar ar fotymau.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y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Tynnu sylw defnyddiwr yn ôl at ap yn gyflym.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y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Annog defnyddwyr i bwyso botymau/swyddogaethau penodol.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947578"/>
                  </a:ext>
                </a:extLst>
              </a:tr>
              <a:tr h="882249">
                <a:tc>
                  <a:txBody>
                    <a:bodyPr/>
                    <a:lstStyle/>
                    <a:p>
                      <a:pPr algn="ctr"/>
                      <a:r>
                        <a:rPr lang="cy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Arwain penderfyniadau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Gwneud botymau ‘Derbyn’ neu ‘Iawn’ yn fwy neu’n fwy amlwg nag opsiynau eraill.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y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Annog defnyddwyr i gytuno i delerau’n gyflym.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y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 gwneud yn anoddach i ddefnyddiwr wrthod.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84969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11E41A0-81CA-4116-B54E-26EA1C539BFC}"/>
              </a:ext>
            </a:extLst>
          </p:cNvPr>
          <p:cNvSpPr txBox="1">
            <a:spLocks/>
          </p:cNvSpPr>
          <p:nvPr/>
        </p:nvSpPr>
        <p:spPr>
          <a:xfrm>
            <a:off x="838200" y="159063"/>
            <a:ext cx="10552386" cy="635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Technegau perswadio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C2925F7D-08EB-406D-AA15-5EE7039E4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377265"/>
              </p:ext>
            </p:extLst>
          </p:nvPr>
        </p:nvGraphicFramePr>
        <p:xfrm>
          <a:off x="838200" y="795048"/>
          <a:ext cx="10894455" cy="5919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1485">
                  <a:extLst>
                    <a:ext uri="{9D8B030D-6E8A-4147-A177-3AD203B41FA5}">
                      <a16:colId xmlns:a16="http://schemas.microsoft.com/office/drawing/2014/main" val="3487482697"/>
                    </a:ext>
                  </a:extLst>
                </a:gridCol>
                <a:gridCol w="3631485">
                  <a:extLst>
                    <a:ext uri="{9D8B030D-6E8A-4147-A177-3AD203B41FA5}">
                      <a16:colId xmlns:a16="http://schemas.microsoft.com/office/drawing/2014/main" val="1235910993"/>
                    </a:ext>
                  </a:extLst>
                </a:gridCol>
                <a:gridCol w="3631485">
                  <a:extLst>
                    <a:ext uri="{9D8B030D-6E8A-4147-A177-3AD203B41FA5}">
                      <a16:colId xmlns:a16="http://schemas.microsoft.com/office/drawing/2014/main" val="1946117944"/>
                    </a:ext>
                  </a:extLst>
                </a:gridCol>
              </a:tblGrid>
              <a:tr h="646075">
                <a:tc>
                  <a:txBody>
                    <a:bodyPr/>
                    <a:lstStyle/>
                    <a:p>
                      <a:pPr algn="ctr"/>
                      <a:r>
                        <a:rPr lang="cy-GB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Enw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Dull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Pwrpas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425838"/>
                  </a:ext>
                </a:extLst>
              </a:tr>
              <a:tr h="882249">
                <a:tc>
                  <a:txBody>
                    <a:bodyPr/>
                    <a:lstStyle/>
                    <a:p>
                      <a:pPr algn="ctr"/>
                      <a:r>
                        <a:rPr lang="cy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 </a:t>
                      </a:r>
                      <a:r>
                        <a:rPr lang="cy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opsiwn cadw</a:t>
                      </a:r>
                      <a:endParaRPr lang="cy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Dylunio gemau i gynnwys darnau hir lle nad oes modd cadw cynnydd hanner ffordd.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y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Annog mwy o amser chwarae er mwyn i ddefnyddwyr lwyddo.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y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Rhwymedigaeth gymdeithasol – dydych chi ddim eisiau siomi eich tîm drwy adael yn gynnar.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269253"/>
                  </a:ext>
                </a:extLst>
              </a:tr>
              <a:tr h="882249">
                <a:tc>
                  <a:txBody>
                    <a:bodyPr/>
                    <a:lstStyle/>
                    <a:p>
                      <a:pPr algn="ctr"/>
                      <a:r>
                        <a:rPr lang="cy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Abwyd clicio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Straeon neu fideos gyda theitlau camarweiniol neu eithafol wedi’u dylunio i dynnu sylw neu ennyn emosiwn.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y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Annog safbwyntiau a rhyngweithio.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y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Cynyddu cyfleoedd i arddangos hysbysebion.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891372"/>
                  </a:ext>
                </a:extLst>
              </a:tr>
              <a:tr h="882249">
                <a:tc>
                  <a:txBody>
                    <a:bodyPr/>
                    <a:lstStyle/>
                    <a:p>
                      <a:pPr algn="ctr"/>
                      <a:r>
                        <a:rPr lang="cy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Awtochwarae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Ciwio fideo arall yn awtomatig (y bennod nesaf neu fideo cysylltiedig) er mwyn i ddefnyddwyr barhau i wylio.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y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Annog pobl i wylio am hirach – gwell ystadegau ar gyfer y llwyfan.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y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Cynyddu cyfleoedd i arddangos hysbysebion.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070667"/>
                  </a:ext>
                </a:extLst>
              </a:tr>
              <a:tr h="882249">
                <a:tc>
                  <a:txBody>
                    <a:bodyPr/>
                    <a:lstStyle/>
                    <a:p>
                      <a:pPr algn="ctr"/>
                      <a:r>
                        <a:rPr lang="cy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Ofn colli allan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Cynnig cynigion am gyfnodau penodol neu annog defnyddwyr i ryngweithio rhag ofn iddyn nhw golli rhywbeth.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y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Mwy o gyfleoedd i werthu cynnyrch digidol.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y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Annog defnyddwyr i ryngweithio sy’n cynhyrchu mwy o </a:t>
                      </a:r>
                      <a:r>
                        <a:rPr lang="cy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ddata.</a:t>
                      </a:r>
                      <a:endParaRPr lang="cy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947578"/>
                  </a:ext>
                </a:extLst>
              </a:tr>
              <a:tr h="882249">
                <a:tc>
                  <a:txBody>
                    <a:bodyPr/>
                    <a:lstStyle/>
                    <a:p>
                      <a:pPr algn="ctr"/>
                      <a:r>
                        <a:rPr lang="cy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Rhwymedigaeth gymdeithasol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Annog defnyddwyr i ryngweithio neu ymateb (er enghraifft dau dic glas ar WhatsApp, ‘streak’ ar Snapchat, ‘hoffi’ ac ymatebion).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y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Mae’n gallu </a:t>
                      </a:r>
                      <a:r>
                        <a:rPr lang="cy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rhoi pwysau ar ddefnyddwyr i ryngweithio os ydyn nhw’n ofni </a:t>
                      </a:r>
                      <a:r>
                        <a:rPr lang="cy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ypsetio</a:t>
                      </a:r>
                      <a:r>
                        <a:rPr lang="cy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eraill neu edrych yn ddrwg.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y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Annog defnyddwyr i ryngweithio sy’n cynhyrchu mwy o </a:t>
                      </a:r>
                      <a:r>
                        <a:rPr lang="cy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ddata.</a:t>
                      </a:r>
                      <a:endParaRPr lang="cy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84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3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11E41A0-81CA-4116-B54E-26EA1C539BF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52386" cy="635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y-GB" sz="6600" b="1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 yw’r peryglon?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C2925F7D-08EB-406D-AA15-5EE7039E4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100941"/>
              </p:ext>
            </p:extLst>
          </p:nvPr>
        </p:nvGraphicFramePr>
        <p:xfrm>
          <a:off x="838200" y="1460518"/>
          <a:ext cx="10344675" cy="31230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1360">
                  <a:extLst>
                    <a:ext uri="{9D8B030D-6E8A-4147-A177-3AD203B41FA5}">
                      <a16:colId xmlns:a16="http://schemas.microsoft.com/office/drawing/2014/main" val="3487482697"/>
                    </a:ext>
                  </a:extLst>
                </a:gridCol>
                <a:gridCol w="2874003">
                  <a:extLst>
                    <a:ext uri="{9D8B030D-6E8A-4147-A177-3AD203B41FA5}">
                      <a16:colId xmlns:a16="http://schemas.microsoft.com/office/drawing/2014/main" val="1235910993"/>
                    </a:ext>
                  </a:extLst>
                </a:gridCol>
                <a:gridCol w="2974656">
                  <a:extLst>
                    <a:ext uri="{9D8B030D-6E8A-4147-A177-3AD203B41FA5}">
                      <a16:colId xmlns:a16="http://schemas.microsoft.com/office/drawing/2014/main" val="1946117944"/>
                    </a:ext>
                  </a:extLst>
                </a:gridCol>
                <a:gridCol w="2974656">
                  <a:extLst>
                    <a:ext uri="{9D8B030D-6E8A-4147-A177-3AD203B41FA5}">
                      <a16:colId xmlns:a16="http://schemas.microsoft.com/office/drawing/2014/main" val="3462966676"/>
                    </a:ext>
                  </a:extLst>
                </a:gridCol>
              </a:tblGrid>
              <a:tr h="646075">
                <a:tc>
                  <a:txBody>
                    <a:bodyPr/>
                    <a:lstStyle/>
                    <a:p>
                      <a:pPr algn="ctr"/>
                      <a:r>
                        <a:rPr lang="cy-GB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Techneg</a:t>
                      </a: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425838"/>
                  </a:ext>
                </a:extLst>
              </a:tr>
              <a:tr h="2476982">
                <a:tc>
                  <a:txBody>
                    <a:bodyPr/>
                    <a:lstStyle/>
                    <a:p>
                      <a:pPr algn="ctr"/>
                      <a:r>
                        <a:rPr lang="cy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Hysbysiadau</a:t>
                      </a: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y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Gall defnyddio mwy ar ddyfeisiau arwain at gur pen neu lygaid poenus.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y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Mae’n gallu cynyddu gorbryder – poeni os na fydd hysbysiadau’n cael eu gwirio neu’n cael eu hateb.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y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Cael trafferth canolbwyntio ar bethau eraill os yw hysbysiadau’n digwydd yn aml.</a:t>
                      </a: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y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Arferion sydd ddim yn iach – gallai hyn annog rhywun i edrych ar yr ap/dyfais yn rheolaidd.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y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Cwsg – gallai darfu ar gwsg da os bydd hysbysiadau’n digwydd yn y nos.</a:t>
                      </a: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269253"/>
                  </a:ext>
                </a:extLst>
              </a:tr>
            </a:tbl>
          </a:graphicData>
        </a:graphic>
      </p:graphicFrame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4DAF5D4-6B40-4250-8AB3-6D7BAEB89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t="21688" r="15597" b="21266"/>
          <a:stretch/>
        </p:blipFill>
        <p:spPr>
          <a:xfrm>
            <a:off x="3561908" y="1501029"/>
            <a:ext cx="584521" cy="536115"/>
          </a:xfrm>
          <a:prstGeom prst="rect">
            <a:avLst/>
          </a:prstGeom>
        </p:spPr>
      </p:pic>
      <p:pic>
        <p:nvPicPr>
          <p:cNvPr id="5" name="Picture 4" descr="A black and white image of a skull&#10;&#10;Description automatically generated with low confidence">
            <a:extLst>
              <a:ext uri="{FF2B5EF4-FFF2-40B4-BE49-F238E27FC236}">
                <a16:creationId xmlns:a16="http://schemas.microsoft.com/office/drawing/2014/main" id="{1E5BC5BD-1BFD-4F45-81C6-DEECCD5E0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t="22446" r="18214" b="23207"/>
          <a:stretch/>
        </p:blipFill>
        <p:spPr>
          <a:xfrm>
            <a:off x="6530815" y="1501029"/>
            <a:ext cx="621860" cy="53611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DE4383E-A181-4007-A778-29CD5D2A13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21772" r="16864" b="22278"/>
          <a:stretch/>
        </p:blipFill>
        <p:spPr>
          <a:xfrm>
            <a:off x="9447635" y="1501029"/>
            <a:ext cx="642853" cy="53611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2CCC7C4-E664-464D-9ABB-566F9E59A181}"/>
              </a:ext>
            </a:extLst>
          </p:cNvPr>
          <p:cNvSpPr txBox="1">
            <a:spLocks/>
          </p:cNvSpPr>
          <p:nvPr/>
        </p:nvSpPr>
        <p:spPr>
          <a:xfrm>
            <a:off x="909577" y="5042983"/>
            <a:ext cx="10618808" cy="1357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y-GB" sz="3600">
                <a:latin typeface="Arial" panose="020B0604020202020204" pitchFamily="34" charset="0"/>
                <a:cs typeface="Arial" panose="020B0604020202020204" pitchFamily="34" charset="0"/>
              </a:rPr>
              <a:t>Copïwch y tabl ac ystyried y risgiau sy’n gysylltiedig â thair techneg dylunio berswadiol.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Cod Plant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CD080A-F73C-442E-9738-44CBCEB27649}"/>
              </a:ext>
            </a:extLst>
          </p:cNvPr>
          <p:cNvSpPr txBox="1">
            <a:spLocks/>
          </p:cNvSpPr>
          <p:nvPr/>
        </p:nvSpPr>
        <p:spPr>
          <a:xfrm>
            <a:off x="6296628" y="1450428"/>
            <a:ext cx="5467626" cy="487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cy-GB" sz="3200">
                <a:latin typeface="Arial" panose="020B0604020202020204" pitchFamily="34" charset="0"/>
                <a:cs typeface="Arial" panose="020B0604020202020204" pitchFamily="34" charset="0"/>
              </a:rPr>
              <a:t>Mae’n rhaid i gwmnïau gymryd mwy o gamau i ddiogelu preifatrwydd plant ar-lein nawr.</a:t>
            </a:r>
          </a:p>
          <a:p>
            <a:pPr algn="ctr">
              <a:lnSpc>
                <a:spcPct val="120000"/>
              </a:lnSpc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cy-GB" sz="3200">
                <a:latin typeface="Arial" panose="020B0604020202020204" pitchFamily="34" charset="0"/>
                <a:cs typeface="Arial" panose="020B0604020202020204" pitchFamily="34" charset="0"/>
              </a:rPr>
              <a:t>Mae hyn hefyd yn cynnwys peidio â defnyddio technegau ‘</a:t>
            </a:r>
            <a:r>
              <a:rPr lang="cy-GB" sz="3200" b="1">
                <a:latin typeface="Arial" panose="020B0604020202020204" pitchFamily="34" charset="0"/>
                <a:cs typeface="Arial" panose="020B0604020202020204" pitchFamily="34" charset="0"/>
              </a:rPr>
              <a:t>gwthio</a:t>
            </a:r>
            <a:r>
              <a:rPr lang="cy-GB" sz="3200">
                <a:latin typeface="Arial" panose="020B0604020202020204" pitchFamily="34" charset="0"/>
                <a:cs typeface="Arial" panose="020B0604020202020204" pitchFamily="34" charset="0"/>
              </a:rPr>
              <a:t>’ – lle gall cwmnïau ddefnyddio botymau mawr neu flychau ticio i annog plant i wneud dewisiadau preifatrwydd gwael.</a:t>
            </a:r>
          </a:p>
          <a:p>
            <a:pPr algn="ctr">
              <a:lnSpc>
                <a:spcPct val="120000"/>
              </a:lnSpc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cy-GB" sz="3200">
                <a:latin typeface="Arial" panose="020B0604020202020204" pitchFamily="34" charset="0"/>
                <a:cs typeface="Arial" panose="020B0604020202020204" pitchFamily="34" charset="0"/>
              </a:rPr>
              <a:t>Ond gallai cwmnïau ddefnyddio technegau gwthio </a:t>
            </a:r>
            <a:r>
              <a:rPr lang="cy-GB" sz="3200" b="1">
                <a:latin typeface="Arial" panose="020B0604020202020204" pitchFamily="34" charset="0"/>
                <a:cs typeface="Arial" panose="020B0604020202020204" pitchFamily="34" charset="0"/>
              </a:rPr>
              <a:t>cadarnhaol</a:t>
            </a:r>
            <a:r>
              <a:rPr lang="cy-GB" sz="3200">
                <a:latin typeface="Arial" panose="020B0604020202020204" pitchFamily="34" charset="0"/>
                <a:cs typeface="Arial" panose="020B0604020202020204" pitchFamily="34" charset="0"/>
              </a:rPr>
              <a:t> – fel dangos neges i’ch annog i gymryd seibiant o chwarae gêm.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1D3B3-89E8-4606-86FD-F3FC1457C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13" y="2033751"/>
            <a:ext cx="5067942" cy="3400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cy-GB" sz="660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Ydy'r Cod Plant yn mynd yn ddigon pell?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3EABD61-8623-4F44-B9B4-0F619A5D1D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16455" r="19395" b="15865"/>
          <a:stretch/>
        </p:blipFill>
        <p:spPr>
          <a:xfrm>
            <a:off x="4554637" y="2992056"/>
            <a:ext cx="2923618" cy="3211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Cael cydbwysedd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CD080A-F73C-442E-9738-44CBCEB27649}"/>
              </a:ext>
            </a:extLst>
          </p:cNvPr>
          <p:cNvSpPr txBox="1">
            <a:spLocks/>
          </p:cNvSpPr>
          <p:nvPr/>
        </p:nvSpPr>
        <p:spPr>
          <a:xfrm>
            <a:off x="7415634" y="2318971"/>
            <a:ext cx="4776366" cy="487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Edrychwch ar dechnegau dylunio perswadiol eto.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Sut gallem ni leihau eu heffeithiau?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Strategaethau technegol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Strategaethau ymddygiadol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EDA1B83-B778-44D9-A329-C47133750C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9594" y="2906417"/>
            <a:ext cx="5521256" cy="38885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E94662-A676-48A4-B4C4-1774E80A851E}"/>
              </a:ext>
            </a:extLst>
          </p:cNvPr>
          <p:cNvSpPr/>
          <p:nvPr/>
        </p:nvSpPr>
        <p:spPr>
          <a:xfrm>
            <a:off x="3911408" y="1675801"/>
            <a:ext cx="1679542" cy="1321988"/>
          </a:xfrm>
          <a:prstGeom prst="rect">
            <a:avLst/>
          </a:prstGeom>
          <a:noFill/>
          <a:ln w="38100">
            <a:solidFill>
              <a:srgbClr val="7EC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diffodd yng ngosodiadau'r ddyfais.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52A6E7-B20B-45C8-B0E0-55CE83FC303D}"/>
              </a:ext>
            </a:extLst>
          </p:cNvPr>
          <p:cNvSpPr/>
          <p:nvPr/>
        </p:nvSpPr>
        <p:spPr>
          <a:xfrm>
            <a:off x="1193346" y="2552700"/>
            <a:ext cx="1992086" cy="1138918"/>
          </a:xfrm>
          <a:prstGeom prst="rect">
            <a:avLst/>
          </a:prstGeom>
          <a:noFill/>
          <a:ln w="38100"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Hysbysiadau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BC323C-ACD3-47F1-B01C-F926DDA722FA}"/>
              </a:ext>
            </a:extLst>
          </p:cNvPr>
          <p:cNvSpPr/>
          <p:nvPr/>
        </p:nvSpPr>
        <p:spPr>
          <a:xfrm>
            <a:off x="5736092" y="1675801"/>
            <a:ext cx="2534572" cy="1321988"/>
          </a:xfrm>
          <a:prstGeom prst="rect">
            <a:avLst/>
          </a:prstGeom>
          <a:noFill/>
          <a:ln w="38100">
            <a:solidFill>
              <a:srgbClr val="7EC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Rhoi eich dyfais mewn ystafell wahanol pan nad ydych </a:t>
            </a:r>
          </a:p>
          <a:p>
            <a:pPr algn="ctr"/>
            <a:r>
              <a:rPr lang="cy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 ei defnyddio.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Cael help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216E4C-F8DA-4F16-9C2C-F9048A1A4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26" y="2133378"/>
            <a:ext cx="2842041" cy="1240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8AF9DB-2043-4CC5-BFE7-C982F289A13E}"/>
              </a:ext>
            </a:extLst>
          </p:cNvPr>
          <p:cNvSpPr txBox="1"/>
          <p:nvPr/>
        </p:nvSpPr>
        <p:spPr>
          <a:xfrm>
            <a:off x="5957776" y="2277143"/>
            <a:ext cx="43239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4800"/>
              <a:t>meiccymru.org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47BD468-E935-4EF7-8976-D4CF3E2BC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02" y="3945599"/>
            <a:ext cx="2955087" cy="19677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550A83-0210-4C81-BEA9-31C19762755B}"/>
              </a:ext>
            </a:extLst>
          </p:cNvPr>
          <p:cNvSpPr txBox="1"/>
          <p:nvPr/>
        </p:nvSpPr>
        <p:spPr>
          <a:xfrm>
            <a:off x="5957776" y="4229990"/>
            <a:ext cx="43239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4800"/>
              <a:t>childline.org.uk</a:t>
            </a:r>
          </a:p>
          <a:p>
            <a:r>
              <a:rPr lang="cy-GB" sz="4800"/>
              <a:t>0800 1111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4978-C0FF-41EC-A099-04247E04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Deilliannau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6D927-564C-4CB9-A70E-16ECC7653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Bydd y dysgwyr yn gallu:</a:t>
            </a:r>
          </a:p>
          <a:p>
            <a:pPr>
              <a:lnSpc>
                <a:spcPct val="107000"/>
              </a:lnSpc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adnabod enghreifftiau o sgrolio diddiwedd</a:t>
            </a:r>
          </a:p>
          <a:p>
            <a:pPr>
              <a:lnSpc>
                <a:spcPct val="107000"/>
              </a:lnSpc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adnabod </a:t>
            </a:r>
            <a:r>
              <a:rPr lang="cy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nodweddion </a:t>
            </a: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dylunio perswadiol </a:t>
            </a:r>
            <a:r>
              <a:rPr lang="cy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eraill a’u </a:t>
            </a: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pwrpas</a:t>
            </a:r>
          </a:p>
          <a:p>
            <a:pPr>
              <a:lnSpc>
                <a:spcPct val="107000"/>
              </a:lnSpc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nodi’r problemau/risgiau a achosir gan nodweddion dylunio perswadiol</a:t>
            </a:r>
          </a:p>
          <a:p>
            <a:pPr>
              <a:lnSpc>
                <a:spcPct val="107000"/>
              </a:lnSpc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ystyried strategaethau ar gyfer lliniaru effeithiau nodweddion dylunio perswadiol ar y defnydd o dechnoleg</a:t>
            </a:r>
          </a:p>
          <a:p>
            <a:pPr>
              <a:lnSpc>
                <a:spcPct val="107000"/>
              </a:lnSpc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deall ble i ofyn am help neu gefnogaeth os ydyn nhw’n poeni am eu defnydd o dechnoleg a’r rhyngrwyd, neu ddefnydd pobl eraill.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cy-GB" sz="660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Ydych chi erioed wedi sgrolio drwy rywbeth ar-lein sydd byth yn dod i ben?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238388-E3C2-4B43-9B56-5F757E5947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3" t="21354" r="21559" b="21665"/>
          <a:stretch/>
        </p:blipFill>
        <p:spPr>
          <a:xfrm>
            <a:off x="4750933" y="3331028"/>
            <a:ext cx="2690133" cy="2641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cy-GB" sz="660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oes ap neu wasanaeth wedi gwneud dewisiadau ar eich rhan erioed?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9045EA3-AD8C-4429-B823-1B2C589D0C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4" t="16322" r="17050" b="15747"/>
          <a:stretch/>
        </p:blipFill>
        <p:spPr>
          <a:xfrm>
            <a:off x="4803228" y="3599449"/>
            <a:ext cx="2585544" cy="2643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7ACE592-9E4C-4F66-9CB3-AF97BE647E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8736" r="14521" b="19080"/>
          <a:stretch/>
        </p:blipFill>
        <p:spPr>
          <a:xfrm>
            <a:off x="1560785" y="2892970"/>
            <a:ext cx="3071450" cy="275108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89484B2-AD26-488D-B59C-910D72D11B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9196" r="15900" b="19080"/>
          <a:stretch/>
        </p:blipFill>
        <p:spPr>
          <a:xfrm flipH="1" flipV="1">
            <a:off x="7559767" y="3160985"/>
            <a:ext cx="3012359" cy="275108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ED2B184-50B3-41A4-B7B5-38F2FA50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cy-GB" sz="660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 hyn erioed wedi digwydd i chi ar-lein?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5" y="358665"/>
            <a:ext cx="6290440" cy="6140669"/>
          </a:xfrm>
        </p:spPr>
        <p:txBody>
          <a:bodyPr>
            <a:normAutofit/>
          </a:bodyPr>
          <a:lstStyle/>
          <a:p>
            <a:pPr algn="ctr"/>
            <a:r>
              <a:rPr lang="cy-GB" sz="660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Rydych chi’n gorffen gwylio fideo ac mae un arall yn chwarae’n awtomatig.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7116E98-14A6-497E-85AC-312E59499E4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095" y="1221826"/>
            <a:ext cx="4414345" cy="4414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283" y="358663"/>
            <a:ext cx="5557345" cy="6140669"/>
          </a:xfrm>
        </p:spPr>
        <p:txBody>
          <a:bodyPr>
            <a:normAutofit/>
          </a:bodyPr>
          <a:lstStyle/>
          <a:p>
            <a:pPr algn="ctr"/>
            <a:r>
              <a:rPr lang="cy-GB" sz="660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Rydych chi’n cael cais i fod yn ffrind ar ap cyfryngau cymdeithasol.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CDFE13B-2CF7-4618-9BA5-A44FCAB793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72" y="1355833"/>
            <a:ext cx="4146331" cy="4146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5" y="358665"/>
            <a:ext cx="5557345" cy="6140669"/>
          </a:xfrm>
        </p:spPr>
        <p:txBody>
          <a:bodyPr>
            <a:normAutofit/>
          </a:bodyPr>
          <a:lstStyle/>
          <a:p>
            <a:pPr algn="ctr"/>
            <a:r>
              <a:rPr lang="cy-GB" sz="540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Rydych chi’n cael hysbysiad ar eich dyfais yn eich atgoffa i fewngofnodi i gêm i gael gwobr.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3639E3C-D1F0-4CDB-9A55-3F01166461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24" y="977461"/>
            <a:ext cx="4903076" cy="4903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758" y="358665"/>
            <a:ext cx="7055587" cy="6140669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ap yn awgrymu artist newydd i chi wrando arno yn seiliedig ar y gerddoriaeth rydych chi’n ei hoffi.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0C226AD-E69A-400A-B11A-A5B5F3A113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" y="750176"/>
            <a:ext cx="5357648" cy="5357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metadata xmlns="http://www.objective.com/ecm/document/metadata/FF3C5B18883D4E21973B57C2EEED7FD1" version="1.0.0">
  <systemFields>
    <field name="Objective-Id">
      <value order="0">A37636052</value>
    </field>
    <field name="Objective-Title">
      <value order="0">211130-Infinite-Scroll-Presentation-Secondary-Final2-Cymraeg</value>
    </field>
    <field name="Objective-Description">
      <value order="0"/>
    </field>
    <field name="Objective-CreationStamp">
      <value order="0">2021-11-30T19:28:08Z</value>
    </field>
    <field name="Objective-IsApproved">
      <value order="0">false</value>
    </field>
    <field name="Objective-IsPublished">
      <value order="0">true</value>
    </field>
    <field name="Objective-DatePublished">
      <value order="0">2021-11-30T19:28:35Z</value>
    </field>
    <field name="Objective-ModificationStamp">
      <value order="0">2021-11-30T19:28:35Z</value>
    </field>
    <field name="Objective-Owner">
      <value order="0">Cosgrove, Elaine (EPS - Digital Learning Division)</value>
    </field>
    <field name="Objective-Path">
      <value order="0">Objective Global Folder:Business File Plan:Education &amp; Public Services (EPS):Education &amp; Public Services (EPS) - Operations Directorate:1 - Save:8. Digital Learning Division:EdTech Service Unit:Digital Resilience in Education:Digital Resilience Projects:Digital Resilience in Education - Projects - 2021-2022 - Digital Resilience in Education Resource Programme - Project Management :Digital Resilience Education Resources - 8. Resource Pack 2 - Infinite scroll</value>
    </field>
    <field name="Objective-Parent">
      <value order="0">Digital Resilience Education Resources - 8. Resource Pack 2 - Infinite scroll</value>
    </field>
    <field name="Objective-State">
      <value order="0">Published</value>
    </field>
    <field name="Objective-VersionId">
      <value order="0">vA73371541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>qA1473088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/>
      </field>
      <field name="Objective-Official Translation">
        <value order="0"/>
      </field>
      <field name="Objective-Connect Creator">
        <value order="0"/>
      </field>
    </catalogue>
  </catalogues>
</metadat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1D1E98B3209D4493493866D5B8328A" ma:contentTypeVersion="13" ma:contentTypeDescription="Create a new document." ma:contentTypeScope="" ma:versionID="ea95887281ef153a42e887e193fe0f44">
  <xsd:schema xmlns:xsd="http://www.w3.org/2001/XMLSchema" xmlns:xs="http://www.w3.org/2001/XMLSchema" xmlns:p="http://schemas.microsoft.com/office/2006/metadata/properties" xmlns:ns3="fad5256b-9034-4098-a484-2992d39a629e" xmlns:ns4="27233c93-c413-4fbb-a11c-d69fcc6dbe32" targetNamespace="http://schemas.microsoft.com/office/2006/metadata/properties" ma:root="true" ma:fieldsID="343eaa1b3df8de2187895afd6106874e" ns3:_="" ns4:_="">
    <xsd:import namespace="fad5256b-9034-4098-a484-2992d39a629e"/>
    <xsd:import namespace="27233c93-c413-4fbb-a11c-d69fcc6dbe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5256b-9034-4098-a484-2992d39a6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33c93-c413-4fbb-a11c-d69fcc6dbe3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D7FF96-3042-49A4-99E8-47676E0245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itemProps3.xml><?xml version="1.0" encoding="utf-8"?>
<ds:datastoreItem xmlns:ds="http://schemas.openxmlformats.org/officeDocument/2006/customXml" ds:itemID="{5D218C95-6A27-4ADB-86F9-2ABE71DE966D}">
  <ds:schemaRefs>
    <ds:schemaRef ds:uri="http://schemas.microsoft.com/office/2006/documentManagement/types"/>
    <ds:schemaRef ds:uri="fad5256b-9034-4098-a484-2992d39a629e"/>
    <ds:schemaRef ds:uri="http://purl.org/dc/elements/1.1/"/>
    <ds:schemaRef ds:uri="http://schemas.microsoft.com/office/2006/metadata/properties"/>
    <ds:schemaRef ds:uri="http://schemas.microsoft.com/office/infopath/2007/PartnerControls"/>
    <ds:schemaRef ds:uri="27233c93-c413-4fbb-a11c-d69fcc6dbe32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007BB53E-F544-4F69-92A8-E5250B7A8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d5256b-9034-4098-a484-2992d39a629e"/>
    <ds:schemaRef ds:uri="27233c93-c413-4fbb-a11c-d69fcc6dbe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836</Words>
  <Application>Microsoft Office PowerPoint</Application>
  <PresentationFormat>Widescreen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Sgrolio diddiwedd   Cynllun gwers uwchradd</vt:lpstr>
      <vt:lpstr>Deilliannau dysgu</vt:lpstr>
      <vt:lpstr>Ydych chi erioed wedi sgrolio drwy rywbeth ar-lein sydd byth yn dod i ben?</vt:lpstr>
      <vt:lpstr>A oes ap neu wasanaeth wedi gwneud dewisiadau ar eich rhan erioed?</vt:lpstr>
      <vt:lpstr>Ydy hyn erioed wedi digwydd i chi ar-lein?</vt:lpstr>
      <vt:lpstr>Rydych chi’n gorffen gwylio fideo ac mae un arall yn chwarae’n awtomatig.</vt:lpstr>
      <vt:lpstr>Rydych chi’n cael cais i fod yn ffrind ar ap cyfryngau cymdeithasol.</vt:lpstr>
      <vt:lpstr>Rydych chi’n cael hysbysiad ar eich dyfais yn eich atgoffa i fewngofnodi i gêm i gael gwobr.</vt:lpstr>
      <vt:lpstr>Mae ap yn awgrymu artist newydd i chi wrando arno yn seiliedig ar y gerddoriaeth rydych chi’n ei hoffi.</vt:lpstr>
      <vt:lpstr>Mae gwefan yn anfon e-bost atoch chi i’ch atgoffa bod gennych eitemau yn eich basged.</vt:lpstr>
      <vt:lpstr>Rydych chi’n sgrolio i lawr tudalen we ac mae straeon newydd yn ymddangos o hyd.</vt:lpstr>
      <vt:lpstr>Nodweddion dylunio perswadiol</vt:lpstr>
      <vt:lpstr>Technegau perswadio</vt:lpstr>
      <vt:lpstr>PowerPoint Presentation</vt:lpstr>
      <vt:lpstr>PowerPoint Presentation</vt:lpstr>
      <vt:lpstr>Y Cod Plant</vt:lpstr>
      <vt:lpstr>Ydy'r Cod Plant yn mynd yn ddigon pell?</vt:lpstr>
      <vt:lpstr>Cael cydbwysedd</vt:lpstr>
      <vt:lpstr>Cael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Racism Primary Lesson</dc:title>
  <dc:creator>Gareth Cort</dc:creator>
  <cp:lastModifiedBy>Perry, Alex (EPS - Digital Learning Division)</cp:lastModifiedBy>
  <cp:revision>30</cp:revision>
  <dcterms:created xsi:type="dcterms:W3CDTF">2021-07-26T18:45:13Z</dcterms:created>
  <dcterms:modified xsi:type="dcterms:W3CDTF">2021-12-06T10:23:20Z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A37636052</vt:lpwstr>
  </property>
  <property fmtid="{D5CDD505-2E9C-101B-9397-08002B2CF9AE}" pid="4" name="Objective-Title">
    <vt:lpwstr>211130-Infinite-Scroll-Presentation-Secondary-Final2-Cymraeg</vt:lpwstr>
  </property>
  <property fmtid="{D5CDD505-2E9C-101B-9397-08002B2CF9AE}" pid="5" name="Objective-Description">
    <vt:lpwstr/>
  </property>
  <property fmtid="{D5CDD505-2E9C-101B-9397-08002B2CF9AE}" pid="6" name="Objective-CreationStamp">
    <vt:filetime>2021-11-30T19:28:20Z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2021-11-30T19:28:35Z</vt:filetime>
  </property>
  <property fmtid="{D5CDD505-2E9C-101B-9397-08002B2CF9AE}" pid="10" name="Objective-ModificationStamp">
    <vt:filetime>2021-11-30T19:28:35Z</vt:filetime>
  </property>
  <property fmtid="{D5CDD505-2E9C-101B-9397-08002B2CF9AE}" pid="11" name="Objective-Owner">
    <vt:lpwstr>Cosgrove, Elaine (EPS - Digital Learning Division)</vt:lpwstr>
  </property>
  <property fmtid="{D5CDD505-2E9C-101B-9397-08002B2CF9AE}" pid="12" name="Objective-Path">
    <vt:lpwstr>Objective Global Folder:Business File Plan:Education &amp; Public Services (EPS):Education &amp; Public Services (EPS) - Operations Directorate:1 - Save:8. Digital Learning Division:EdTech Service Unit:Digital Resilience in Education:Digital Resilience Projects:D</vt:lpwstr>
  </property>
  <property fmtid="{D5CDD505-2E9C-101B-9397-08002B2CF9AE}" pid="13" name="Objective-Parent">
    <vt:lpwstr>Digital Resilience Education Resources - 8. Resource Pack 2 - Infinite scroll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vA73371541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Date Acquired">
    <vt:lpwstr/>
  </property>
  <property fmtid="{D5CDD505-2E9C-101B-9397-08002B2CF9AE}" pid="23" name="Objective-Official Translation">
    <vt:lpwstr/>
  </property>
  <property fmtid="{D5CDD505-2E9C-101B-9397-08002B2CF9AE}" pid="24" name="Objective-Connect Creator">
    <vt:lpwstr/>
  </property>
  <property fmtid="{D5CDD505-2E9C-101B-9397-08002B2CF9AE}" pid="25" name="Objective-Comment">
    <vt:lpwstr/>
  </property>
  <property fmtid="{D5CDD505-2E9C-101B-9397-08002B2CF9AE}" pid="26" name="ContentTypeId">
    <vt:lpwstr>0x010100031D1E98B3209D4493493866D5B8328A</vt:lpwstr>
  </property>
</Properties>
</file>