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4"/>
  </p:notesMasterIdLst>
  <p:sldIdLst>
    <p:sldId id="256" r:id="rId6"/>
    <p:sldId id="257" r:id="rId7"/>
    <p:sldId id="258" r:id="rId8"/>
    <p:sldId id="259" r:id="rId9"/>
    <p:sldId id="262" r:id="rId10"/>
    <p:sldId id="263" r:id="rId11"/>
    <p:sldId id="274" r:id="rId12"/>
    <p:sldId id="275" r:id="rId13"/>
    <p:sldId id="276" r:id="rId14"/>
    <p:sldId id="277" r:id="rId15"/>
    <p:sldId id="278" r:id="rId16"/>
    <p:sldId id="270" r:id="rId17"/>
    <p:sldId id="271" r:id="rId18"/>
    <p:sldId id="279" r:id="rId19"/>
    <p:sldId id="272" r:id="rId20"/>
    <p:sldId id="280" r:id="rId21"/>
    <p:sldId id="281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elance" initials="F" lastIdx="2" clrIdx="0">
    <p:extLst>
      <p:ext uri="{19B8F6BF-5375-455C-9EA6-DF929625EA0E}">
        <p15:presenceInfo xmlns:p15="http://schemas.microsoft.com/office/powerpoint/2012/main" userId="S::freelance@wildfirecomms.co.uk::c7f52441-a9fb-405b-89e8-a9c96621b1ae" providerId="AD"/>
      </p:ext>
    </p:extLst>
  </p:cmAuthor>
  <p:cmAuthor id="2" name="Cosgrove, Elaine (EPS - Digital Learning Division)" initials="CE(-DLD" lastIdx="7" clrIdx="1">
    <p:extLst>
      <p:ext uri="{19B8F6BF-5375-455C-9EA6-DF929625EA0E}">
        <p15:presenceInfo xmlns:p15="http://schemas.microsoft.com/office/powerpoint/2012/main" userId="S-1-5-21-2431647640-172777305-3518478359-12905" providerId="AD"/>
      </p:ext>
    </p:extLst>
  </p:cmAuthor>
  <p:cmAuthor id="3" name="Perry, Alex (EPS - Digital Learning Division)" initials="PA(-DLD" lastIdx="6" clrIdx="2">
    <p:extLst>
      <p:ext uri="{19B8F6BF-5375-455C-9EA6-DF929625EA0E}">
        <p15:presenceInfo xmlns:p15="http://schemas.microsoft.com/office/powerpoint/2012/main" userId="S-1-5-21-2431647640-172777305-3518478359-54523" providerId="AD"/>
      </p:ext>
    </p:extLst>
  </p:cmAuthor>
  <p:cmAuthor id="4" name="Rothwell, Kate (EPS - Digital Learning Division)" initials="RK(-DLD" lastIdx="1" clrIdx="3">
    <p:extLst>
      <p:ext uri="{19B8F6BF-5375-455C-9EA6-DF929625EA0E}">
        <p15:presenceInfo xmlns:p15="http://schemas.microsoft.com/office/powerpoint/2012/main" userId="S-1-5-21-2431647640-172777305-3518478359-988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3539"/>
    <a:srgbClr val="794D70"/>
    <a:srgbClr val="7EC234"/>
    <a:srgbClr val="4AA06D"/>
    <a:srgbClr val="A3D4B7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C0F4F1-B85A-4777-9736-B231B4B86078}" v="5" dt="2021-10-28T12:34:26.5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3979" autoAdjust="0"/>
  </p:normalViewPr>
  <p:slideViewPr>
    <p:cSldViewPr snapToGrid="0">
      <p:cViewPr varScale="1">
        <p:scale>
          <a:sx n="104" d="100"/>
          <a:sy n="104" d="100"/>
        </p:scale>
        <p:origin x="83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eth Cort" userId="70a7ccca9534fe0d" providerId="LiveId" clId="{3BC0F4F1-B85A-4777-9736-B231B4B86078}"/>
    <pc:docChg chg="custSel modSld">
      <pc:chgData name="Gareth Cort" userId="70a7ccca9534fe0d" providerId="LiveId" clId="{3BC0F4F1-B85A-4777-9736-B231B4B86078}" dt="2021-10-28T12:34:47.445" v="74" actId="1076"/>
      <pc:docMkLst>
        <pc:docMk/>
      </pc:docMkLst>
      <pc:sldChg chg="addSp delSp modSp mod delCm">
        <pc:chgData name="Gareth Cort" userId="70a7ccca9534fe0d" providerId="LiveId" clId="{3BC0F4F1-B85A-4777-9736-B231B4B86078}" dt="2021-10-28T12:34:47.445" v="74" actId="1076"/>
        <pc:sldMkLst>
          <pc:docMk/>
          <pc:sldMk cId="528352699" sldId="270"/>
        </pc:sldMkLst>
        <pc:spChg chg="add mod">
          <ac:chgData name="Gareth Cort" userId="70a7ccca9534fe0d" providerId="LiveId" clId="{3BC0F4F1-B85A-4777-9736-B231B4B86078}" dt="2021-10-28T12:33:28.699" v="65" actId="1076"/>
          <ac:spMkLst>
            <pc:docMk/>
            <pc:sldMk cId="528352699" sldId="270"/>
            <ac:spMk id="11" creationId="{1A6977CC-64F2-454B-B497-786BC5B0B501}"/>
          </ac:spMkLst>
        </pc:spChg>
        <pc:picChg chg="del">
          <ac:chgData name="Gareth Cort" userId="70a7ccca9534fe0d" providerId="LiveId" clId="{3BC0F4F1-B85A-4777-9736-B231B4B86078}" dt="2021-10-28T12:27:19.938" v="0" actId="478"/>
          <ac:picMkLst>
            <pc:docMk/>
            <pc:sldMk cId="528352699" sldId="270"/>
            <ac:picMk id="5" creationId="{6EF2A7FE-A5FA-4F7F-9047-5EEAEECECB59}"/>
          </ac:picMkLst>
        </pc:picChg>
        <pc:picChg chg="add mod modCrop">
          <ac:chgData name="Gareth Cort" userId="70a7ccca9534fe0d" providerId="LiveId" clId="{3BC0F4F1-B85A-4777-9736-B231B4B86078}" dt="2021-10-28T12:30:12.603" v="8" actId="1076"/>
          <ac:picMkLst>
            <pc:docMk/>
            <pc:sldMk cId="528352699" sldId="270"/>
            <ac:picMk id="6" creationId="{FDC0029E-D21C-4357-9720-E8DAF507D8CF}"/>
          </ac:picMkLst>
        </pc:picChg>
        <pc:picChg chg="add mod modCrop">
          <ac:chgData name="Gareth Cort" userId="70a7ccca9534fe0d" providerId="LiveId" clId="{3BC0F4F1-B85A-4777-9736-B231B4B86078}" dt="2021-10-28T12:32:27.209" v="24" actId="1076"/>
          <ac:picMkLst>
            <pc:docMk/>
            <pc:sldMk cId="528352699" sldId="270"/>
            <ac:picMk id="8" creationId="{18BB9E11-2E26-412B-BF6C-DCF2FA6CF58C}"/>
          </ac:picMkLst>
        </pc:picChg>
        <pc:picChg chg="add mod modCrop">
          <ac:chgData name="Gareth Cort" userId="70a7ccca9534fe0d" providerId="LiveId" clId="{3BC0F4F1-B85A-4777-9736-B231B4B86078}" dt="2021-10-28T12:34:47.445" v="74" actId="1076"/>
          <ac:picMkLst>
            <pc:docMk/>
            <pc:sldMk cId="528352699" sldId="270"/>
            <ac:picMk id="10" creationId="{B4178EB3-D7EF-4DE1-915A-4DB6669CA7DF}"/>
          </ac:picMkLst>
        </pc:picChg>
        <pc:picChg chg="add mod">
          <ac:chgData name="Gareth Cort" userId="70a7ccca9534fe0d" providerId="LiveId" clId="{3BC0F4F1-B85A-4777-9736-B231B4B86078}" dt="2021-10-28T12:34:40.485" v="72" actId="1076"/>
          <ac:picMkLst>
            <pc:docMk/>
            <pc:sldMk cId="528352699" sldId="270"/>
            <ac:picMk id="13" creationId="{6A8671EA-C7D3-4286-B296-47F2224F870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95580-D7B9-4A58-92A9-6131F4B37787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E29B9-4837-4183-A2C4-AC9B95083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186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E29B9-4837-4183-A2C4-AC9B95083FB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168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B3261-6DC7-4E20-85DE-12DA1E0A2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C5767F-4DA4-49D1-BE8F-45922CB72D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5E58B-2AE0-472B-8525-CC80254BD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EE777-89D7-4973-9EFC-5519A839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D5095-3053-4842-926B-EF79967B3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310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F7E5D-98EF-401A-8430-86109DC0D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05D2C5-C483-4883-96A0-1B8827EE9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6D593-D924-46CC-B48C-8CC42AFE8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F5105-EA5D-4DD0-B9B8-CBB71671B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8A845-146A-4FBE-96CC-A3D7F5B70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914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BBD95C-CA81-4D6B-8341-C8ED57F792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DE3B07-4188-4FC4-92BF-00741A7DFD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B7225-2F29-461D-A47F-5F9CF58B0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22378-F5EC-4342-BF33-6E09A286E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380E1-DF40-422D-BFBA-BDA6FD995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53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EAEB1-1AB9-444C-A91B-75ED1E5A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A714B-2827-48FE-A271-54762B920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FA23A-43ED-4C65-B7BD-42C507B6E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AE2D8-CD99-4A3E-A400-5EAD3D5DA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DAC67-D011-454B-9CE6-00E8B8FB1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662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A8A35-C72C-4AE9-B029-9F21A828B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5CB4C-96E2-4EDF-90D7-969C73693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6B60B-1470-4C02-95E8-4BE0FCEC5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D9201-7DBC-42AA-B3A4-B11057AB5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4FCFC-CBC6-4740-BD97-AB9BBF80F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62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D22CF-F954-4746-B96E-5CE2D547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1303A-3138-42E7-AAC0-6D4BC0F4CC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194A0-403A-495C-B08D-47037C213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DF289-5000-4C69-BB8B-FB4A1DE68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F3CF75-4A35-4831-9961-991CFF90D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91FA3-5ADC-4790-9DBD-A56F52AC6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3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9C4F-976D-4525-85F4-8BE23A9C4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C5C73-94DA-4F0B-9351-1C645F033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35A25-4D10-48AC-A5C9-21568600E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0C18AD-F3E7-45B9-BA57-49998C399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4C6AC2-100A-457B-9C8E-7854578A1C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B2DC31-21C9-40D6-84ED-E33EE6C2E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77F9C8-20EF-451C-82DE-04821EC74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10DD0B-7C66-42A6-A628-87F00DA20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24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EB1CF-43E7-4AEE-8222-69C729FC4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45BC61-A75A-47F8-B8E7-8A38079BE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4ED7C2-1BA8-4090-82BB-1783E6108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8E88BB-4E10-4DF5-B8C5-4AE1B2EA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2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445453-4C64-4B21-96A0-17E5DB7F5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558C78-1944-416A-8152-B60B8F756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486B1-5FFF-4B09-AC8E-6DA987327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08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26D08-EA5F-4BD5-9FCA-0DD380648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0BC6F-1D8A-4FAD-94CE-07F4F28AC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F777F6-E0EF-4A2D-B116-311E6EFB1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22F822-A6A2-497E-A0CE-403CBAA05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9AF8E-B503-4642-BE91-976FF7D9B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A072BE-AEEF-4938-929F-49567BC3A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75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0AB72-CC53-41D3-A384-0DD890FA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D3A306-A9A8-40D6-BC89-BF98DA9948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05CFC7-F481-461C-B203-4641FDD5E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348316-0C6C-4E60-96E3-EC87A3D51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B632B7-FCAC-4C4A-ACEA-F0B331545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EBC507-C51E-4E60-9783-FB5F7057E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970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05C8C2-C55D-4DDC-B083-89F8A3AA8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A2DD5-142C-4459-824F-E3ADBA24F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BA376-3924-4114-A5FF-436CDD6E0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3C653-5150-4181-AC2E-4EC40D2FC924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5A95C-326A-46C9-9099-42D5A98C56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8D19A-7FE3-4B1B-8392-41894DDE7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88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4C570-494F-468F-80A8-1E8B392CC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75803"/>
            <a:ext cx="9144000" cy="2387600"/>
          </a:xfrm>
        </p:spPr>
        <p:txBody>
          <a:bodyPr>
            <a:normAutofit/>
          </a:bodyPr>
          <a:lstStyle/>
          <a:p>
            <a:r>
              <a:rPr lang="cy-GB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Sgrolio</a:t>
            </a:r>
            <a:r>
              <a:rPr lang="cy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y-GB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diddiwedd</a:t>
            </a:r>
            <a:r>
              <a:rPr lang="cy-GB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y-GB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Cynllun</a:t>
            </a:r>
            <a:r>
              <a:rPr lang="cy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y-GB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gwers cynradd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45" y="0"/>
            <a:ext cx="2651006" cy="1298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48" y="-20096"/>
            <a:ext cx="1441704" cy="169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4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9708CA3-D113-494A-A000-A643CECA0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589" y="358665"/>
            <a:ext cx="7115617" cy="6140669"/>
          </a:xfrm>
        </p:spPr>
        <p:txBody>
          <a:bodyPr>
            <a:noAutofit/>
          </a:bodyPr>
          <a:lstStyle/>
          <a:p>
            <a:pPr algn="ctr"/>
            <a:r>
              <a:rPr lang="cy-GB" sz="4800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 wythnos ddiwethaf, roeddech chi’n chwilio am gemau i’w prynu gyda’ch cerdyn rhodd pen-blwydd. Rydych chi’n cael e-bost yn eich atgoffa o’r hyn y gwnaethoch ei roi ym masged eich cyfrif.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AEF00E7C-B718-4F18-8425-AFFB58EB4CA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796" y="949871"/>
            <a:ext cx="4958255" cy="49582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8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9708CA3-D113-494A-A000-A643CECA0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830" y="358665"/>
            <a:ext cx="6493516" cy="6140669"/>
          </a:xfrm>
        </p:spPr>
        <p:txBody>
          <a:bodyPr>
            <a:normAutofit fontScale="90000"/>
          </a:bodyPr>
          <a:lstStyle/>
          <a:p>
            <a:pPr algn="ctr"/>
            <a:r>
              <a:rPr lang="cy-GB" sz="6600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Rydych chi’n sgrolio i lawr tudalen we ac mae straeon newydd yn ymddangos o hyd.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E3459F09-F464-41D7-937A-EE4B170641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6" t="17471" r="31647" b="17701"/>
          <a:stretch/>
        </p:blipFill>
        <p:spPr>
          <a:xfrm>
            <a:off x="882869" y="536026"/>
            <a:ext cx="3389586" cy="591865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C1D8C83-A49F-4B5F-A3FF-A31B529AE75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139" y="4208097"/>
            <a:ext cx="2097169" cy="22465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6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1384847"/>
          </a:xfrm>
        </p:spPr>
        <p:txBody>
          <a:bodyPr>
            <a:normAutofit fontScale="90000"/>
          </a:bodyPr>
          <a:lstStyle/>
          <a:p>
            <a:pPr algn="ctr"/>
            <a:r>
              <a:rPr lang="cy-GB" sz="6600" b="1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Nodweddion dylunio perswadiol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FDC0029E-D21C-4357-9720-E8DAF507D8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7" t="15479" r="24099" b="16475"/>
          <a:stretch/>
        </p:blipFill>
        <p:spPr>
          <a:xfrm>
            <a:off x="4568821" y="1886605"/>
            <a:ext cx="3091144" cy="3978167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18BB9E11-2E26-412B-BF6C-DCF2FA6CF5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9923" r="20115" b="20919"/>
          <a:stretch/>
        </p:blipFill>
        <p:spPr>
          <a:xfrm>
            <a:off x="5326552" y="3078218"/>
            <a:ext cx="1575680" cy="1555531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B4178EB3-D7EF-4DE1-915A-4DB6669CA7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4483" r="14445" b="14483"/>
          <a:stretch/>
        </p:blipFill>
        <p:spPr>
          <a:xfrm>
            <a:off x="5940727" y="4872708"/>
            <a:ext cx="310545" cy="3108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6977CC-64F2-454B-B497-786BC5B0B501}"/>
              </a:ext>
            </a:extLst>
          </p:cNvPr>
          <p:cNvSpPr txBox="1"/>
          <p:nvPr/>
        </p:nvSpPr>
        <p:spPr>
          <a:xfrm>
            <a:off x="4803482" y="2554998"/>
            <a:ext cx="2621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2800" b="1">
                <a:solidFill>
                  <a:srgbClr val="C935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------ ---- -- ?</a:t>
            </a:r>
          </a:p>
        </p:txBody>
      </p:sp>
      <p:pic>
        <p:nvPicPr>
          <p:cNvPr id="13" name="Picture 12" descr="Icon&#10;&#10;Description automatically generated with low confidence">
            <a:extLst>
              <a:ext uri="{FF2B5EF4-FFF2-40B4-BE49-F238E27FC236}">
                <a16:creationId xmlns:a16="http://schemas.microsoft.com/office/drawing/2014/main" id="{6A8671EA-C7D3-4286-B296-47F2224F870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70597">
            <a:off x="6547659" y="3442197"/>
            <a:ext cx="2224608" cy="238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5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635985"/>
          </a:xfrm>
        </p:spPr>
        <p:txBody>
          <a:bodyPr>
            <a:normAutofit fontScale="90000"/>
          </a:bodyPr>
          <a:lstStyle/>
          <a:p>
            <a:pPr algn="ctr"/>
            <a:r>
              <a:rPr lang="cy-GB" sz="6600" b="1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Technegau perswadio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50AD409D-2504-49A1-BDB7-6E5FCC3F0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676351"/>
              </p:ext>
            </p:extLst>
          </p:nvPr>
        </p:nvGraphicFramePr>
        <p:xfrm>
          <a:off x="1216837" y="1304259"/>
          <a:ext cx="10136964" cy="50469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78988">
                  <a:extLst>
                    <a:ext uri="{9D8B030D-6E8A-4147-A177-3AD203B41FA5}">
                      <a16:colId xmlns:a16="http://schemas.microsoft.com/office/drawing/2014/main" val="3487482697"/>
                    </a:ext>
                  </a:extLst>
                </a:gridCol>
                <a:gridCol w="3378988">
                  <a:extLst>
                    <a:ext uri="{9D8B030D-6E8A-4147-A177-3AD203B41FA5}">
                      <a16:colId xmlns:a16="http://schemas.microsoft.com/office/drawing/2014/main" val="1235910993"/>
                    </a:ext>
                  </a:extLst>
                </a:gridCol>
                <a:gridCol w="3378988">
                  <a:extLst>
                    <a:ext uri="{9D8B030D-6E8A-4147-A177-3AD203B41FA5}">
                      <a16:colId xmlns:a16="http://schemas.microsoft.com/office/drawing/2014/main" val="1946117944"/>
                    </a:ext>
                  </a:extLst>
                </a:gridCol>
              </a:tblGrid>
              <a:tr h="1682307">
                <a:tc>
                  <a:txBody>
                    <a:bodyPr/>
                    <a:lstStyle/>
                    <a:p>
                      <a:pPr algn="ctr"/>
                      <a:r>
                        <a:rPr lang="cy-GB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 </a:t>
                      </a:r>
                      <a:r>
                        <a:rPr lang="cy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opsiwn cadw</a:t>
                      </a:r>
                      <a:endParaRPr lang="cy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3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Newid hwyliau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3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Sgrolio diddiwedd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425838"/>
                  </a:ext>
                </a:extLst>
              </a:tr>
              <a:tr h="1682307">
                <a:tc>
                  <a:txBody>
                    <a:bodyPr/>
                    <a:lstStyle/>
                    <a:p>
                      <a:pPr algn="ctr"/>
                      <a:r>
                        <a:rPr lang="cy-GB" sz="3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Cynigion cyfnod penodol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3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Hysbysiadau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3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Gwobr amrywiol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269253"/>
                  </a:ext>
                </a:extLst>
              </a:tr>
              <a:tr h="1682307">
                <a:tc>
                  <a:txBody>
                    <a:bodyPr/>
                    <a:lstStyle/>
                    <a:p>
                      <a:pPr algn="ctr"/>
                      <a:r>
                        <a:rPr lang="cy-GB" sz="3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Abwyd clicio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3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Awtochwarae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Rhwymedigaeth gymdeithasol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89137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8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635985"/>
          </a:xfrm>
        </p:spPr>
        <p:txBody>
          <a:bodyPr>
            <a:noAutofit/>
          </a:bodyPr>
          <a:lstStyle/>
          <a:p>
            <a:pPr algn="ctr"/>
            <a:r>
              <a:rPr lang="cy-GB" sz="5200" b="1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Technegau perswadio – diffiniadau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50AD409D-2504-49A1-BDB7-6E5FCC3F0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954630"/>
              </p:ext>
            </p:extLst>
          </p:nvPr>
        </p:nvGraphicFramePr>
        <p:xfrm>
          <a:off x="1216837" y="1304259"/>
          <a:ext cx="10136964" cy="50469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78988">
                  <a:extLst>
                    <a:ext uri="{9D8B030D-6E8A-4147-A177-3AD203B41FA5}">
                      <a16:colId xmlns:a16="http://schemas.microsoft.com/office/drawing/2014/main" val="3487482697"/>
                    </a:ext>
                  </a:extLst>
                </a:gridCol>
                <a:gridCol w="3378988">
                  <a:extLst>
                    <a:ext uri="{9D8B030D-6E8A-4147-A177-3AD203B41FA5}">
                      <a16:colId xmlns:a16="http://schemas.microsoft.com/office/drawing/2014/main" val="1235910993"/>
                    </a:ext>
                  </a:extLst>
                </a:gridCol>
                <a:gridCol w="3378988">
                  <a:extLst>
                    <a:ext uri="{9D8B030D-6E8A-4147-A177-3AD203B41FA5}">
                      <a16:colId xmlns:a16="http://schemas.microsoft.com/office/drawing/2014/main" val="1946117944"/>
                    </a:ext>
                  </a:extLst>
                </a:gridCol>
              </a:tblGrid>
              <a:tr h="1682307">
                <a:tc>
                  <a:txBody>
                    <a:bodyPr/>
                    <a:lstStyle/>
                    <a:p>
                      <a:pPr algn="ctr"/>
                      <a:r>
                        <a:rPr lang="cy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Dydych chi byth yn gwybod beth allech chi ei weld nesaf. Mae’r siawns o weld rhywbeth cyffrous neu ddiddorol yn gwneud i chi fod eisiau dal ati i ddefnyddio’r cynnyrch.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Ewch amdani nawr neu golli’r cyfle am byth! </a:t>
                      </a:r>
                      <a:r>
                        <a:rPr lang="cy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Mae’r rhain </a:t>
                      </a:r>
                      <a:r>
                        <a:rPr lang="cy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yn aml yn cael </a:t>
                      </a:r>
                      <a:r>
                        <a:rPr lang="cy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</a:t>
                      </a:r>
                      <a:r>
                        <a:rPr lang="cy-GB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y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defnyddio </a:t>
                      </a:r>
                      <a:r>
                        <a:rPr lang="cy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i’ch annog i brynu neu wneud rhywbeth yn gyflym rhag ofn i chi golli allan.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Negeseuon a dirgryniadau ar ddyfais i ddweud rhywbeth ‘pwysig’ wrthych chi. </a:t>
                      </a:r>
                    </a:p>
                    <a:p>
                      <a:pPr algn="ctr"/>
                      <a:r>
                        <a:rPr lang="cy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Gall hefyd fod yn gylch coch sy'n ymddangos ar eicon ap.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425838"/>
                  </a:ext>
                </a:extLst>
              </a:tr>
              <a:tr h="1682307">
                <a:tc>
                  <a:txBody>
                    <a:bodyPr/>
                    <a:lstStyle/>
                    <a:p>
                      <a:pPr algn="ctr"/>
                      <a:r>
                        <a:rPr lang="cy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Chwarae’r fideo neu’r bennod nesaf yn awtomatig er mwyn i chi barhau i ddefnyddio ap neu wefan am gyfnod hirach.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Llwytho </a:t>
                      </a:r>
                      <a:r>
                        <a:rPr lang="cy-GB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postiadau</a:t>
                      </a:r>
                      <a:r>
                        <a:rPr lang="cy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neu straeon newydd wrth i chi sgrolio i lawr y dudalen fel na fyddwch byth yn cyrraedd y diwedd – mae rhywbeth newydd i’w weld bob amser!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Cael gwared ar nodweddion cadw rheolaidd fel bod rhaid i chi chwarae am gyfnod hirach – os byddwch chi’n rhoi’r gorau iddi ar ôl dwy awr, bydd yn rhaid i chi ddechrau o'r dechrau eto.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269253"/>
                  </a:ext>
                </a:extLst>
              </a:tr>
              <a:tr h="1682307">
                <a:tc>
                  <a:txBody>
                    <a:bodyPr/>
                    <a:lstStyle/>
                    <a:p>
                      <a:pPr algn="ctr"/>
                      <a:r>
                        <a:rPr lang="cy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Dangos i chi’r pethau mae’r ap neu’r wefan yn gwybod eich bod yn eu hoffi – bydd gweld y rhain yn eich annog i aros am fwy.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Gall dangos i rywun eich bod wedi gweld eu neges roi pwysau ar y person arall i ymateb – fel arall byddan nhw’n meddwl eich bod yn eu hanwybyddu!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Straeon gyda theitlau camarweiniol sydd wedi’u llunio i ddenu eich sylw a’ch gorfodi i glicio arnyn nhw – yn aml iawn maen nhw’n ffug!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89137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6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939135"/>
          </a:xfrm>
        </p:spPr>
        <p:txBody>
          <a:bodyPr>
            <a:normAutofit fontScale="90000"/>
          </a:bodyPr>
          <a:lstStyle/>
          <a:p>
            <a:pPr algn="ctr"/>
            <a:r>
              <a:rPr lang="cy-GB" sz="6600" b="1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Cod Plant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CD080A-F73C-442E-9738-44CBCEB27649}"/>
              </a:ext>
            </a:extLst>
          </p:cNvPr>
          <p:cNvSpPr txBox="1">
            <a:spLocks/>
          </p:cNvSpPr>
          <p:nvPr/>
        </p:nvSpPr>
        <p:spPr>
          <a:xfrm>
            <a:off x="6678774" y="1450428"/>
            <a:ext cx="5085480" cy="487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cy-GB" sz="3200" dirty="0">
                <a:latin typeface="Arial" panose="020B0604020202020204" pitchFamily="34" charset="0"/>
                <a:cs typeface="Arial" panose="020B0604020202020204" pitchFamily="34" charset="0"/>
              </a:rPr>
              <a:t>Rhaid i gwmnïau wneud llawer o bethau i ddiogelu preifatrwydd plant </a:t>
            </a:r>
            <a:r>
              <a:rPr lang="cy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y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y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ar-lein</a:t>
            </a:r>
            <a:r>
              <a:rPr lang="cy-GB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120000"/>
              </a:lnSpc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cy-GB" sz="3200" dirty="0">
                <a:latin typeface="Arial" panose="020B0604020202020204" pitchFamily="34" charset="0"/>
                <a:cs typeface="Arial" panose="020B0604020202020204" pitchFamily="34" charset="0"/>
              </a:rPr>
              <a:t>Mae hyn yn cynnwys peidio â defnyddio technegau ‘</a:t>
            </a:r>
            <a:r>
              <a:rPr lang="cy-GB" sz="3200" b="1" dirty="0">
                <a:latin typeface="Arial" panose="020B0604020202020204" pitchFamily="34" charset="0"/>
                <a:cs typeface="Arial" panose="020B0604020202020204" pitchFamily="34" charset="0"/>
              </a:rPr>
              <a:t>gwthio</a:t>
            </a:r>
            <a:r>
              <a:rPr lang="cy-GB" sz="3200" dirty="0">
                <a:latin typeface="Arial" panose="020B0604020202020204" pitchFamily="34" charset="0"/>
                <a:cs typeface="Arial" panose="020B0604020202020204" pitchFamily="34" charset="0"/>
              </a:rPr>
              <a:t>’ – lle gall cwmnïau ddefnyddio botymau mawr neu flychau ticio i annog plant i wneud dewisiadau preifatrwydd gwael.</a:t>
            </a:r>
          </a:p>
          <a:p>
            <a:pPr algn="ctr">
              <a:lnSpc>
                <a:spcPct val="120000"/>
              </a:lnSpc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cy-GB" sz="3200" dirty="0">
                <a:latin typeface="Arial" panose="020B0604020202020204" pitchFamily="34" charset="0"/>
                <a:cs typeface="Arial" panose="020B0604020202020204" pitchFamily="34" charset="0"/>
              </a:rPr>
              <a:t>Ond gallai cwmnïau ddefnyddio technegau gwthio </a:t>
            </a:r>
            <a:r>
              <a:rPr lang="cy-GB" sz="3200" b="1" dirty="0">
                <a:latin typeface="Arial" panose="020B0604020202020204" pitchFamily="34" charset="0"/>
                <a:cs typeface="Arial" panose="020B0604020202020204" pitchFamily="34" charset="0"/>
              </a:rPr>
              <a:t>cadarnhaol</a:t>
            </a:r>
            <a:r>
              <a:rPr lang="cy-GB" sz="3200" dirty="0">
                <a:latin typeface="Arial" panose="020B0604020202020204" pitchFamily="34" charset="0"/>
                <a:cs typeface="Arial" panose="020B0604020202020204" pitchFamily="34" charset="0"/>
              </a:rPr>
              <a:t> – fel dangos neges i’ch annog i gymryd seibiant o chwarae gêm.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31D3B3-89E8-4606-86FD-F3FC1457C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13" y="2033751"/>
            <a:ext cx="5067942" cy="34005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2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3063875"/>
          </a:xfrm>
        </p:spPr>
        <p:txBody>
          <a:bodyPr>
            <a:normAutofit/>
          </a:bodyPr>
          <a:lstStyle/>
          <a:p>
            <a:pPr algn="ctr"/>
            <a:r>
              <a:rPr lang="cy-GB" sz="660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 allai annog plant i ddefnyddio technoleg am hirach fod yn broblem?</a:t>
            </a:r>
          </a:p>
        </p:txBody>
      </p:sp>
      <p:pic>
        <p:nvPicPr>
          <p:cNvPr id="4" name="Picture 3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418A34DC-4C96-43FE-B0CC-8394653DB2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8" t="20000" r="16245" b="20230"/>
          <a:stretch/>
        </p:blipFill>
        <p:spPr>
          <a:xfrm>
            <a:off x="3003332" y="3697014"/>
            <a:ext cx="2549648" cy="2270234"/>
          </a:xfrm>
          <a:prstGeom prst="rect">
            <a:avLst/>
          </a:prstGeom>
        </p:spPr>
      </p:pic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7E530081-B0DB-4325-ABFD-5A928B3FB5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8" t="15747" r="21532" b="14023"/>
          <a:stretch/>
        </p:blipFill>
        <p:spPr>
          <a:xfrm>
            <a:off x="6968078" y="3429000"/>
            <a:ext cx="2220590" cy="2609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8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939135"/>
          </a:xfrm>
        </p:spPr>
        <p:txBody>
          <a:bodyPr>
            <a:normAutofit fontScale="90000"/>
          </a:bodyPr>
          <a:lstStyle/>
          <a:p>
            <a:pPr algn="ctr"/>
            <a:r>
              <a:rPr lang="cy-GB" sz="6600" b="1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Cael cydbwysedd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CD080A-F73C-442E-9738-44CBCEB27649}"/>
              </a:ext>
            </a:extLst>
          </p:cNvPr>
          <p:cNvSpPr txBox="1">
            <a:spLocks/>
          </p:cNvSpPr>
          <p:nvPr/>
        </p:nvSpPr>
        <p:spPr>
          <a:xfrm>
            <a:off x="6800850" y="2447746"/>
            <a:ext cx="4963404" cy="487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y-GB" sz="3200" dirty="0">
                <a:latin typeface="Arial" panose="020B0604020202020204" pitchFamily="34" charset="0"/>
                <a:cs typeface="Arial" panose="020B0604020202020204" pitchFamily="34" charset="0"/>
              </a:rPr>
              <a:t>Edrychwch ar eich cardiau nodweddion dylunio perswadiol eto.</a:t>
            </a:r>
          </a:p>
          <a:p>
            <a:pPr algn="ctr"/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y-GB" sz="3200" dirty="0">
                <a:latin typeface="Arial" panose="020B0604020202020204" pitchFamily="34" charset="0"/>
                <a:cs typeface="Arial" panose="020B0604020202020204" pitchFamily="34" charset="0"/>
              </a:rPr>
              <a:t>Allwch chi feddwl am ffyrdd o helpu i leihau eu heffeithiau?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EDA1B83-B778-44D9-A329-C47133750CC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79594" y="2906417"/>
            <a:ext cx="5521256" cy="38885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FE94662-A676-48A4-B4C4-1774E80A851E}"/>
              </a:ext>
            </a:extLst>
          </p:cNvPr>
          <p:cNvSpPr/>
          <p:nvPr/>
        </p:nvSpPr>
        <p:spPr>
          <a:xfrm>
            <a:off x="3937647" y="1657977"/>
            <a:ext cx="1679542" cy="1321988"/>
          </a:xfrm>
          <a:prstGeom prst="rect">
            <a:avLst/>
          </a:prstGeom>
          <a:noFill/>
          <a:ln w="38100">
            <a:solidFill>
              <a:srgbClr val="7EC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diffodd yng ngosodiadau'r ddyfais.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52A6E7-B20B-45C8-B0E0-55CE83FC303D}"/>
              </a:ext>
            </a:extLst>
          </p:cNvPr>
          <p:cNvSpPr/>
          <p:nvPr/>
        </p:nvSpPr>
        <p:spPr>
          <a:xfrm>
            <a:off x="1193346" y="2552700"/>
            <a:ext cx="1992086" cy="1138918"/>
          </a:xfrm>
          <a:prstGeom prst="rect">
            <a:avLst/>
          </a:prstGeom>
          <a:noFill/>
          <a:ln w="38100">
            <a:solidFill>
              <a:srgbClr val="794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Hysbysiadau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BC323C-ACD3-47F1-B01C-F926DDA722FA}"/>
              </a:ext>
            </a:extLst>
          </p:cNvPr>
          <p:cNvSpPr/>
          <p:nvPr/>
        </p:nvSpPr>
        <p:spPr>
          <a:xfrm>
            <a:off x="5736092" y="1657977"/>
            <a:ext cx="2171019" cy="1321988"/>
          </a:xfrm>
          <a:prstGeom prst="rect">
            <a:avLst/>
          </a:prstGeom>
          <a:noFill/>
          <a:ln w="38100">
            <a:solidFill>
              <a:srgbClr val="7EC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Rhoi eich dyfais mewn ystafell wahanol pan nad ydych </a:t>
            </a:r>
          </a:p>
          <a:p>
            <a:pPr algn="ctr"/>
            <a:r>
              <a:rPr lang="cy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 ei defnyddio.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2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939135"/>
          </a:xfrm>
        </p:spPr>
        <p:txBody>
          <a:bodyPr>
            <a:normAutofit fontScale="90000"/>
          </a:bodyPr>
          <a:lstStyle/>
          <a:p>
            <a:pPr algn="ctr"/>
            <a:r>
              <a:rPr lang="cy-GB" sz="6600" b="1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Cael help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B216E4C-F8DA-4F16-9C2C-F9048A1A4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226" y="2133378"/>
            <a:ext cx="2842041" cy="12406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8AF9DB-2043-4CC5-BFE7-C982F289A13E}"/>
              </a:ext>
            </a:extLst>
          </p:cNvPr>
          <p:cNvSpPr txBox="1"/>
          <p:nvPr/>
        </p:nvSpPr>
        <p:spPr>
          <a:xfrm>
            <a:off x="5957776" y="2277143"/>
            <a:ext cx="43239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-GB" sz="4800">
                <a:latin typeface="Arial" panose="020B0604020202020204" pitchFamily="34" charset="0"/>
                <a:cs typeface="Arial" panose="020B0604020202020204" pitchFamily="34" charset="0"/>
              </a:rPr>
              <a:t>meiccymru.org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47BD468-E935-4EF7-8976-D4CF3E2BC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202" y="3945599"/>
            <a:ext cx="2955087" cy="19677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550A83-0210-4C81-BEA9-31C19762755B}"/>
              </a:ext>
            </a:extLst>
          </p:cNvPr>
          <p:cNvSpPr txBox="1"/>
          <p:nvPr/>
        </p:nvSpPr>
        <p:spPr>
          <a:xfrm>
            <a:off x="5957776" y="4229990"/>
            <a:ext cx="43239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-GB" sz="4800">
                <a:latin typeface="Arial" panose="020B0604020202020204" pitchFamily="34" charset="0"/>
                <a:cs typeface="Arial" panose="020B0604020202020204" pitchFamily="34" charset="0"/>
              </a:rPr>
              <a:t>childline.org.uk</a:t>
            </a:r>
          </a:p>
          <a:p>
            <a:r>
              <a:rPr lang="cy-GB" sz="4800">
                <a:latin typeface="Arial" panose="020B0604020202020204" pitchFamily="34" charset="0"/>
                <a:cs typeface="Arial" panose="020B0604020202020204" pitchFamily="34" charset="0"/>
              </a:rPr>
              <a:t>0800 1111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9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54978-C0FF-41EC-A099-04247E040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b="1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Deilliannau dysgu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6D927-564C-4CB9-A70E-16ECC7653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y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Bydd y dysgwyr yn gallu:</a:t>
            </a:r>
          </a:p>
          <a:p>
            <a:pPr>
              <a:lnSpc>
                <a:spcPct val="107000"/>
              </a:lnSpc>
            </a:pPr>
            <a:r>
              <a:rPr lang="cy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adnabod enghreifftiau o sgrolio diddiwedd</a:t>
            </a:r>
          </a:p>
          <a:p>
            <a:pPr>
              <a:lnSpc>
                <a:spcPct val="107000"/>
              </a:lnSpc>
            </a:pPr>
            <a:r>
              <a:rPr lang="cy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adnabod </a:t>
            </a:r>
            <a:r>
              <a:rPr lang="cy-GB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nodweddion </a:t>
            </a:r>
            <a:r>
              <a:rPr lang="cy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dylunio perswadiol </a:t>
            </a:r>
            <a:r>
              <a:rPr lang="cy-GB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eraill a’u </a:t>
            </a:r>
            <a:r>
              <a:rPr lang="cy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pwrpas</a:t>
            </a:r>
          </a:p>
          <a:p>
            <a:pPr>
              <a:lnSpc>
                <a:spcPct val="107000"/>
              </a:lnSpc>
            </a:pPr>
            <a:r>
              <a:rPr lang="cy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ystyried strategaethau ar gyfer lliniaru effeithiau nodweddion dylunio perswadiol ar y defnydd o dechnoleg</a:t>
            </a:r>
          </a:p>
          <a:p>
            <a:pPr>
              <a:lnSpc>
                <a:spcPct val="107000"/>
              </a:lnSpc>
            </a:pPr>
            <a:r>
              <a:rPr lang="cy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deall ble i ofyn am help neu gefnogaeth os ydyn nhw’n poeni am eu defnydd o dechnoleg a’r rhyngrwyd, neu ddefnydd pobl eraill.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4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3063875"/>
          </a:xfrm>
        </p:spPr>
        <p:txBody>
          <a:bodyPr>
            <a:normAutofit fontScale="90000"/>
          </a:bodyPr>
          <a:lstStyle/>
          <a:p>
            <a:pPr algn="ctr"/>
            <a:r>
              <a:rPr lang="cy-GB" sz="660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Oes gennych chi </a:t>
            </a:r>
            <a:r>
              <a:rPr lang="cy-GB" sz="6600" b="1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ddewis</a:t>
            </a:r>
            <a:r>
              <a:rPr lang="cy-GB" sz="660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ran beth rydych chi’n ei wneud neu’n ei weld ar-lein bob amser?</a:t>
            </a:r>
          </a:p>
        </p:txBody>
      </p:sp>
      <p:pic>
        <p:nvPicPr>
          <p:cNvPr id="4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C8401AC5-9214-459C-B710-5D1EB5F798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1" t="27704" r="18445" b="27620"/>
          <a:stretch/>
        </p:blipFill>
        <p:spPr>
          <a:xfrm rot="20754386">
            <a:off x="1473025" y="3606450"/>
            <a:ext cx="2149902" cy="1529080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8D93B2B5-BCEF-4E3F-B3A4-CC53C0A7F8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5" t="22184" r="13715" b="22529"/>
          <a:stretch/>
        </p:blipFill>
        <p:spPr>
          <a:xfrm>
            <a:off x="4243764" y="3367706"/>
            <a:ext cx="3704471" cy="2869325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D3052577-86EB-4A12-ACB8-422F26C991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5" t="14943" r="14751" b="14597"/>
          <a:stretch/>
        </p:blipFill>
        <p:spPr>
          <a:xfrm rot="269936">
            <a:off x="8250512" y="3249464"/>
            <a:ext cx="1810147" cy="1795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8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3063875"/>
          </a:xfrm>
        </p:spPr>
        <p:txBody>
          <a:bodyPr>
            <a:normAutofit fontScale="90000"/>
          </a:bodyPr>
          <a:lstStyle/>
          <a:p>
            <a:pPr algn="ctr"/>
            <a:r>
              <a:rPr lang="cy-GB" sz="660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Oes penderfyniad wedi’i wneud ar eich rhan erioed ynghylch beth i’w wneud nesaf ar-lein?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19045EA3-AD8C-4429-B823-1B2C589D0C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4" t="16322" r="17050" b="15747"/>
          <a:stretch/>
        </p:blipFill>
        <p:spPr>
          <a:xfrm>
            <a:off x="4803228" y="3599449"/>
            <a:ext cx="2585544" cy="2643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9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57ACE592-9E4C-4F66-9CB3-AF97BE647E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4" t="18736" r="14521" b="19080"/>
          <a:stretch/>
        </p:blipFill>
        <p:spPr>
          <a:xfrm>
            <a:off x="1560785" y="2892970"/>
            <a:ext cx="3071450" cy="275108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89484B2-AD26-488D-B59C-910D72D11B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3" t="19196" r="15900" b="19080"/>
          <a:stretch/>
        </p:blipFill>
        <p:spPr>
          <a:xfrm flipH="1" flipV="1">
            <a:off x="7559767" y="3160985"/>
            <a:ext cx="3012359" cy="275108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ED2B184-50B3-41A4-B7B5-38F2FA504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3063875"/>
          </a:xfrm>
        </p:spPr>
        <p:txBody>
          <a:bodyPr>
            <a:normAutofit/>
          </a:bodyPr>
          <a:lstStyle/>
          <a:p>
            <a:pPr algn="ctr"/>
            <a:r>
              <a:rPr lang="cy-GB" sz="660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Ydy hyn erioed wedi digwydd i chi ar-lein?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8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9708CA3-D113-494A-A000-A643CECA0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55" y="358665"/>
            <a:ext cx="5557345" cy="6140669"/>
          </a:xfrm>
        </p:spPr>
        <p:txBody>
          <a:bodyPr>
            <a:normAutofit/>
          </a:bodyPr>
          <a:lstStyle/>
          <a:p>
            <a:pPr algn="ctr"/>
            <a:r>
              <a:rPr lang="cy-GB" sz="660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Rydych chi’n gorffen gwylio fideo ac mae un arall yn chwarae’n awtomatig.</a:t>
            </a:r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7116E98-14A6-497E-85AC-312E59499E4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095" y="1221826"/>
            <a:ext cx="4414345" cy="44143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6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9708CA3-D113-494A-A000-A643CECA0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58665"/>
            <a:ext cx="5557345" cy="6140669"/>
          </a:xfrm>
        </p:spPr>
        <p:txBody>
          <a:bodyPr>
            <a:normAutofit/>
          </a:bodyPr>
          <a:lstStyle/>
          <a:p>
            <a:pPr algn="ctr"/>
            <a:r>
              <a:rPr lang="cy-GB" sz="660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Rydych chi’n cael neges gan eich ffrind yn gofyn i chi chwarae gêm ar-lein. 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4CDFE13B-2CF7-4618-9BA5-A44FCAB793C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72" y="1355833"/>
            <a:ext cx="4146331" cy="41463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1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9708CA3-D113-494A-A000-A643CECA0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55" y="358665"/>
            <a:ext cx="5557345" cy="6140669"/>
          </a:xfrm>
        </p:spPr>
        <p:txBody>
          <a:bodyPr>
            <a:normAutofit fontScale="90000"/>
          </a:bodyPr>
          <a:lstStyle/>
          <a:p>
            <a:pPr algn="ctr"/>
            <a:r>
              <a:rPr lang="cy-GB" sz="660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Rydych chi’n cael hysbysiad yn eich atgoffa i fewngofnodi i gêm i gael gwobr.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3639E3C-D1F0-4CDB-9A55-3F01166461A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324" y="977461"/>
            <a:ext cx="4903076" cy="49030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3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9708CA3-D113-494A-A000-A643CECA0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58665"/>
            <a:ext cx="5557345" cy="6140669"/>
          </a:xfrm>
        </p:spPr>
        <p:txBody>
          <a:bodyPr>
            <a:normAutofit fontScale="90000"/>
          </a:bodyPr>
          <a:lstStyle/>
          <a:p>
            <a:pPr algn="ctr"/>
            <a:r>
              <a:rPr lang="cy-GB" sz="660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 ap yn awgrymu artist newydd i chi wrando arno yn seiliedig ar y gerddoriaeth rydych chi’n ei hoffi.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50C226AD-E69A-400A-B11A-A5B5F3A113A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5" y="750176"/>
            <a:ext cx="5357648" cy="53576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1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metadata xmlns="http://www.objective.com/ecm/document/metadata/FF3C5B18883D4E21973B57C2EEED7FD1" version="1.0.0">
  <systemFields>
    <field name="Objective-Id">
      <value order="0">A37635341</value>
    </field>
    <field name="Objective-Title">
      <value order="0">211130-Infinite-Scroll-Presentation-Primary-Final2-Cymraeg</value>
    </field>
    <field name="Objective-Description">
      <value order="0"/>
    </field>
    <field name="Objective-CreationStamp">
      <value order="0">2021-11-30T17:20:11Z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2021-11-30T17:20:28Z</value>
    </field>
    <field name="Objective-Owner">
      <value order="0">Cosgrove, Elaine (EPS - Digital Learning Division)</value>
    </field>
    <field name="Objective-Path">
      <value order="0">Objective Global Folder:Business File Plan:Education &amp; Public Services (EPS):Education &amp; Public Services (EPS) - Operations Directorate:1 - Save:8. Digital Learning Division:EdTech Service Unit:Digital Resilience in Education:Digital Resilience Projects:Digital Resilience in Education - Projects - 2021-2022 - Digital Resilience in Education Resource Programme - Project Management :Digital Resilience Education Resources - 8. Resource Pack 2 - Infinite scroll</value>
    </field>
    <field name="Objective-Parent">
      <value order="0">Digital Resilience Education Resources - 8. Resource Pack 2 - Infinite scroll</value>
    </field>
    <field name="Objective-State">
      <value order="0">Being Drafted</value>
    </field>
    <field name="Objective-VersionId">
      <value order="0">vA73370026</value>
    </field>
    <field name="Objective-Version">
      <value order="0">0.1</value>
    </field>
    <field name="Objective-VersionNumber">
      <value order="0">1</value>
    </field>
    <field name="Objective-VersionComment">
      <value order="0">First version</value>
    </field>
    <field name="Objective-FileNumber">
      <value order="0">qA1473088</value>
    </field>
    <field name="Objective-Classification">
      <value order="0">Official</value>
    </field>
    <field name="Objective-Caveats">
      <value order="0"/>
    </field>
  </systemFields>
  <catalogues>
    <catalogue name="Document Type Catalogue" type="type" ori="id:cA14">
      <field name="Objective-Date Acquired">
        <value order="0"/>
      </field>
      <field name="Objective-Official Translation">
        <value order="0"/>
      </field>
      <field name="Objective-Connect Creator">
        <value order="0"/>
      </field>
    </catalogue>
  </catalogues>
</metadat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1D1E98B3209D4493493866D5B8328A" ma:contentTypeVersion="13" ma:contentTypeDescription="Create a new document." ma:contentTypeScope="" ma:versionID="ea95887281ef153a42e887e193fe0f44">
  <xsd:schema xmlns:xsd="http://www.w3.org/2001/XMLSchema" xmlns:xs="http://www.w3.org/2001/XMLSchema" xmlns:p="http://schemas.microsoft.com/office/2006/metadata/properties" xmlns:ns3="fad5256b-9034-4098-a484-2992d39a629e" xmlns:ns4="27233c93-c413-4fbb-a11c-d69fcc6dbe32" targetNamespace="http://schemas.microsoft.com/office/2006/metadata/properties" ma:root="true" ma:fieldsID="343eaa1b3df8de2187895afd6106874e" ns3:_="" ns4:_="">
    <xsd:import namespace="fad5256b-9034-4098-a484-2992d39a629e"/>
    <xsd:import namespace="27233c93-c413-4fbb-a11c-d69fcc6dbe3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d5256b-9034-4098-a484-2992d39a62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233c93-c413-4fbb-a11c-d69fcc6dbe3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FF3C5B18883D4E21973B57C2EEED7FD1"/>
  </ds:schemaRefs>
</ds:datastoreItem>
</file>

<file path=customXml/itemProps2.xml><?xml version="1.0" encoding="utf-8"?>
<ds:datastoreItem xmlns:ds="http://schemas.openxmlformats.org/officeDocument/2006/customXml" ds:itemID="{84F378E8-ED7C-4A7C-8EBC-C8BF7D6554A8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27233c93-c413-4fbb-a11c-d69fcc6dbe32"/>
    <ds:schemaRef ds:uri="http://purl.org/dc/terms/"/>
    <ds:schemaRef ds:uri="http://schemas.microsoft.com/office/2006/documentManagement/types"/>
    <ds:schemaRef ds:uri="fad5256b-9034-4098-a484-2992d39a629e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357CBAA-F5F2-45E1-B33E-30E6957616E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0B214A2-3B63-404E-AF5C-42A13B5803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d5256b-9034-4098-a484-2992d39a629e"/>
    <ds:schemaRef ds:uri="27233c93-c413-4fbb-a11c-d69fcc6dbe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643</Words>
  <Application>Microsoft Office PowerPoint</Application>
  <PresentationFormat>Widescreen</PresentationFormat>
  <Paragraphs>59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Sgrolio diddiwedd  Cynllun gwers cynradd</vt:lpstr>
      <vt:lpstr>Deilliannau dysgu</vt:lpstr>
      <vt:lpstr>Oes gennych chi ddewis o ran beth rydych chi’n ei wneud neu’n ei weld ar-lein bob amser?</vt:lpstr>
      <vt:lpstr>Oes penderfyniad wedi’i wneud ar eich rhan erioed ynghylch beth i’w wneud nesaf ar-lein?</vt:lpstr>
      <vt:lpstr>Ydy hyn erioed wedi digwydd i chi ar-lein?</vt:lpstr>
      <vt:lpstr>Rydych chi’n gorffen gwylio fideo ac mae un arall yn chwarae’n awtomatig.</vt:lpstr>
      <vt:lpstr>Rydych chi’n cael neges gan eich ffrind yn gofyn i chi chwarae gêm ar-lein. </vt:lpstr>
      <vt:lpstr>Rydych chi’n cael hysbysiad yn eich atgoffa i fewngofnodi i gêm i gael gwobr.</vt:lpstr>
      <vt:lpstr>Mae ap yn awgrymu artist newydd i chi wrando arno yn seiliedig ar y gerddoriaeth rydych chi’n ei hoffi.</vt:lpstr>
      <vt:lpstr>Yr wythnos ddiwethaf, roeddech chi’n chwilio am gemau i’w prynu gyda’ch cerdyn rhodd pen-blwydd. Rydych chi’n cael e-bost yn eich atgoffa o’r hyn y gwnaethoch ei roi ym masged eich cyfrif.</vt:lpstr>
      <vt:lpstr>Rydych chi’n sgrolio i lawr tudalen we ac mae straeon newydd yn ymddangos o hyd.</vt:lpstr>
      <vt:lpstr>Nodweddion dylunio perswadiol</vt:lpstr>
      <vt:lpstr>Technegau perswadio</vt:lpstr>
      <vt:lpstr>Technegau perswadio – diffiniadau</vt:lpstr>
      <vt:lpstr>Y Cod Plant</vt:lpstr>
      <vt:lpstr>Pam allai annog plant i ddefnyddio technoleg am hirach fod yn broblem?</vt:lpstr>
      <vt:lpstr>Cael cydbwysedd</vt:lpstr>
      <vt:lpstr>Cael help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Racism Primary Lesson</dc:title>
  <dc:creator>Gareth Cort</dc:creator>
  <cp:lastModifiedBy>Perry, Alex (EPS - Digital Learning Division)</cp:lastModifiedBy>
  <cp:revision>43</cp:revision>
  <dcterms:created xsi:type="dcterms:W3CDTF">2021-07-26T18:45:13Z</dcterms:created>
  <dcterms:modified xsi:type="dcterms:W3CDTF">2021-12-06T10:05:36Z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A37635341</vt:lpwstr>
  </property>
  <property fmtid="{D5CDD505-2E9C-101B-9397-08002B2CF9AE}" pid="4" name="Objective-Title">
    <vt:lpwstr>211130-Infinite-Scroll-Presentation-Primary-Final2-Cymraeg</vt:lpwstr>
  </property>
  <property fmtid="{D5CDD505-2E9C-101B-9397-08002B2CF9AE}" pid="5" name="Objective-Description">
    <vt:lpwstr/>
  </property>
  <property fmtid="{D5CDD505-2E9C-101B-9397-08002B2CF9AE}" pid="6" name="Objective-CreationStamp">
    <vt:filetime>2021-11-30T17:20:25Z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2021-11-30T17:20:28Z</vt:filetime>
  </property>
  <property fmtid="{D5CDD505-2E9C-101B-9397-08002B2CF9AE}" pid="11" name="Objective-Owner">
    <vt:lpwstr>Cosgrove, Elaine (EPS - Digital Learning Division)</vt:lpwstr>
  </property>
  <property fmtid="{D5CDD505-2E9C-101B-9397-08002B2CF9AE}" pid="12" name="Objective-Path">
    <vt:lpwstr>Objective Global Folder:Business File Plan:Education &amp; Public Services (EPS):Education &amp; Public Services (EPS) - Operations Directorate:1 - Save:8. Digital Learning Division:EdTech Service Unit:Digital Resilience in Education:Digital Resilience Projects:D</vt:lpwstr>
  </property>
  <property fmtid="{D5CDD505-2E9C-101B-9397-08002B2CF9AE}" pid="13" name="Objective-Parent">
    <vt:lpwstr>Digital Resilience Education Resources - 8. Resource Pack 2 - Infinite scroll</vt:lpwstr>
  </property>
  <property fmtid="{D5CDD505-2E9C-101B-9397-08002B2CF9AE}" pid="14" name="Objective-State">
    <vt:lpwstr>Being Drafted</vt:lpwstr>
  </property>
  <property fmtid="{D5CDD505-2E9C-101B-9397-08002B2CF9AE}" pid="15" name="Objective-VersionId">
    <vt:lpwstr>vA73370026</vt:lpwstr>
  </property>
  <property fmtid="{D5CDD505-2E9C-101B-9397-08002B2CF9AE}" pid="16" name="Objective-Version">
    <vt:lpwstr>0.1</vt:lpwstr>
  </property>
  <property fmtid="{D5CDD505-2E9C-101B-9397-08002B2CF9AE}" pid="17" name="Objective-VersionNumber">
    <vt:r8>1</vt:r8>
  </property>
  <property fmtid="{D5CDD505-2E9C-101B-9397-08002B2CF9AE}" pid="18" name="Objective-VersionComment">
    <vt:lpwstr>First version</vt:lpwstr>
  </property>
  <property fmtid="{D5CDD505-2E9C-101B-9397-08002B2CF9AE}" pid="19" name="Objective-FileNumber">
    <vt:lpwstr/>
  </property>
  <property fmtid="{D5CDD505-2E9C-101B-9397-08002B2CF9AE}" pid="20" name="Objective-Classification">
    <vt:lpwstr>[Inherited - Official]</vt:lpwstr>
  </property>
  <property fmtid="{D5CDD505-2E9C-101B-9397-08002B2CF9AE}" pid="21" name="Objective-Caveats">
    <vt:lpwstr/>
  </property>
  <property fmtid="{D5CDD505-2E9C-101B-9397-08002B2CF9AE}" pid="22" name="Objective-Date Acquired">
    <vt:lpwstr/>
  </property>
  <property fmtid="{D5CDD505-2E9C-101B-9397-08002B2CF9AE}" pid="23" name="Objective-Official Translation">
    <vt:lpwstr/>
  </property>
  <property fmtid="{D5CDD505-2E9C-101B-9397-08002B2CF9AE}" pid="24" name="Objective-Connect Creator">
    <vt:lpwstr/>
  </property>
  <property fmtid="{D5CDD505-2E9C-101B-9397-08002B2CF9AE}" pid="25" name="Objective-Comment">
    <vt:lpwstr/>
  </property>
  <property fmtid="{D5CDD505-2E9C-101B-9397-08002B2CF9AE}" pid="26" name="ContentTypeId">
    <vt:lpwstr>0x010100031D1E98B3209D4493493866D5B8328A</vt:lpwstr>
  </property>
</Properties>
</file>