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9" r:id="rId19"/>
    <p:sldId id="282" r:id="rId20"/>
    <p:sldId id="272" r:id="rId21"/>
    <p:sldId id="280" r:id="rId22"/>
    <p:sldId id="28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lance" initials="F" lastIdx="1" clrIdx="0">
    <p:extLst>
      <p:ext uri="{19B8F6BF-5375-455C-9EA6-DF929625EA0E}">
        <p15:presenceInfo xmlns:p15="http://schemas.microsoft.com/office/powerpoint/2012/main" userId="S::freelance@wildfirecomms.co.uk::c7f52441-a9fb-405b-89e8-a9c96621b1ae" providerId="AD"/>
      </p:ext>
    </p:extLst>
  </p:cmAuthor>
  <p:cmAuthor id="2" name="Cosgrove, Elaine (EPS - Digital Learning Division)" initials="CE(-DLD" lastIdx="5" clrIdx="1">
    <p:extLst>
      <p:ext uri="{19B8F6BF-5375-455C-9EA6-DF929625EA0E}">
        <p15:presenceInfo xmlns:p15="http://schemas.microsoft.com/office/powerpoint/2012/main" userId="S-1-5-21-2431647640-172777305-3518478359-12905" providerId="AD"/>
      </p:ext>
    </p:extLst>
  </p:cmAuthor>
  <p:cmAuthor id="3" name="Brown, Andrew (EPS - Digital Learning Division)" initials="BA(-DLD" lastIdx="2" clrIdx="2">
    <p:extLst>
      <p:ext uri="{19B8F6BF-5375-455C-9EA6-DF929625EA0E}">
        <p15:presenceInfo xmlns:p15="http://schemas.microsoft.com/office/powerpoint/2012/main" userId="S-1-5-21-2431647640-172777305-3518478359-52505" providerId="AD"/>
      </p:ext>
    </p:extLst>
  </p:cmAuthor>
  <p:cmAuthor id="4" name="Perry, Alex (EPS - Digital Learning Division)" initials="PA(-DLD" lastIdx="1" clrIdx="3">
    <p:extLst>
      <p:ext uri="{19B8F6BF-5375-455C-9EA6-DF929625EA0E}">
        <p15:presenceInfo xmlns:p15="http://schemas.microsoft.com/office/powerpoint/2012/main" userId="S-1-5-21-2431647640-172777305-3518478359-54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D70"/>
    <a:srgbClr val="7EC234"/>
    <a:srgbClr val="4AA06D"/>
    <a:srgbClr val="A3D4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E64C1-57EA-4AD3-B950-54EB788DFBD6}" v="2" dt="2021-10-28T12:36:29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Cort" userId="70a7ccca9534fe0d" providerId="LiveId" clId="{969E64C1-57EA-4AD3-B950-54EB788DFBD6}"/>
    <pc:docChg chg="custSel modSld">
      <pc:chgData name="Gareth Cort" userId="70a7ccca9534fe0d" providerId="LiveId" clId="{969E64C1-57EA-4AD3-B950-54EB788DFBD6}" dt="2021-10-28T12:36:51.555" v="6" actId="207"/>
      <pc:docMkLst>
        <pc:docMk/>
      </pc:docMkLst>
      <pc:sldChg chg="addSp delSp modSp mod delCm">
        <pc:chgData name="Gareth Cort" userId="70a7ccca9534fe0d" providerId="LiveId" clId="{969E64C1-57EA-4AD3-B950-54EB788DFBD6}" dt="2021-10-28T12:36:29.308" v="5"/>
        <pc:sldMkLst>
          <pc:docMk/>
          <pc:sldMk cId="528352699" sldId="270"/>
        </pc:sldMkLst>
        <pc:spChg chg="add mod">
          <ac:chgData name="Gareth Cort" userId="70a7ccca9534fe0d" providerId="LiveId" clId="{969E64C1-57EA-4AD3-B950-54EB788DFBD6}" dt="2021-10-28T12:36:20.934" v="2"/>
          <ac:spMkLst>
            <pc:docMk/>
            <pc:sldMk cId="528352699" sldId="270"/>
            <ac:spMk id="9" creationId="{496BF6F8-2704-4232-997D-15F6D87129F8}"/>
          </ac:spMkLst>
        </pc:spChg>
        <pc:picChg chg="del">
          <ac:chgData name="Gareth Cort" userId="70a7ccca9534fe0d" providerId="LiveId" clId="{969E64C1-57EA-4AD3-B950-54EB788DFBD6}" dt="2021-10-28T12:36:10.145" v="1" actId="478"/>
          <ac:picMkLst>
            <pc:docMk/>
            <pc:sldMk cId="528352699" sldId="270"/>
            <ac:picMk id="5" creationId="{6EF2A7FE-A5FA-4F7F-9047-5EEAEECECB59}"/>
          </ac:picMkLst>
        </pc:picChg>
        <pc:picChg chg="add mod">
          <ac:chgData name="Gareth Cort" userId="70a7ccca9534fe0d" providerId="LiveId" clId="{969E64C1-57EA-4AD3-B950-54EB788DFBD6}" dt="2021-10-28T12:36:20.934" v="2"/>
          <ac:picMkLst>
            <pc:docMk/>
            <pc:sldMk cId="528352699" sldId="270"/>
            <ac:picMk id="6" creationId="{BB4888F5-4D0C-4563-9049-E3FF3F1781E8}"/>
          </ac:picMkLst>
        </pc:picChg>
        <pc:picChg chg="add mod">
          <ac:chgData name="Gareth Cort" userId="70a7ccca9534fe0d" providerId="LiveId" clId="{969E64C1-57EA-4AD3-B950-54EB788DFBD6}" dt="2021-10-28T12:36:20.934" v="2"/>
          <ac:picMkLst>
            <pc:docMk/>
            <pc:sldMk cId="528352699" sldId="270"/>
            <ac:picMk id="7" creationId="{95A4F0F9-C73D-4967-8C0B-681754DBEC67}"/>
          </ac:picMkLst>
        </pc:picChg>
        <pc:picChg chg="add mod">
          <ac:chgData name="Gareth Cort" userId="70a7ccca9534fe0d" providerId="LiveId" clId="{969E64C1-57EA-4AD3-B950-54EB788DFBD6}" dt="2021-10-28T12:36:20.934" v="2"/>
          <ac:picMkLst>
            <pc:docMk/>
            <pc:sldMk cId="528352699" sldId="270"/>
            <ac:picMk id="8" creationId="{702E8072-7B9D-432A-8EE4-B361F08030CF}"/>
          </ac:picMkLst>
        </pc:picChg>
        <pc:picChg chg="add mod">
          <ac:chgData name="Gareth Cort" userId="70a7ccca9534fe0d" providerId="LiveId" clId="{969E64C1-57EA-4AD3-B950-54EB788DFBD6}" dt="2021-10-28T12:36:29.308" v="5"/>
          <ac:picMkLst>
            <pc:docMk/>
            <pc:sldMk cId="528352699" sldId="270"/>
            <ac:picMk id="10" creationId="{4232A5F7-6010-4485-9D07-FAE631DC697D}"/>
          </ac:picMkLst>
        </pc:picChg>
      </pc:sldChg>
      <pc:sldChg chg="modSp mod">
        <pc:chgData name="Gareth Cort" userId="70a7ccca9534fe0d" providerId="LiveId" clId="{969E64C1-57EA-4AD3-B950-54EB788DFBD6}" dt="2021-10-28T12:36:21.593" v="3" actId="27636"/>
        <pc:sldMkLst>
          <pc:docMk/>
          <pc:sldMk cId="637362588" sldId="279"/>
        </pc:sldMkLst>
        <pc:spChg chg="mod">
          <ac:chgData name="Gareth Cort" userId="70a7ccca9534fe0d" providerId="LiveId" clId="{969E64C1-57EA-4AD3-B950-54EB788DFBD6}" dt="2021-10-28T12:36:21.593" v="3" actId="27636"/>
          <ac:spMkLst>
            <pc:docMk/>
            <pc:sldMk cId="637362588" sldId="279"/>
            <ac:spMk id="6" creationId="{911E41A0-81CA-4116-B54E-26EA1C539BFC}"/>
          </ac:spMkLst>
        </pc:spChg>
      </pc:sldChg>
      <pc:sldChg chg="modSp mod">
        <pc:chgData name="Gareth Cort" userId="70a7ccca9534fe0d" providerId="LiveId" clId="{969E64C1-57EA-4AD3-B950-54EB788DFBD6}" dt="2021-10-28T12:36:51.555" v="6" actId="207"/>
        <pc:sldMkLst>
          <pc:docMk/>
          <pc:sldMk cId="1446845922" sldId="282"/>
        </pc:sldMkLst>
        <pc:spChg chg="mod">
          <ac:chgData name="Gareth Cort" userId="70a7ccca9534fe0d" providerId="LiveId" clId="{969E64C1-57EA-4AD3-B950-54EB788DFBD6}" dt="2021-10-28T12:36:21.963" v="4" actId="27636"/>
          <ac:spMkLst>
            <pc:docMk/>
            <pc:sldMk cId="1446845922" sldId="282"/>
            <ac:spMk id="6" creationId="{911E41A0-81CA-4116-B54E-26EA1C539BFC}"/>
          </ac:spMkLst>
        </pc:spChg>
        <pc:graphicFrameChg chg="modGraphic">
          <ac:chgData name="Gareth Cort" userId="70a7ccca9534fe0d" providerId="LiveId" clId="{969E64C1-57EA-4AD3-B950-54EB788DFBD6}" dt="2021-10-28T12:36:51.555" v="6" actId="207"/>
          <ac:graphicFrameMkLst>
            <pc:docMk/>
            <pc:sldMk cId="1446845922" sldId="282"/>
            <ac:graphicFrameMk id="7" creationId="{C2925F7D-08EB-406D-AA15-5EE7039E47E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570-494F-468F-80A8-1E8B392CC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scroll</a:t>
            </a:r>
            <a:b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89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website emails you to remind you that you have items in your basket.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EF00E7C-B718-4F18-8425-AFFB58EB4C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54" y="949871"/>
            <a:ext cx="4958255" cy="4958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scroll down a webpage and new stories keep appearing.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E3459F09-F464-41D7-937A-EE4B17064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6" t="17471" r="31647" b="17701"/>
          <a:stretch/>
        </p:blipFill>
        <p:spPr>
          <a:xfrm>
            <a:off x="882869" y="536026"/>
            <a:ext cx="3389586" cy="591865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C1D8C83-A49F-4B5F-A3FF-A31B529AE7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39" y="4208097"/>
            <a:ext cx="2097169" cy="2246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1384847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Persuasive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BB4888F5-4D0C-4563-9049-E3FF3F178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15479" r="24099" b="16475"/>
          <a:stretch/>
        </p:blipFill>
        <p:spPr>
          <a:xfrm>
            <a:off x="4568821" y="1886605"/>
            <a:ext cx="3091144" cy="397816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5A4F0F9-C73D-4967-8C0B-681754DBE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9923" r="20115" b="20919"/>
          <a:stretch/>
        </p:blipFill>
        <p:spPr>
          <a:xfrm>
            <a:off x="5326552" y="3078218"/>
            <a:ext cx="1575680" cy="155553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02E8072-7B9D-432A-8EE4-B361F08030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4483" r="14445" b="14483"/>
          <a:stretch/>
        </p:blipFill>
        <p:spPr>
          <a:xfrm>
            <a:off x="5940727" y="4872708"/>
            <a:ext cx="310545" cy="310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6BF6F8-2704-4232-997D-15F6D87129F8}"/>
              </a:ext>
            </a:extLst>
          </p:cNvPr>
          <p:cNvSpPr txBox="1"/>
          <p:nvPr/>
        </p:nvSpPr>
        <p:spPr>
          <a:xfrm>
            <a:off x="4803482" y="2554998"/>
            <a:ext cx="262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935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------ ---- -- ?</a:t>
            </a: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4232A5F7-6010-4485-9D07-FAE631DC69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0597">
            <a:off x="6547659" y="3442197"/>
            <a:ext cx="2224608" cy="23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Persuasive techniques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0AD409D-2504-49A1-BDB7-6E5FCC3F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201017"/>
              </p:ext>
            </p:extLst>
          </p:nvPr>
        </p:nvGraphicFramePr>
        <p:xfrm>
          <a:off x="1216837" y="1304259"/>
          <a:ext cx="10136964" cy="5521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64607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Infinite scroll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Automatically loading new content as you scroll down the page so that you never reach the end.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users to interact with more posts for longer.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opportunities to show adverts.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reward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 users to repeat behaviours for the chance of seeing something they like or enjoy.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Stimulates dopamine in the brain, which reinforces habitual behaviours.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users to interact regularly.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Sending notifications, vibration or visual reminders to convey an ‘important message’.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Quickly attract user attention back to an app/device.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users to interact regularly.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70667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colour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red circles as app icon notifications and bold colours on buttons.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Quickly attract user attention back to an app.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users to press certain buttons/functions.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47578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 decisions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‘I accept’ or ‘Okay’ buttons larger or more prominent than other options.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user to agree to terms quickly.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 it harder for a user to decline.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84969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1E41A0-81CA-4116-B54E-26EA1C539B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52386" cy="63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Persuasive techniques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2925F7D-08EB-406D-AA15-5EE7039E4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69621"/>
              </p:ext>
            </p:extLst>
          </p:nvPr>
        </p:nvGraphicFramePr>
        <p:xfrm>
          <a:off x="1216837" y="1146947"/>
          <a:ext cx="10136964" cy="5521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64607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saving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Designing games to feature long stretches where progress cannot be saved midway.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longer playtime in order for users to succeed.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obligation – you don’t want to let your team down by leaving early.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Clickbait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or videos with misleading or extreme titles deliberately designed to grab attention or evoke emotion.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views and interactions.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opportunities to display advertising.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Autoplay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Automatically queues up another video (next episode or related video) for users to keep watching.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longer viewing – better stats for the platform.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opportunities to display advertising.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70667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FoMO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(Fear of Missing Out)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time-limited deals or encouraging users to interact for fear of missing something.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opportunities for selling digital products.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user interactions which generate more data.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47578"/>
                  </a:ext>
                </a:extLst>
              </a:tr>
              <a:tr h="88224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obligation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Encouraging users to interact or respond (for example two blue ticks on WhatsApp, Snapchat streaks, ‘likes’ and reactions).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pressure users into interacting for fear of upsetting others/looking bad.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Encourages user interactions which generate more data.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84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3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1E41A0-81CA-4116-B54E-26EA1C539B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52386" cy="63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risks?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2925F7D-08EB-406D-AA15-5EE7039E4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44519"/>
              </p:ext>
            </p:extLst>
          </p:nvPr>
        </p:nvGraphicFramePr>
        <p:xfrm>
          <a:off x="1045910" y="1460518"/>
          <a:ext cx="10136965" cy="3123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813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2816296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291492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  <a:gridCol w="2914928">
                  <a:extLst>
                    <a:ext uri="{9D8B030D-6E8A-4147-A177-3AD203B41FA5}">
                      <a16:colId xmlns:a16="http://schemas.microsoft.com/office/drawing/2014/main" val="3462966676"/>
                    </a:ext>
                  </a:extLst>
                </a:gridCol>
              </a:tblGrid>
              <a:tr h="64607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Technique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247698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Notifications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device use could lead to headaches or sore eyes.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Might increase anxiety – worry if notifications aren’t checked or responded to.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focus attention on other things if notifications are frequent.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Unhealthy habits – could encourage regular checking of app/device.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 – could interrupt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good-quality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sleep if notifications occur at night.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</a:tbl>
          </a:graphicData>
        </a:graphic>
      </p:graphicFrame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4DAF5D4-6B40-4250-8AB3-6D7BAEB89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t="21688" r="15597" b="21266"/>
          <a:stretch/>
        </p:blipFill>
        <p:spPr>
          <a:xfrm>
            <a:off x="3561908" y="1501029"/>
            <a:ext cx="584521" cy="536115"/>
          </a:xfrm>
          <a:prstGeom prst="rect">
            <a:avLst/>
          </a:prstGeom>
        </p:spPr>
      </p:pic>
      <p:pic>
        <p:nvPicPr>
          <p:cNvPr id="5" name="Picture 4" descr="A black and white image of a skull&#10;&#10;Description automatically generated with low confidence">
            <a:extLst>
              <a:ext uri="{FF2B5EF4-FFF2-40B4-BE49-F238E27FC236}">
                <a16:creationId xmlns:a16="http://schemas.microsoft.com/office/drawing/2014/main" id="{1E5BC5BD-1BFD-4F45-81C6-DEECCD5E0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22446" r="18214" b="23207"/>
          <a:stretch/>
        </p:blipFill>
        <p:spPr>
          <a:xfrm>
            <a:off x="6530815" y="1501029"/>
            <a:ext cx="621860" cy="53611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DE4383E-A181-4007-A778-29CD5D2A13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1772" r="16864" b="22278"/>
          <a:stretch/>
        </p:blipFill>
        <p:spPr>
          <a:xfrm>
            <a:off x="9447635" y="1501029"/>
            <a:ext cx="642853" cy="5361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CCC7C4-E664-464D-9ABB-566F9E59A181}"/>
              </a:ext>
            </a:extLst>
          </p:cNvPr>
          <p:cNvSpPr txBox="1">
            <a:spLocks/>
          </p:cNvSpPr>
          <p:nvPr/>
        </p:nvSpPr>
        <p:spPr>
          <a:xfrm>
            <a:off x="909577" y="5042983"/>
            <a:ext cx="10618808" cy="1357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Copy the table and consider the risks of three different persuasive design techniques.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Children’s code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6296628" y="1450428"/>
            <a:ext cx="5467626" cy="487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Companies are now obligated to take greater action to protect children’s privacy online.</a:t>
            </a:r>
          </a:p>
          <a:p>
            <a:pPr algn="ctr">
              <a:lnSpc>
                <a:spcPct val="12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also includes not using negative ‘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nudge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’ techniques – where companies may use large buttons or tick boxes to encourage children to make poor privacy choices.</a:t>
            </a:r>
          </a:p>
          <a:p>
            <a:pPr algn="ctr">
              <a:lnSpc>
                <a:spcPct val="12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But companies could use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nudge techniques – like showing you a message to encourage you to take a break from playing a game.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1D3B3-89E8-4606-86FD-F3FC1457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3" y="2033751"/>
            <a:ext cx="5067942" cy="340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Children’s code go far enough?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3EABD61-8623-4F44-B9B4-0F619A5D1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16455" r="19395" b="15865"/>
          <a:stretch/>
        </p:blipFill>
        <p:spPr>
          <a:xfrm>
            <a:off x="4554637" y="2992056"/>
            <a:ext cx="2923618" cy="3211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Striking a balance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CD080A-F73C-442E-9738-44CBCEB27649}"/>
              </a:ext>
            </a:extLst>
          </p:cNvPr>
          <p:cNvSpPr txBox="1">
            <a:spLocks/>
          </p:cNvSpPr>
          <p:nvPr/>
        </p:nvSpPr>
        <p:spPr>
          <a:xfrm>
            <a:off x="8024648" y="1450428"/>
            <a:ext cx="3739606" cy="487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at the persuasive design techniques again.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could we reduce their effects?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Technical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Behavioural strategies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EDA1B83-B778-44D9-A329-C47133750C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9594" y="2906417"/>
            <a:ext cx="5521256" cy="38885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94662-A676-48A4-B4C4-1774E80A851E}"/>
              </a:ext>
            </a:extLst>
          </p:cNvPr>
          <p:cNvSpPr/>
          <p:nvPr/>
        </p:nvSpPr>
        <p:spPr>
          <a:xfrm>
            <a:off x="4250190" y="1841047"/>
            <a:ext cx="1485901" cy="1138918"/>
          </a:xfrm>
          <a:prstGeom prst="rect">
            <a:avLst/>
          </a:prstGeom>
          <a:noFill/>
          <a:ln w="381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them off in the device settings.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2A6E7-B20B-45C8-B0E0-55CE83FC303D}"/>
              </a:ext>
            </a:extLst>
          </p:cNvPr>
          <p:cNvSpPr/>
          <p:nvPr/>
        </p:nvSpPr>
        <p:spPr>
          <a:xfrm>
            <a:off x="1193346" y="2552700"/>
            <a:ext cx="1992086" cy="1138918"/>
          </a:xfrm>
          <a:prstGeom prst="rect">
            <a:avLst/>
          </a:prstGeom>
          <a:noFill/>
          <a:ln w="381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C323C-ACD3-47F1-B01C-F926DDA722FA}"/>
              </a:ext>
            </a:extLst>
          </p:cNvPr>
          <p:cNvSpPr/>
          <p:nvPr/>
        </p:nvSpPr>
        <p:spPr>
          <a:xfrm>
            <a:off x="5926848" y="1841047"/>
            <a:ext cx="1980263" cy="1138918"/>
          </a:xfrm>
          <a:prstGeom prst="rect">
            <a:avLst/>
          </a:prstGeom>
          <a:noFill/>
          <a:ln w="381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device in a different room when not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16E4C-F8DA-4F16-9C2C-F9048A1A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6" y="2133378"/>
            <a:ext cx="2842041" cy="124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AF9DB-2043-4CC5-BFE7-C982F289A13E}"/>
              </a:ext>
            </a:extLst>
          </p:cNvPr>
          <p:cNvSpPr txBox="1"/>
          <p:nvPr/>
        </p:nvSpPr>
        <p:spPr>
          <a:xfrm>
            <a:off x="5957776" y="2277143"/>
            <a:ext cx="4323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meiccymru.org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BD468-E935-4EF7-8976-D4CF3E2B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2" y="3945599"/>
            <a:ext cx="2955087" cy="1967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50A83-0210-4C81-BEA9-31C19762755B}"/>
              </a:ext>
            </a:extLst>
          </p:cNvPr>
          <p:cNvSpPr txBox="1"/>
          <p:nvPr/>
        </p:nvSpPr>
        <p:spPr>
          <a:xfrm>
            <a:off x="5957776" y="4229990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childline.org.uk</a:t>
            </a:r>
          </a:p>
          <a:p>
            <a:r>
              <a:rPr lang="en-GB" sz="4800" dirty="0"/>
              <a:t>0800 1111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Learners will be able to: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examples of infinite scroll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ecognise other forms of persuasive design and their purpose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dentify the problems/risks posed by persuasive design to users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 strategies for mitigating the effects of persuasive design on technology use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nderstand where to seek help or support if they are concerned about their or others’ use of </a:t>
            </a:r>
            <a:r>
              <a:rPr lang="en-GB" sz="24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 and the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scrolled through something online that never ends?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238388-E3C2-4B43-9B56-5F757E59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21354" r="21559" b="21665"/>
          <a:stretch/>
        </p:blipFill>
        <p:spPr>
          <a:xfrm>
            <a:off x="4750933" y="3331028"/>
            <a:ext cx="2690133" cy="2641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an app or service </a:t>
            </a:r>
            <a:b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made choices on </a:t>
            </a:r>
            <a:b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behalf?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9045EA3-AD8C-4429-B823-1B2C589D0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 t="16322" r="17050" b="15747"/>
          <a:stretch/>
        </p:blipFill>
        <p:spPr>
          <a:xfrm>
            <a:off x="4803228" y="3599449"/>
            <a:ext cx="2585544" cy="2643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7ACE592-9E4C-4F66-9CB3-AF97BE647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8736" r="14521" b="19080"/>
          <a:stretch/>
        </p:blipFill>
        <p:spPr>
          <a:xfrm>
            <a:off x="1560785" y="2892970"/>
            <a:ext cx="3071450" cy="275108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89484B2-AD26-488D-B59C-910D72D11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96" r="15900" b="19080"/>
          <a:stretch/>
        </p:blipFill>
        <p:spPr>
          <a:xfrm flipH="1" flipV="1">
            <a:off x="7559767" y="3160985"/>
            <a:ext cx="3012359" cy="27510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3063875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this ever happened to you online?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358665"/>
            <a:ext cx="6290440" cy="6140669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finish watching a video and another one plays automatically.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7116E98-14A6-497E-85AC-312E59499E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95" y="1221826"/>
            <a:ext cx="4414345" cy="441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283" y="358663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a friend request on a social media app.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DFE13B-2CF7-4618-9BA5-A44FCAB793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2" y="1355833"/>
            <a:ext cx="4146331" cy="414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358665"/>
            <a:ext cx="5557345" cy="6140669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a notification on your device reminding you to log in to a game for a reward.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3639E3C-D1F0-4CDB-9A55-3F01166461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24" y="977461"/>
            <a:ext cx="4903076" cy="490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708CA3-D113-494A-A000-A643CE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8665"/>
            <a:ext cx="5557345" cy="614066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 suggests a new artist to listen to based on the music you like.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0C226AD-E69A-400A-B11A-A5B5F3A11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" y="750176"/>
            <a:ext cx="5357648" cy="53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A37635325</value>
    </field>
    <field name="Objective-Title">
      <value order="0">211130-Infinite-Scroll-Presentation-Secondary-Final2- English</value>
    </field>
    <field name="Objective-Description">
      <value order="0"/>
    </field>
    <field name="Objective-CreationStamp">
      <value order="0">2021-11-30T17:19:09Z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2021-11-30T17:19:28Z</value>
    </field>
    <field name="Objective-Owner">
      <value order="0">Cosgrove, Elaine (EPS - Digital Learning Division)</value>
    </field>
    <field name="Objective-Path">
      <value order="0">Objective Global Folder:Business File Plan:Education &amp; Public Services (EPS):Education &amp; Public Services (EPS) - Operations Directorate:1 - Save:8. Digital Learning Division:EdTech Service Unit:Digital Resilience in Education:Digital Resilience Projects:Digital Resilience in Education - Projects - 2021-2022 - Digital Resilience in Education Resource Programme - Project Management :Digital Resilience Education Resources - 8. Resource Pack 2 - Infinite scroll</value>
    </field>
    <field name="Objective-Parent">
      <value order="0">Digital Resilience Education Resources - 8. Resource Pack 2 - Infinite scroll</value>
    </field>
    <field name="Objective-State">
      <value order="0">Being Drafted</value>
    </field>
    <field name="Objective-VersionId">
      <value order="0">vA73369994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qA1473088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2.xml><?xml version="1.0" encoding="utf-8"?>
<ds:datastoreItem xmlns:ds="http://schemas.openxmlformats.org/officeDocument/2006/customXml" ds:itemID="{14D7FF96-3042-49A4-99E8-47676E0245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218C95-6A27-4ADB-86F9-2ABE71DE966D}">
  <ds:schemaRefs>
    <ds:schemaRef ds:uri="fad5256b-9034-4098-a484-2992d39a62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7233c93-c413-4fbb-a11c-d69fcc6dbe3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E9849B0-6F18-45FF-A7A0-706F01AE9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767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Infinite scroll Secondary lesson</vt:lpstr>
      <vt:lpstr>Learning outcomes</vt:lpstr>
      <vt:lpstr>Have you ever scrolled through something online that never ends?</vt:lpstr>
      <vt:lpstr>Has an app or service  ever made choices on  your behalf?</vt:lpstr>
      <vt:lpstr>Has this ever happened to you online?</vt:lpstr>
      <vt:lpstr>You finish watching a video and another one plays automatically.</vt:lpstr>
      <vt:lpstr>You get a friend request on a social media app.</vt:lpstr>
      <vt:lpstr>You get a notification on your device reminding you to log in to a game for a reward.</vt:lpstr>
      <vt:lpstr>An app suggests a new artist to listen to based on the music you like.</vt:lpstr>
      <vt:lpstr>A website emails you to remind you that you have items in your basket.</vt:lpstr>
      <vt:lpstr>You scroll down a webpage and new stories keep appearing.</vt:lpstr>
      <vt:lpstr>Persuasive design</vt:lpstr>
      <vt:lpstr>Persuasive techniques</vt:lpstr>
      <vt:lpstr>PowerPoint Presentation</vt:lpstr>
      <vt:lpstr>PowerPoint Presentation</vt:lpstr>
      <vt:lpstr>The Children’s code</vt:lpstr>
      <vt:lpstr>Does the Children’s code go far enough?</vt:lpstr>
      <vt:lpstr>Striking a balance</vt:lpstr>
      <vt:lpstr>Getting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21</cp:revision>
  <dcterms:created xsi:type="dcterms:W3CDTF">2021-07-26T18:45:13Z</dcterms:created>
  <dcterms:modified xsi:type="dcterms:W3CDTF">2021-12-06T09:41:56Z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A37635325</vt:lpwstr>
  </property>
  <property fmtid="{D5CDD505-2E9C-101B-9397-08002B2CF9AE}" pid="4" name="Objective-Title">
    <vt:lpwstr>211130-Infinite-Scroll-Presentation-Secondary-Final2- English</vt:lpwstr>
  </property>
  <property fmtid="{D5CDD505-2E9C-101B-9397-08002B2CF9AE}" pid="5" name="Objective-Description">
    <vt:lpwstr/>
  </property>
  <property fmtid="{D5CDD505-2E9C-101B-9397-08002B2CF9AE}" pid="6" name="Objective-CreationStamp">
    <vt:filetime>2021-11-30T17:19:26Z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2021-11-30T17:19:28Z</vt:filetime>
  </property>
  <property fmtid="{D5CDD505-2E9C-101B-9397-08002B2CF9AE}" pid="11" name="Objective-Owner">
    <vt:lpwstr>Cosgrove, Elaine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Save:8. Digital Learning Division:EdTech Service Unit:Digital Resilience in Education:Digital Resilience Projects:D</vt:lpwstr>
  </property>
  <property fmtid="{D5CDD505-2E9C-101B-9397-08002B2CF9AE}" pid="13" name="Objective-Parent">
    <vt:lpwstr>Digital Resilience Education Resources - 8. Resource Pack 2 - Infinite scroll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vA73369994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