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9" r:id="rId19"/>
    <p:sldId id="272" r:id="rId20"/>
    <p:sldId id="280" r:id="rId21"/>
    <p:sldId id="28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2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7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Perry, Alex (EPS - Digital Learning Division)" initials="PA(-DLD" lastIdx="6" clrIdx="2">
    <p:extLst>
      <p:ext uri="{19B8F6BF-5375-455C-9EA6-DF929625EA0E}">
        <p15:presenceInfo xmlns:p15="http://schemas.microsoft.com/office/powerpoint/2012/main" userId="S-1-5-21-2431647640-172777305-3518478359-54523" providerId="AD"/>
      </p:ext>
    </p:extLst>
  </p:cmAuthor>
  <p:cmAuthor id="4" name="Rothwell, Kate (EPS - Digital Learning Division)" initials="RK(-DLD" lastIdx="1" clrIdx="3">
    <p:extLst>
      <p:ext uri="{19B8F6BF-5375-455C-9EA6-DF929625EA0E}">
        <p15:presenceInfo xmlns:p15="http://schemas.microsoft.com/office/powerpoint/2012/main" userId="S-1-5-21-2431647640-172777305-3518478359-98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539"/>
    <a:srgbClr val="794D70"/>
    <a:srgbClr val="7EC234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0F4F1-B85A-4777-9736-B231B4B86078}" v="5" dt="2021-10-28T12:34:26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3BC0F4F1-B85A-4777-9736-B231B4B86078}"/>
    <pc:docChg chg="custSel modSld">
      <pc:chgData name="Gareth Cort" userId="70a7ccca9534fe0d" providerId="LiveId" clId="{3BC0F4F1-B85A-4777-9736-B231B4B86078}" dt="2021-10-28T12:34:47.445" v="74" actId="1076"/>
      <pc:docMkLst>
        <pc:docMk/>
      </pc:docMkLst>
      <pc:sldChg chg="addSp delSp modSp mod delCm">
        <pc:chgData name="Gareth Cort" userId="70a7ccca9534fe0d" providerId="LiveId" clId="{3BC0F4F1-B85A-4777-9736-B231B4B86078}" dt="2021-10-28T12:34:47.445" v="74" actId="1076"/>
        <pc:sldMkLst>
          <pc:docMk/>
          <pc:sldMk cId="528352699" sldId="270"/>
        </pc:sldMkLst>
        <pc:spChg chg="add mod">
          <ac:chgData name="Gareth Cort" userId="70a7ccca9534fe0d" providerId="LiveId" clId="{3BC0F4F1-B85A-4777-9736-B231B4B86078}" dt="2021-10-28T12:33:28.699" v="65" actId="1076"/>
          <ac:spMkLst>
            <pc:docMk/>
            <pc:sldMk cId="528352699" sldId="270"/>
            <ac:spMk id="11" creationId="{1A6977CC-64F2-454B-B497-786BC5B0B501}"/>
          </ac:spMkLst>
        </pc:spChg>
        <pc:picChg chg="del">
          <ac:chgData name="Gareth Cort" userId="70a7ccca9534fe0d" providerId="LiveId" clId="{3BC0F4F1-B85A-4777-9736-B231B4B86078}" dt="2021-10-28T12:27:19.938" v="0" actId="478"/>
          <ac:picMkLst>
            <pc:docMk/>
            <pc:sldMk cId="528352699" sldId="270"/>
            <ac:picMk id="5" creationId="{6EF2A7FE-A5FA-4F7F-9047-5EEAEECECB59}"/>
          </ac:picMkLst>
        </pc:picChg>
        <pc:picChg chg="add mod modCrop">
          <ac:chgData name="Gareth Cort" userId="70a7ccca9534fe0d" providerId="LiveId" clId="{3BC0F4F1-B85A-4777-9736-B231B4B86078}" dt="2021-10-28T12:30:12.603" v="8" actId="1076"/>
          <ac:picMkLst>
            <pc:docMk/>
            <pc:sldMk cId="528352699" sldId="270"/>
            <ac:picMk id="6" creationId="{FDC0029E-D21C-4357-9720-E8DAF507D8CF}"/>
          </ac:picMkLst>
        </pc:picChg>
        <pc:picChg chg="add mod modCrop">
          <ac:chgData name="Gareth Cort" userId="70a7ccca9534fe0d" providerId="LiveId" clId="{3BC0F4F1-B85A-4777-9736-B231B4B86078}" dt="2021-10-28T12:32:27.209" v="24" actId="1076"/>
          <ac:picMkLst>
            <pc:docMk/>
            <pc:sldMk cId="528352699" sldId="270"/>
            <ac:picMk id="8" creationId="{18BB9E11-2E26-412B-BF6C-DCF2FA6CF58C}"/>
          </ac:picMkLst>
        </pc:picChg>
        <pc:picChg chg="add mod modCrop">
          <ac:chgData name="Gareth Cort" userId="70a7ccca9534fe0d" providerId="LiveId" clId="{3BC0F4F1-B85A-4777-9736-B231B4B86078}" dt="2021-10-28T12:34:47.445" v="74" actId="1076"/>
          <ac:picMkLst>
            <pc:docMk/>
            <pc:sldMk cId="528352699" sldId="270"/>
            <ac:picMk id="10" creationId="{B4178EB3-D7EF-4DE1-915A-4DB6669CA7DF}"/>
          </ac:picMkLst>
        </pc:picChg>
        <pc:picChg chg="add mod">
          <ac:chgData name="Gareth Cort" userId="70a7ccca9534fe0d" providerId="LiveId" clId="{3BC0F4F1-B85A-4777-9736-B231B4B86078}" dt="2021-10-28T12:34:40.485" v="72" actId="1076"/>
          <ac:picMkLst>
            <pc:docMk/>
            <pc:sldMk cId="528352699" sldId="270"/>
            <ac:picMk id="13" creationId="{6A8671EA-C7D3-4286-B296-47F2224F87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5580-D7B9-4A58-92A9-6131F4B37787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29B9-4837-4183-A2C4-AC9B95083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8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29B9-4837-4183-A2C4-AC9B95083F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6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580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scroll</a:t>
            </a:r>
            <a:b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89" y="358665"/>
            <a:ext cx="6407847" cy="6140669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 you browsed for games to buy with your birthday gift card. You get an email reminding you about what you put in your account basket.</a:t>
            </a:r>
            <a:endParaRPr lang="en-GB" sz="5400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F00E7C-B718-4F18-8425-AFFB58EB4C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96" y="949871"/>
            <a:ext cx="4958255" cy="4958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scroll down a webpage and new stories keep appearing.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3459F09-F464-41D7-937A-EE4B17064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6" t="17471" r="31647" b="17701"/>
          <a:stretch/>
        </p:blipFill>
        <p:spPr>
          <a:xfrm>
            <a:off x="882869" y="536026"/>
            <a:ext cx="3389586" cy="591865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C1D8C83-A49F-4B5F-A3FF-A31B529AE7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9" y="4208097"/>
            <a:ext cx="2097169" cy="224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384847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FDC0029E-D21C-4357-9720-E8DAF507D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15479" r="24099" b="16475"/>
          <a:stretch/>
        </p:blipFill>
        <p:spPr>
          <a:xfrm>
            <a:off x="4568821" y="1886605"/>
            <a:ext cx="3091144" cy="397816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8BB9E11-2E26-412B-BF6C-DCF2FA6CF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9923" r="20115" b="20919"/>
          <a:stretch/>
        </p:blipFill>
        <p:spPr>
          <a:xfrm>
            <a:off x="5326552" y="3078218"/>
            <a:ext cx="1575680" cy="155553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4178EB3-D7EF-4DE1-915A-4DB6669CA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4483" r="14445" b="14483"/>
          <a:stretch/>
        </p:blipFill>
        <p:spPr>
          <a:xfrm>
            <a:off x="5940727" y="4872708"/>
            <a:ext cx="310545" cy="310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6977CC-64F2-454B-B497-786BC5B0B501}"/>
              </a:ext>
            </a:extLst>
          </p:cNvPr>
          <p:cNvSpPr txBox="1"/>
          <p:nvPr/>
        </p:nvSpPr>
        <p:spPr>
          <a:xfrm>
            <a:off x="4803482" y="2554998"/>
            <a:ext cx="262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935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------ ---- -- ?</a:t>
            </a:r>
          </a:p>
        </p:txBody>
      </p:sp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6A8671EA-C7D3-4286-B296-47F2224F87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0597">
            <a:off x="6547659" y="3442197"/>
            <a:ext cx="2224608" cy="23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techniques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02984"/>
              </p:ext>
            </p:extLst>
          </p:nvPr>
        </p:nvGraphicFramePr>
        <p:xfrm>
          <a:off x="1216837" y="1304259"/>
          <a:ext cx="10136964" cy="504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saving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mood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Infinite scroll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Time-limited </a:t>
                      </a:r>
                      <a:b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reward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Clickbait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Autoplay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obligation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35985"/>
          </a:xfrm>
        </p:spPr>
        <p:txBody>
          <a:bodyPr>
            <a:noAutofit/>
          </a:bodyPr>
          <a:lstStyle/>
          <a:p>
            <a:pPr algn="ctr"/>
            <a:r>
              <a:rPr lang="en-GB" sz="52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techniques – definitions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41245"/>
              </p:ext>
            </p:extLst>
          </p:nvPr>
        </p:nvGraphicFramePr>
        <p:xfrm>
          <a:off x="1216837" y="1304259"/>
          <a:ext cx="10136964" cy="504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never know what you might see next. The chance of seeing something exciting or interesting makes you want to keep consuming content.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it now or miss out on it forever! This is often used to encourage you to buy or do something quickly for fear of missing out.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 and vibrations on a device to tell you something ‘important’.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also be red circles that appear on an app icon.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 playing the next video or episode to keep you using an app or site for longer.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Loading new posts or stories as you scroll down the page so that you never reach the end – there is always something new to see!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away regular save features so you have to play for longer – if you quit that two-hour mission, you’ll have to start it again.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Showing you things that the app or site knows you like – seeing these will encourage you to stay for more.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Showing someone when you have seen their message can put pressure on you to reply – otherwise they will think you’re ignoring them!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with misleading titles designed to grab your attention and make you click on them – and they often turn out to be false!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Children’s code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678774" y="1450428"/>
            <a:ext cx="5085480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Companies must do lots of things to protect children’s privacy online.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includes not using negative ‘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nudge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’ techniques – where companies may use large buttons or tick boxes to encourage children to make poor privacy choices.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But companies could use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nudge techniques – like showing you a message to encourage you to take a break from playing a game.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D3B3-89E8-4606-86FD-F3FC1457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3" y="2033751"/>
            <a:ext cx="5067942" cy="340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could encouraging children to use technology longer be a problem?</a:t>
            </a:r>
          </a:p>
        </p:txBody>
      </p:sp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18A34DC-4C96-43FE-B0CC-8394653DB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t="20000" r="16245" b="20230"/>
          <a:stretch/>
        </p:blipFill>
        <p:spPr>
          <a:xfrm>
            <a:off x="3003332" y="3697014"/>
            <a:ext cx="2549648" cy="2270234"/>
          </a:xfrm>
          <a:prstGeom prst="rect">
            <a:avLst/>
          </a:prstGeom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7E530081-B0DB-4325-ABFD-5A928B3FB5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5747" r="21532" b="14023"/>
          <a:stretch/>
        </p:blipFill>
        <p:spPr>
          <a:xfrm>
            <a:off x="6968078" y="3429000"/>
            <a:ext cx="2220590" cy="2609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Striking a balance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8024648" y="1450428"/>
            <a:ext cx="3739606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Look at your persuasive design cards again.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Can you think of any ways to help reduce their effects?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DA1B83-B778-44D9-A329-C47133750C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9594" y="2906417"/>
            <a:ext cx="5521256" cy="3888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94662-A676-48A4-B4C4-1774E80A851E}"/>
              </a:ext>
            </a:extLst>
          </p:cNvPr>
          <p:cNvSpPr/>
          <p:nvPr/>
        </p:nvSpPr>
        <p:spPr>
          <a:xfrm>
            <a:off x="4250190" y="1841047"/>
            <a:ext cx="1485901" cy="113891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them off in the device settings.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2A6E7-B20B-45C8-B0E0-55CE83FC303D}"/>
              </a:ext>
            </a:extLst>
          </p:cNvPr>
          <p:cNvSpPr/>
          <p:nvPr/>
        </p:nvSpPr>
        <p:spPr>
          <a:xfrm>
            <a:off x="1193346" y="2552700"/>
            <a:ext cx="1992086" cy="1138918"/>
          </a:xfrm>
          <a:prstGeom prst="rect">
            <a:avLst/>
          </a:prstGeom>
          <a:noFill/>
          <a:ln w="381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C323C-ACD3-47F1-B01C-F926DDA722FA}"/>
              </a:ext>
            </a:extLst>
          </p:cNvPr>
          <p:cNvSpPr/>
          <p:nvPr/>
        </p:nvSpPr>
        <p:spPr>
          <a:xfrm>
            <a:off x="5926848" y="1841047"/>
            <a:ext cx="1980263" cy="113891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device in a different room when not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277143"/>
            <a:ext cx="432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meiccymru.org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childline.org.uk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Learners will be able to: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dentify examples of infinite scroll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ecognise other forms of persuasive design and their purpose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onsider strategies for mitigating the effects of persuasive design on technology use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 where to seek help or support if they are concerned about their or others’ use of </a:t>
            </a: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and the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always have 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choice </a:t>
            </a: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you do or see online?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C8401AC5-9214-459C-B710-5D1EB5F7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7704" r="18445" b="27620"/>
          <a:stretch/>
        </p:blipFill>
        <p:spPr>
          <a:xfrm rot="20754386">
            <a:off x="1473025" y="3606450"/>
            <a:ext cx="2149902" cy="152908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D93B2B5-BCEF-4E3F-B3A4-CC53C0A7F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22184" r="13715" b="22529"/>
          <a:stretch/>
        </p:blipFill>
        <p:spPr>
          <a:xfrm>
            <a:off x="4243764" y="3367706"/>
            <a:ext cx="3704471" cy="286932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3052577-86EB-4A12-ACB8-422F26C99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14943" r="14751" b="14597"/>
          <a:stretch/>
        </p:blipFill>
        <p:spPr>
          <a:xfrm rot="269936">
            <a:off x="8250512" y="3249464"/>
            <a:ext cx="1810147" cy="1795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decision ever been made for you about what to do next online?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045EA3-AD8C-4429-B823-1B2C589D0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t="16322" r="17050" b="15747"/>
          <a:stretch/>
        </p:blipFill>
        <p:spPr>
          <a:xfrm>
            <a:off x="4803228" y="3599449"/>
            <a:ext cx="2585544" cy="2643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7ACE592-9E4C-4F66-9CB3-AF97BE647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1560785" y="2892970"/>
            <a:ext cx="3071450" cy="275108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9484B2-AD26-488D-B59C-910D72D1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7559767" y="3160985"/>
            <a:ext cx="3012359" cy="2751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this ever happened to you online?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finish watching a video and another one plays automatically.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116E98-14A6-497E-85AC-312E59499E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95" y="1221826"/>
            <a:ext cx="4414345" cy="441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receive a message from your friend asking you to play an online game.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DFE13B-2CF7-4618-9BA5-A44FCAB793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" y="1355833"/>
            <a:ext cx="4146331" cy="414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a notification reminding you to log in to a game for a reward.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639E3C-D1F0-4CDB-9A55-3F0116646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24" y="977461"/>
            <a:ext cx="4903076" cy="490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 suggests a new artist to listen to based on the music you like.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0C226AD-E69A-400A-B11A-A5B5F3A11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750176"/>
            <a:ext cx="5357648" cy="53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A37636039</value>
    </field>
    <field name="Objective-Title">
      <value order="0">211130-Infinite-Scroll-Presentation-Primary-Final2-English</value>
    </field>
    <field name="Objective-Description">
      <value order="0"/>
    </field>
    <field name="Objective-CreationStamp">
      <value order="0">2021-11-30T19:25:42Z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2021-11-30T19:26:05Z</value>
    </field>
    <field name="Objective-Owner">
      <value order="0">Cosgrove, Elaine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- 8. Resource Pack 2 - Infinite scroll</value>
    </field>
    <field name="Objective-Parent">
      <value order="0">Digital Resilience Education Resources - 8. Resource Pack 2 - Infinite scroll</value>
    </field>
    <field name="Objective-State">
      <value order="0">Being Drafted</value>
    </field>
    <field name="Objective-VersionId">
      <value order="0">vA73371516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7CBAA-F5F2-45E1-B33E-30E695761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84F378E8-ED7C-4A7C-8EBC-C8BF7D6554A8}">
  <ds:schemaRefs>
    <ds:schemaRef ds:uri="http://purl.org/dc/elements/1.1/"/>
    <ds:schemaRef ds:uri="http://schemas.microsoft.com/office/2006/metadata/properties"/>
    <ds:schemaRef ds:uri="fad5256b-9034-4098-a484-2992d39a629e"/>
    <ds:schemaRef ds:uri="http://purl.org/dc/terms/"/>
    <ds:schemaRef ds:uri="http://schemas.microsoft.com/office/2006/documentManagement/types"/>
    <ds:schemaRef ds:uri="27233c93-c413-4fbb-a11c-d69fcc6dbe3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E7E11F8-993E-43F4-B351-FCE508040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579</Words>
  <Application>Microsoft Office PowerPoint</Application>
  <PresentationFormat>Widescreen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Infinite scroll Primary lesson</vt:lpstr>
      <vt:lpstr>Learning outcomes</vt:lpstr>
      <vt:lpstr>Do you always have a choice in what you do or see online?</vt:lpstr>
      <vt:lpstr>Has a decision ever been made for you about what to do next online?</vt:lpstr>
      <vt:lpstr>Has this ever happened to you online?</vt:lpstr>
      <vt:lpstr>You finish watching a video and another one plays automatically.</vt:lpstr>
      <vt:lpstr>You receive a message from your friend asking you to play an online game.</vt:lpstr>
      <vt:lpstr>You get a notification reminding you to log in to a game for a reward.</vt:lpstr>
      <vt:lpstr>An app suggests a new artist to listen to based on the music you like.</vt:lpstr>
      <vt:lpstr>Last week you browsed for games to buy with your birthday gift card. You get an email reminding you about what you put in your account basket.</vt:lpstr>
      <vt:lpstr>You scroll down a webpage and new stories keep appearing.</vt:lpstr>
      <vt:lpstr>Persuasive design</vt:lpstr>
      <vt:lpstr>Persuasive techniques</vt:lpstr>
      <vt:lpstr>Persuasive techniques – definitions</vt:lpstr>
      <vt:lpstr>The Children’s code</vt:lpstr>
      <vt:lpstr>Why could encouraging children to use technology longer be a problem?</vt:lpstr>
      <vt:lpstr>Striking a balance</vt:lpstr>
      <vt:lpstr>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34</cp:revision>
  <dcterms:created xsi:type="dcterms:W3CDTF">2021-07-26T18:45:13Z</dcterms:created>
  <dcterms:modified xsi:type="dcterms:W3CDTF">2021-12-03T11:34:49Z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A37636039</vt:lpwstr>
  </property>
  <property fmtid="{D5CDD505-2E9C-101B-9397-08002B2CF9AE}" pid="4" name="Objective-Title">
    <vt:lpwstr>211130-Infinite-Scroll-Presentation-Primary-Final2-English</vt:lpwstr>
  </property>
  <property fmtid="{D5CDD505-2E9C-101B-9397-08002B2CF9AE}" pid="5" name="Objective-Description">
    <vt:lpwstr/>
  </property>
  <property fmtid="{D5CDD505-2E9C-101B-9397-08002B2CF9AE}" pid="6" name="Objective-CreationStamp">
    <vt:filetime>2021-11-30T19:26:02Z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2021-11-30T19:26:05Z</vt:filetime>
  </property>
  <property fmtid="{D5CDD505-2E9C-101B-9397-08002B2CF9AE}" pid="11" name="Objective-Owner">
    <vt:lpwstr>Cosgrove, Elaine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- 8. Resource Pack 2 - Infinite scroll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vA73371516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