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3" r:id="rId6"/>
    <p:sldId id="257" r:id="rId7"/>
    <p:sldId id="260" r:id="rId8"/>
    <p:sldId id="292" r:id="rId9"/>
    <p:sldId id="261" r:id="rId10"/>
    <p:sldId id="262" r:id="rId11"/>
    <p:sldId id="275" r:id="rId12"/>
    <p:sldId id="276" r:id="rId13"/>
    <p:sldId id="277" r:id="rId14"/>
    <p:sldId id="278" r:id="rId15"/>
    <p:sldId id="270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72" r:id="rId30"/>
    <p:sldId id="27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@inkcopywriters.com" initials="a" lastIdx="1" clrIdx="0">
    <p:extLst>
      <p:ext uri="{19B8F6BF-5375-455C-9EA6-DF929625EA0E}">
        <p15:presenceInfo xmlns:p15="http://schemas.microsoft.com/office/powerpoint/2012/main" userId="423c22deb6f20211" providerId="Windows Live"/>
      </p:ext>
    </p:extLst>
  </p:cmAuthor>
  <p:cmAuthor id="2" name="Simon Howell-Jones" initials="SH" lastIdx="1" clrIdx="1">
    <p:extLst>
      <p:ext uri="{19B8F6BF-5375-455C-9EA6-DF929625EA0E}">
        <p15:presenceInfo xmlns:p15="http://schemas.microsoft.com/office/powerpoint/2012/main" userId="S::simon@ink2u1.onmicrosoft.com::64b94121-3d60-406b-b19d-56e8b6cec307" providerId="AD"/>
      </p:ext>
    </p:extLst>
  </p:cmAuthor>
  <p:cmAuthor id="3" name="Rosie Davies" initials="RD" lastIdx="2" clrIdx="2">
    <p:extLst>
      <p:ext uri="{19B8F6BF-5375-455C-9EA6-DF929625EA0E}">
        <p15:presenceInfo xmlns:p15="http://schemas.microsoft.com/office/powerpoint/2012/main" userId="Rosie Davi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4D70"/>
    <a:srgbClr val="7EC234"/>
    <a:srgbClr val="FF6600"/>
    <a:srgbClr val="4AA06D"/>
    <a:srgbClr val="A3D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21"/>
  </p:normalViewPr>
  <p:slideViewPr>
    <p:cSldViewPr snapToGrid="0">
      <p:cViewPr>
        <p:scale>
          <a:sx n="64" d="100"/>
          <a:sy n="64" d="100"/>
        </p:scale>
        <p:origin x="7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3261-6DC7-4E20-85DE-12DA1E0A2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C5767F-4DA4-49D1-BE8F-45922CB72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5E58B-2AE0-472B-8525-CC80254B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EE777-89D7-4973-9EFC-5519A839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D5095-3053-4842-926B-EF79967B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31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7E5D-98EF-401A-8430-86109DC0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5D2C5-C483-4883-96A0-1B8827EE9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6D593-D924-46CC-B48C-8CC42AFE8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F5105-EA5D-4DD0-B9B8-CBB71671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8A845-146A-4FBE-96CC-A3D7F5B7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91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BD95C-CA81-4D6B-8341-C8ED57F79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E3B07-4188-4FC4-92BF-00741A7DF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B7225-2F29-461D-A47F-5F9CF58B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22378-F5EC-4342-BF33-6E09A286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380E1-DF40-422D-BFBA-BDA6FD99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5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AEB1-1AB9-444C-A91B-75ED1E5A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714B-2827-48FE-A271-54762B920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FA23A-43ED-4C65-B7BD-42C507B6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AE2D8-CD99-4A3E-A400-5EAD3D5D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DAC67-D011-454B-9CE6-00E8B8FB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66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A8A35-C72C-4AE9-B029-9F21A828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5CB4C-96E2-4EDF-90D7-969C73693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6B60B-1470-4C02-95E8-4BE0FCEC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D9201-7DBC-42AA-B3A4-B11057AB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4FCFC-CBC6-4740-BD97-AB9BBF80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62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22CF-F954-4746-B96E-5CE2D547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1303A-3138-42E7-AAC0-6D4BC0F4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194A0-403A-495C-B08D-47037C213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DF289-5000-4C69-BB8B-FB4A1DE6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3CF75-4A35-4831-9961-991CFF90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91FA3-5ADC-4790-9DBD-A56F52AC6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3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9C4F-976D-4525-85F4-8BE23A9C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C5C73-94DA-4F0B-9351-1C645F033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5A25-4D10-48AC-A5C9-21568600E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C18AD-F3E7-45B9-BA57-49998C399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C6AC2-100A-457B-9C8E-7854578A1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B2DC31-21C9-40D6-84ED-E33EE6C2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77F9C8-20EF-451C-82DE-04821EC7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0DD0B-7C66-42A6-A628-87F00DA2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24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EB1CF-43E7-4AEE-8222-69C729FC4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45BC61-A75A-47F8-B8E7-8A38079B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ED7C2-1BA8-4090-82BB-1783E610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E88BB-4E10-4DF5-B8C5-4AE1B2EA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2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45453-4C64-4B21-96A0-17E5DB7F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58C78-1944-416A-8152-B60B8F75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486B1-5FFF-4B09-AC8E-6DA98732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08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26D08-EA5F-4BD5-9FCA-0DD38064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0BC6F-1D8A-4FAD-94CE-07F4F28A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777F6-E0EF-4A2D-B116-311E6EFB1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2F822-A6A2-497E-A0CE-403CBAA05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9AF8E-B503-4642-BE91-976FF7D9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072BE-AEEF-4938-929F-49567BC3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75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AB72-CC53-41D3-A384-0DD890FA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D3A306-A9A8-40D6-BC89-BF98DA994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5CFC7-F481-461C-B203-4641FDD5E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48316-0C6C-4E60-96E3-EC87A3D5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632B7-FCAC-4C4A-ACEA-F0B331545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BC507-C51E-4E60-9783-FB5F7057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97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05C8C2-C55D-4DDC-B083-89F8A3AA8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A2DD5-142C-4459-824F-E3ADBA24F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BA376-3924-4114-A5FF-436CDD6E0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C653-5150-4181-AC2E-4EC40D2FC924}" type="datetimeFigureOut">
              <a:rPr lang="en-GB" smtClean="0"/>
              <a:t>14/10/2021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5A95C-326A-46C9-9099-42D5A98C5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8D19A-7FE3-4B1B-8392-41894DDE7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6989-B910-4393-8D8E-521628FA1E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88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dictionary.cambridge.org/dictionary/english/discrimin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C570-494F-468F-80A8-1E8B392CC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7851"/>
            <a:ext cx="9144000" cy="2387600"/>
          </a:xfrm>
        </p:spPr>
        <p:txBody>
          <a:bodyPr>
            <a:normAutofit/>
          </a:bodyPr>
          <a:lstStyle/>
          <a:p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Hiliaeth </a:t>
            </a:r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ar-lein</a:t>
            </a:r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Gwers uwchradd</a:t>
            </a:r>
            <a:endParaRPr lang="cy-GB" b="1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5" y="0"/>
            <a:ext cx="2651006" cy="12982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148" y="-20096"/>
            <a:ext cx="1441704" cy="169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525627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Targed</a:t>
            </a:r>
            <a:endParaRPr lang="cy-GB" sz="66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F4EC4F-5226-4FB0-B089-F75D51AD4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37365"/>
              </p:ext>
            </p:extLst>
          </p:nvPr>
        </p:nvGraphicFramePr>
        <p:xfrm>
          <a:off x="1195989" y="1347952"/>
          <a:ext cx="9800022" cy="4745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6674">
                  <a:extLst>
                    <a:ext uri="{9D8B030D-6E8A-4147-A177-3AD203B41FA5}">
                      <a16:colId xmlns:a16="http://schemas.microsoft.com/office/drawing/2014/main" val="3570621455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91685233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704897449"/>
                    </a:ext>
                  </a:extLst>
                </a:gridCol>
              </a:tblGrid>
              <a:tr h="2372710">
                <a:tc>
                  <a:txBody>
                    <a:bodyPr/>
                    <a:lstStyle/>
                    <a:p>
                      <a:pPr algn="ctr"/>
                      <a:r>
                        <a:rPr lang="cy-GB" sz="280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Grŵp mewn cymdeithas sy’n cael eu cysylltu gan un nodwedd neu ragor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 dirty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Unigolyn adnabyddus yn </a:t>
                      </a:r>
                      <a:r>
                        <a:rPr lang="cy-GB" sz="2800" dirty="0" smtClean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cy-GB" sz="2800" dirty="0" smtClean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800" dirty="0" smtClean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cy-GB" sz="2800" dirty="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cyfryngau cyhoeddus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Unigolyn mae’r siaradwr yn ei adnabod yn bersonol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21791"/>
                  </a:ext>
                </a:extLst>
              </a:tr>
              <a:tr h="237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Unigolyn mae’r siaradwr ond yn ei adnabod drwy sylw yn y cyfryngau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FF66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Pobl o wlad benodol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GB" sz="2800" dirty="0">
                        <a:solidFill>
                          <a:srgbClr val="7EC23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223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05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1534620"/>
          </a:xfrm>
        </p:spPr>
        <p:txBody>
          <a:bodyPr>
            <a:normAutofit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994D609A-28A0-4602-A388-D907C203A4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6" t="26855" r="17111" b="22667"/>
          <a:stretch/>
        </p:blipFill>
        <p:spPr>
          <a:xfrm>
            <a:off x="7094483" y="1899746"/>
            <a:ext cx="2566746" cy="3988676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1EE5C5C5-F892-4678-B750-FFD2A6109D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9" t="16782" r="22223" b="16782"/>
          <a:stretch/>
        </p:blipFill>
        <p:spPr>
          <a:xfrm>
            <a:off x="2006114" y="2215055"/>
            <a:ext cx="2980638" cy="36733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52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Riportio’r defnyddiwr/cynnwys i’r safle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89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Blocio’r defnyddiwr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734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Anwybyddu’r cynnwys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0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Dweud wrth y defnyddiwr </a:t>
            </a:r>
            <a:r>
              <a:rPr lang="cy-GB" sz="44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stopio achos mae’n </a:t>
            </a:r>
            <a:br>
              <a:rPr lang="cy-GB" sz="44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44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ypsetio </a:t>
            </a:r>
            <a:r>
              <a:rPr lang="cy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707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Ymosod ar y defnyddiwr gyda sylwadau sarhaus eich hun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66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Dweud wrth </a:t>
            </a:r>
            <a:endParaRPr lang="cy-GB" sz="4400" dirty="0" smtClean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44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cy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defnyddiwr ei fod yn anghywir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72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Anfon neges breifat at y defnyddiwr yn gofyn iddo stopio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09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Anfon neges breifat at y targed a chynnig cefnogaeth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3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54978-C0FF-41EC-A099-04247E040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Deilliannau dysgu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6D927-564C-4CB9-A70E-16ECC7653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Bydd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dysgwyr </a:t>
            </a: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 gallu:</a:t>
            </a:r>
          </a:p>
          <a:p>
            <a:pPr>
              <a:lnSpc>
                <a:spcPct val="107000"/>
              </a:lnSpc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adnabod sut a pham mae hiliaeth yn digwydd ar-lein</a:t>
            </a:r>
          </a:p>
          <a:p>
            <a:pPr>
              <a:lnSpc>
                <a:spcPct val="107000"/>
              </a:lnSpc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deall rôl y cyfryngau a stereoteipiau o ran galluogi hiliaeth ar-lein</a:t>
            </a:r>
          </a:p>
          <a:p>
            <a:pPr>
              <a:lnSpc>
                <a:spcPct val="107000"/>
              </a:lnSpc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cydnabod effaith hiliaeth ar-lein ar unigolion ac ar gymunedau</a:t>
            </a:r>
          </a:p>
          <a:p>
            <a:pPr>
              <a:lnSpc>
                <a:spcPct val="107000"/>
              </a:lnSpc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gwerthuso diogelwch ac effeithiolrwydd strategaethau i herio hiliaeth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ar-lein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gwybod sut a ble i ofyn am help a chefnogaeth os ydyn nhw neu rywun maen nhw’n ei adnabod yn dioddef hiliaeth ar-lein.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444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Tynnu sgrinlun o’r cynnwys dan sylw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134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Ail-bostio’r sylwadau negyddol ond newid yr holl eiriau negyddol i rai cadarnhaol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81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Anfon jôc neu </a:t>
            </a:r>
            <a:r>
              <a:rPr lang="cy-GB" sz="4400" dirty="0" err="1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femyn</a:t>
            </a:r>
            <a:r>
              <a:rPr lang="cy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geisio newid </a:t>
            </a:r>
            <a:r>
              <a:rPr lang="cy-GB" sz="44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sz="44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44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cy-GB" sz="44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pwnc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130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Dweud wrth oedolyn dibynadwy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72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446798"/>
          </a:xfrm>
        </p:spPr>
        <p:txBody>
          <a:bodyPr>
            <a:noAutofit/>
          </a:bodyPr>
          <a:lstStyle/>
          <a:p>
            <a:pPr algn="ctr"/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Helpu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neu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lesteirio</a:t>
            </a:r>
            <a:r>
              <a:rPr lang="cy-GB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26FF2A-580B-405A-969F-FE14EC0ECFE2}"/>
              </a:ext>
            </a:extLst>
          </p:cNvPr>
          <p:cNvSpPr/>
          <p:nvPr/>
        </p:nvSpPr>
        <p:spPr>
          <a:xfrm>
            <a:off x="3231930" y="1450428"/>
            <a:ext cx="5722883" cy="4390696"/>
          </a:xfrm>
          <a:prstGeom prst="roundRect">
            <a:avLst/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440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Riportio’r digwyddiad i’r heddlu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91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939135"/>
          </a:xfrm>
        </p:spPr>
        <p:txBody>
          <a:bodyPr>
            <a:normAutofit/>
          </a:bodyPr>
          <a:lstStyle/>
          <a:p>
            <a:pPr algn="ctr"/>
            <a:r>
              <a:rPr lang="cy-GB" sz="59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Enwi pump!</a:t>
            </a: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92CCBA8-30C6-4D31-9C1A-CD16B0579E4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447" y="1453115"/>
            <a:ext cx="3821847" cy="481654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6CD080A-F73C-442E-9738-44CBCEB27649}"/>
              </a:ext>
            </a:extLst>
          </p:cNvPr>
          <p:cNvSpPr txBox="1">
            <a:spLocks/>
          </p:cNvSpPr>
          <p:nvPr/>
        </p:nvSpPr>
        <p:spPr>
          <a:xfrm>
            <a:off x="6733954" y="2500421"/>
            <a:ext cx="5085480" cy="32447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y-GB" sz="6600" dirty="0">
                <a:latin typeface="Arial" panose="020B0604020202020204" pitchFamily="34" charset="0"/>
                <a:cs typeface="Arial" panose="020B0604020202020204" pitchFamily="34" charset="0"/>
              </a:rPr>
              <a:t>Allwch chi feddwl am bump o bobl neu fudiadau a allai eich helpu chi?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428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939135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Cael help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B216E4C-F8DA-4F16-9C2C-F9048A1A4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226" y="2133378"/>
            <a:ext cx="2842041" cy="12406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38AF9DB-2043-4CC5-BFE7-C982F289A13E}"/>
              </a:ext>
            </a:extLst>
          </p:cNvPr>
          <p:cNvSpPr txBox="1"/>
          <p:nvPr/>
        </p:nvSpPr>
        <p:spPr>
          <a:xfrm>
            <a:off x="5737057" y="1719571"/>
            <a:ext cx="432390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4800">
                <a:latin typeface="Arial" panose="020B0604020202020204" pitchFamily="34" charset="0"/>
                <a:cs typeface="Arial" panose="020B0604020202020204" pitchFamily="34" charset="0"/>
              </a:rPr>
              <a:t>meiccymru.org</a:t>
            </a:r>
          </a:p>
          <a:p>
            <a:r>
              <a:rPr lang="cy-GB" sz="4800">
                <a:latin typeface="Arial" panose="020B0604020202020204" pitchFamily="34" charset="0"/>
                <a:cs typeface="Arial" panose="020B0604020202020204" pitchFamily="34" charset="0"/>
              </a:rPr>
              <a:t>080880 23456</a:t>
            </a:r>
          </a:p>
          <a:p>
            <a:r>
              <a:rPr lang="cy-GB" sz="4800">
                <a:latin typeface="Arial" panose="020B0604020202020204" pitchFamily="34" charset="0"/>
                <a:cs typeface="Arial" panose="020B0604020202020204" pitchFamily="34" charset="0"/>
              </a:rPr>
              <a:t>Testun 84001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47BD468-E935-4EF7-8976-D4CF3E2BC5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023" y="4323971"/>
            <a:ext cx="2955087" cy="19677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8550A83-0210-4C81-BEA9-31C19762755B}"/>
              </a:ext>
            </a:extLst>
          </p:cNvPr>
          <p:cNvSpPr txBox="1"/>
          <p:nvPr/>
        </p:nvSpPr>
        <p:spPr>
          <a:xfrm>
            <a:off x="5737057" y="4523011"/>
            <a:ext cx="43239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4800" dirty="0">
                <a:latin typeface="Arial" panose="020B0604020202020204" pitchFamily="34" charset="0"/>
                <a:cs typeface="Arial" panose="020B0604020202020204" pitchFamily="34" charset="0"/>
              </a:rPr>
              <a:t>childline.org.uk</a:t>
            </a:r>
          </a:p>
          <a:p>
            <a:r>
              <a:rPr lang="cy-GB" sz="4800" dirty="0">
                <a:latin typeface="Arial" panose="020B0604020202020204" pitchFamily="34" charset="0"/>
                <a:cs typeface="Arial" panose="020B0604020202020204" pitchFamily="34" charset="0"/>
              </a:rPr>
              <a:t>0800 1111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9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3063875"/>
          </a:xfrm>
        </p:spPr>
        <p:txBody>
          <a:bodyPr>
            <a:normAutofit/>
          </a:bodyPr>
          <a:lstStyle/>
          <a:p>
            <a:pPr algn="ctr"/>
            <a:r>
              <a:rPr lang="cy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 yw </a:t>
            </a:r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gwahaniaethu</a:t>
            </a:r>
            <a:r>
              <a:rPr lang="cy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A3141DE-9758-4C7E-AAAB-21EAF4743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062655"/>
            <a:ext cx="4876800" cy="4876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9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555" y="442688"/>
            <a:ext cx="10552386" cy="969736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Gwahaniaethu</a:t>
            </a:r>
            <a:b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3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(Discrimination)</a:t>
            </a:r>
            <a:endParaRPr lang="en-GB" sz="4300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5A6EC3-16DE-442C-9AEE-854030FCF246}"/>
              </a:ext>
            </a:extLst>
          </p:cNvPr>
          <p:cNvSpPr txBox="1"/>
          <p:nvPr/>
        </p:nvSpPr>
        <p:spPr>
          <a:xfrm>
            <a:off x="1908024" y="2069738"/>
            <a:ext cx="8520453" cy="3056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Treating a person or particular group of people differently, especially in a worse way from the way in which you treat other people, because of their skin colour, sex, sexuality, etc.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6F2EBC-AA40-420B-98D4-14367C4681FC}"/>
              </a:ext>
            </a:extLst>
          </p:cNvPr>
          <p:cNvSpPr txBox="1">
            <a:spLocks/>
          </p:cNvSpPr>
          <p:nvPr/>
        </p:nvSpPr>
        <p:spPr>
          <a:xfrm>
            <a:off x="529316" y="1885950"/>
            <a:ext cx="1552577" cy="13389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00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GB" sz="20000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9FC15D-96D7-488A-B635-98F5C16D38F5}"/>
              </a:ext>
            </a:extLst>
          </p:cNvPr>
          <p:cNvSpPr txBox="1"/>
          <p:nvPr/>
        </p:nvSpPr>
        <p:spPr>
          <a:xfrm>
            <a:off x="9699566" y="3777546"/>
            <a:ext cx="130424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20000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EC5AB2-C45D-43A6-B57C-6DD63E9323A5}"/>
              </a:ext>
            </a:extLst>
          </p:cNvPr>
          <p:cNvSpPr txBox="1"/>
          <p:nvPr/>
        </p:nvSpPr>
        <p:spPr>
          <a:xfrm>
            <a:off x="4196444" y="5538409"/>
            <a:ext cx="7281182" cy="685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3600" dirty="0" smtClean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Diffiniad </a:t>
            </a:r>
            <a:r>
              <a:rPr lang="cy-GB" sz="3600" dirty="0" smtClean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o </a:t>
            </a:r>
            <a:r>
              <a:rPr lang="en-GB" sz="3600" i="1" dirty="0" smtClean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Cambridge </a:t>
            </a:r>
            <a:r>
              <a:rPr lang="en-GB" sz="3600" i="1" dirty="0" smtClean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xmlns:lc="http://schemas.openxmlformats.org/drawingml/2006/lockedCanvas" val="tx"/>
                    </a:ext>
                  </a:extLst>
                </a:hlinkClick>
              </a:rPr>
              <a:t>Dictionary</a:t>
            </a:r>
            <a:endParaRPr lang="en-GB" sz="3600" i="1" dirty="0">
              <a:solidFill>
                <a:srgbClr val="794D7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85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90B6474-4630-46FF-940A-4755C3D80F70}"/>
              </a:ext>
            </a:extLst>
          </p:cNvPr>
          <p:cNvSpPr/>
          <p:nvPr/>
        </p:nvSpPr>
        <p:spPr>
          <a:xfrm>
            <a:off x="906517" y="1135117"/>
            <a:ext cx="4240924" cy="57228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A white iphon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95CB045E-4613-481C-A0AC-4DBE26D8E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90" t="17011" r="31418" b="35336"/>
          <a:stretch/>
        </p:blipFill>
        <p:spPr>
          <a:xfrm>
            <a:off x="543910" y="-63062"/>
            <a:ext cx="5242034" cy="6921062"/>
          </a:xfrm>
          <a:prstGeom prst="rect">
            <a:avLst/>
          </a:prstGeom>
        </p:spPr>
      </p:pic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A7DBF4A2-9D72-4C3E-8251-E4F445369F3F}"/>
              </a:ext>
            </a:extLst>
          </p:cNvPr>
          <p:cNvSpPr/>
          <p:nvPr/>
        </p:nvSpPr>
        <p:spPr>
          <a:xfrm>
            <a:off x="1093695" y="1765737"/>
            <a:ext cx="3926540" cy="3066394"/>
          </a:xfrm>
          <a:prstGeom prst="wedgeRoundRectCallout">
            <a:avLst>
              <a:gd name="adj1" fmla="val -35965"/>
              <a:gd name="adj2" fmla="val 78017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2400" dirty="0">
                <a:latin typeface="Arial" panose="020B0604020202020204" pitchFamily="34" charset="0"/>
                <a:cs typeface="Arial" panose="020B0604020202020204" pitchFamily="34" charset="0"/>
              </a:rPr>
              <a:t>Mae gan Gymru ormod o</a:t>
            </a:r>
          </a:p>
          <a:p>
            <a:pPr algn="ctr"/>
            <a:r>
              <a:rPr lang="cy-GB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cy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cy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y-GB" sz="2400" dirty="0">
                <a:latin typeface="Arial" panose="020B0604020202020204" pitchFamily="34" charset="0"/>
                <a:cs typeface="Arial" panose="020B0604020202020204" pitchFamily="34" charset="0"/>
              </a:rPr>
              <a:t>Mae angen codi wal i gadw’r cythreuliaid allan.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352B7F-425E-4334-B3B7-EC6022E4D088}"/>
              </a:ext>
            </a:extLst>
          </p:cNvPr>
          <p:cNvSpPr txBox="1"/>
          <p:nvPr/>
        </p:nvSpPr>
        <p:spPr>
          <a:xfrm>
            <a:off x="6321971" y="1138556"/>
            <a:ext cx="5499539" cy="4208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Pwy oedd y neges hon yn ei dargedu?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Pwy ydych chi’n meddwl anfonodd y neges?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 ydych chi’n meddwl bod rhywun wedi dewis dweud hyn ar-lein?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y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Sut byddai’n gwneud i’r sawl sy’n ei ddarllen deimlo?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y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Beth ydych chi’n meddwl allai fod wedi digwydd nesaf?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B7DA06-599E-4AC4-93F8-DE8EC9BDF50E}"/>
              </a:ext>
            </a:extLst>
          </p:cNvPr>
          <p:cNvSpPr/>
          <p:nvPr/>
        </p:nvSpPr>
        <p:spPr>
          <a:xfrm>
            <a:off x="1787222" y="2949334"/>
            <a:ext cx="2522484" cy="4065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49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1313903"/>
          </a:xfrm>
        </p:spPr>
        <p:txBody>
          <a:bodyPr>
            <a:normAutofit/>
          </a:bodyPr>
          <a:lstStyle/>
          <a:p>
            <a:pPr algn="ctr"/>
            <a:r>
              <a:rPr lang="cy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Faint mae hyn yn </a:t>
            </a:r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brifo</a:t>
            </a:r>
            <a:r>
              <a:rPr lang="cy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" name="Picture 4" descr="A picture containing text, sign, electronics&#10;&#10;Description automatically generated">
            <a:extLst>
              <a:ext uri="{FF2B5EF4-FFF2-40B4-BE49-F238E27FC236}">
                <a16:creationId xmlns:a16="http://schemas.microsoft.com/office/drawing/2014/main" id="{4D95FD89-B8C9-4EA0-ABF9-84E325720F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55" t="16444" r="29705" b="16445"/>
          <a:stretch/>
        </p:blipFill>
        <p:spPr>
          <a:xfrm rot="21234960">
            <a:off x="4830437" y="1805151"/>
            <a:ext cx="2531125" cy="41694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685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525627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iaradwr</a:t>
            </a:r>
            <a:endParaRPr lang="cy-GB" sz="6600" b="1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F4EC4F-5226-4FB0-B089-F75D51AD4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321833"/>
              </p:ext>
            </p:extLst>
          </p:nvPr>
        </p:nvGraphicFramePr>
        <p:xfrm>
          <a:off x="997528" y="1347952"/>
          <a:ext cx="10393059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4353">
                  <a:extLst>
                    <a:ext uri="{9D8B030D-6E8A-4147-A177-3AD203B41FA5}">
                      <a16:colId xmlns:a16="http://schemas.microsoft.com/office/drawing/2014/main" val="3570621455"/>
                    </a:ext>
                  </a:extLst>
                </a:gridCol>
                <a:gridCol w="3464353">
                  <a:extLst>
                    <a:ext uri="{9D8B030D-6E8A-4147-A177-3AD203B41FA5}">
                      <a16:colId xmlns:a16="http://schemas.microsoft.com/office/drawing/2014/main" val="191685233"/>
                    </a:ext>
                  </a:extLst>
                </a:gridCol>
                <a:gridCol w="3464353">
                  <a:extLst>
                    <a:ext uri="{9D8B030D-6E8A-4147-A177-3AD203B41FA5}">
                      <a16:colId xmlns:a16="http://schemas.microsoft.com/office/drawing/2014/main" val="1704897449"/>
                    </a:ext>
                  </a:extLst>
                </a:gridCol>
              </a:tblGrid>
              <a:tr h="2372710">
                <a:tc>
                  <a:txBody>
                    <a:bodyPr/>
                    <a:lstStyle/>
                    <a:p>
                      <a:pPr algn="ctr"/>
                      <a:r>
                        <a:rPr lang="cy-GB" sz="280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 gwyn o gefndir breintiedig sy’n wleidydd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Cyflwynwraig teledu sy’n mwynhau rhannu safbwyntiau dadleuol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 ifanc sy’n boblogaidd ar YouTube ac sy’n aml yn gwneud hwyl am ben lleiafrifoedd ethnig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21791"/>
                  </a:ext>
                </a:extLst>
              </a:tr>
              <a:tr h="237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Newyddiadurwraig hŷn sy’n ymgyrchu dros hawliau cyfartal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Bachgen sy’n fyfyriwr ac sy'n mynegi safbwyntiau cryf am </a:t>
                      </a:r>
                      <a:r>
                        <a:rPr lang="cy-GB" sz="2800" dirty="0" smtClean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LHDTC </a:t>
                      </a:r>
                      <a:br>
                        <a:rPr lang="cy-GB" sz="2800" dirty="0" smtClean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800" dirty="0" smtClean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 </a:t>
                      </a:r>
                      <a:r>
                        <a:rPr lang="cy-GB" sz="2800" dirty="0">
                          <a:solidFill>
                            <a:srgbClr val="794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gyfryngau cymdeithasol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GB" sz="2800" dirty="0">
                        <a:solidFill>
                          <a:srgbClr val="794D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223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3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525627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Cyd-destun</a:t>
            </a:r>
            <a:endParaRPr lang="cy-GB" sz="66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F4EC4F-5226-4FB0-B089-F75D51AD4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12784"/>
              </p:ext>
            </p:extLst>
          </p:nvPr>
        </p:nvGraphicFramePr>
        <p:xfrm>
          <a:off x="1195989" y="1347952"/>
          <a:ext cx="9800022" cy="4745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6674">
                  <a:extLst>
                    <a:ext uri="{9D8B030D-6E8A-4147-A177-3AD203B41FA5}">
                      <a16:colId xmlns:a16="http://schemas.microsoft.com/office/drawing/2014/main" val="3570621455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91685233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704897449"/>
                    </a:ext>
                  </a:extLst>
                </a:gridCol>
              </a:tblGrid>
              <a:tr h="2372710">
                <a:tc>
                  <a:txBody>
                    <a:bodyPr/>
                    <a:lstStyle/>
                    <a:p>
                      <a:pPr algn="ctr"/>
                      <a:r>
                        <a:rPr lang="cy-GB" sz="28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Digwyddiad cyhoeddus heddychlon gyda 500 o bobl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Araith mewn digwyddiad preifat gyda phobl o’r un anian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 gyfryngau cymdeithasol lle gall pob defnyddiwr weld popeth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21791"/>
                  </a:ext>
                </a:extLst>
              </a:tr>
              <a:tr h="237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Mewn sgwrs mewn gêm ar-lein sy’n cael ei gweld gan aelodau’r tîm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Gofod ar-lein ‘preifat’ – gwahoddiad yn unig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GB" sz="28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223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00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525627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 smtClean="0">
                <a:solidFill>
                  <a:srgbClr val="7EC2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Cynulleidfa</a:t>
            </a:r>
            <a:endParaRPr lang="cy-GB" sz="6600" b="1" dirty="0">
              <a:solidFill>
                <a:srgbClr val="7EC2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F4EC4F-5226-4FB0-B089-F75D51AD4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96122"/>
              </p:ext>
            </p:extLst>
          </p:nvPr>
        </p:nvGraphicFramePr>
        <p:xfrm>
          <a:off x="1195989" y="1347952"/>
          <a:ext cx="9800022" cy="4745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6674">
                  <a:extLst>
                    <a:ext uri="{9D8B030D-6E8A-4147-A177-3AD203B41FA5}">
                      <a16:colId xmlns:a16="http://schemas.microsoft.com/office/drawing/2014/main" val="3570621455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91685233"/>
                    </a:ext>
                  </a:extLst>
                </a:gridCol>
                <a:gridCol w="3266674">
                  <a:extLst>
                    <a:ext uri="{9D8B030D-6E8A-4147-A177-3AD203B41FA5}">
                      <a16:colId xmlns:a16="http://schemas.microsoft.com/office/drawing/2014/main" val="1704897449"/>
                    </a:ext>
                  </a:extLst>
                </a:gridCol>
              </a:tblGrid>
              <a:tr h="2372710">
                <a:tc>
                  <a:txBody>
                    <a:bodyPr/>
                    <a:lstStyle/>
                    <a:p>
                      <a:pPr algn="ctr"/>
                      <a:r>
                        <a:rPr lang="cy-GB" sz="280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Ymgyrchwyr brwd sy’n aml yn y cyfryngau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cyhoedd – cymysgedd o wahanol bobl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Grŵp o bobl sydd i gyd yn dilyn yr un dylanwadwyr ar gyfryngau cymdeithasol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21791"/>
                  </a:ext>
                </a:extLst>
              </a:tr>
              <a:tr h="2372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Aelodau clwb chwarae gemau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800">
                          <a:solidFill>
                            <a:srgbClr val="7EC23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Ffrindiau’r siaradwr sy’n dod o gefndiroedd tebyg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GB" sz="2800" dirty="0">
                        <a:solidFill>
                          <a:srgbClr val="7EC23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EC2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5223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05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metadata xmlns="http://www.objective.com/ecm/document/metadata/FF3C5B18883D4E21973B57C2EEED7FD1" version="1.0.0">
  <systemFields>
    <field name="Objective-Id">
      <value order="0">A36623845</value>
    </field>
    <field name="Objective-Title">
      <value order="0">Online racism - Secondary- Handover with KH amends (W) 23.09.21</value>
    </field>
    <field name="Objective-Description">
      <value order="0"/>
    </field>
    <field name="Objective-CreationStamp">
      <value order="0">2021-09-23T12:31:32Z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2021-09-27T11:31:04Z</value>
    </field>
    <field name="Objective-Owner">
      <value order="0">Harvey, Karen - (EPS - Digital Learning Division)</value>
    </field>
    <field name="Objective-Path">
      <value order="0">Objective Global Folder:Business File Plan:Education &amp; Public Services (EPS):Education &amp; Public Services (EPS) - Operations Directorate:1 - Save:6. EPS Digital &amp; Strategic Communications:Strategic Communications &amp; Marketing - Education &amp; Welsh Language:Education Web and publications:Publication projects:Online safety:2019-2024 - Online Safety - Education Publications:Digital resilience resources - Online racism</value>
    </field>
    <field name="Objective-Parent">
      <value order="0">Digital resilience resources - Online racism</value>
    </field>
    <field name="Objective-State">
      <value order="0">Being Drafted</value>
    </field>
    <field name="Objective-VersionId">
      <value order="0">vA71688740</value>
    </field>
    <field name="Objective-Version">
      <value order="0">0.4</value>
    </field>
    <field name="Objective-VersionNumber">
      <value order="0">4</value>
    </field>
    <field name="Objective-VersionComment">
      <value order="0"/>
    </field>
    <field name="Objective-FileNumber">
      <value order="0">qA1405747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Date Acquired">
        <value order="0"/>
      </field>
      <field name="Objective-Official Translation">
        <value order="0"/>
      </field>
      <field name="Objective-Connect Creator">
        <value order="0"/>
      </field>
    </catalogue>
  </catalogues>
</metadat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1D1E98B3209D4493493866D5B8328A" ma:contentTypeVersion="13" ma:contentTypeDescription="Create a new document." ma:contentTypeScope="" ma:versionID="ea95887281ef153a42e887e193fe0f44">
  <xsd:schema xmlns:xsd="http://www.w3.org/2001/XMLSchema" xmlns:xs="http://www.w3.org/2001/XMLSchema" xmlns:p="http://schemas.microsoft.com/office/2006/metadata/properties" xmlns:ns3="fad5256b-9034-4098-a484-2992d39a629e" xmlns:ns4="27233c93-c413-4fbb-a11c-d69fcc6dbe32" targetNamespace="http://schemas.microsoft.com/office/2006/metadata/properties" ma:root="true" ma:fieldsID="343eaa1b3df8de2187895afd6106874e" ns3:_="" ns4:_="">
    <xsd:import namespace="fad5256b-9034-4098-a484-2992d39a629e"/>
    <xsd:import namespace="27233c93-c413-4fbb-a11c-d69fcc6dbe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d5256b-9034-4098-a484-2992d39a6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33c93-c413-4fbb-a11c-d69fcc6dbe3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56CC7A-B43A-46FE-BE83-EF0F6EB56E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DAAC37-89B7-4009-937C-5F9609A91C2B}">
  <ds:schemaRefs>
    <ds:schemaRef ds:uri="27233c93-c413-4fbb-a11c-d69fcc6dbe32"/>
    <ds:schemaRef ds:uri="http://purl.org/dc/elements/1.1/"/>
    <ds:schemaRef ds:uri="http://schemas.microsoft.com/office/2006/metadata/properties"/>
    <ds:schemaRef ds:uri="fad5256b-9034-4098-a484-2992d39a629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customXml/itemProps4.xml><?xml version="1.0" encoding="utf-8"?>
<ds:datastoreItem xmlns:ds="http://schemas.openxmlformats.org/officeDocument/2006/customXml" ds:itemID="{91EB85B0-F8E2-4286-997D-04C4A4C7DF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d5256b-9034-4098-a484-2992d39a629e"/>
    <ds:schemaRef ds:uri="27233c93-c413-4fbb-a11c-d69fcc6dbe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556</Words>
  <Application>Microsoft Office PowerPoint</Application>
  <PresentationFormat>Widescreen</PresentationFormat>
  <Paragraphs>83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Office Theme</vt:lpstr>
      <vt:lpstr>Hiliaeth ar-lein Gwers uwchradd</vt:lpstr>
      <vt:lpstr>Deilliannau dysgu</vt:lpstr>
      <vt:lpstr>Beth yw gwahaniaethu?</vt:lpstr>
      <vt:lpstr>Gwahaniaethu (Discrimination)</vt:lpstr>
      <vt:lpstr>PowerPoint Presentation</vt:lpstr>
      <vt:lpstr>Faint mae hyn yn brifo?</vt:lpstr>
      <vt:lpstr>Siaradwr</vt:lpstr>
      <vt:lpstr>Cyd-destun</vt:lpstr>
      <vt:lpstr>Cynulleidfa</vt:lpstr>
      <vt:lpstr>Targed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Helpu neu lesteirio?</vt:lpstr>
      <vt:lpstr>Enwi pump!</vt:lpstr>
      <vt:lpstr>Cael 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Racism Primary Lesson</dc:title>
  <dc:creator>Gareth Cort</dc:creator>
  <cp:lastModifiedBy>Perry, Alex (EPS - Digital Learning Division)</cp:lastModifiedBy>
  <cp:revision>33</cp:revision>
  <dcterms:created xsi:type="dcterms:W3CDTF">2021-07-26T18:45:13Z</dcterms:created>
  <dcterms:modified xsi:type="dcterms:W3CDTF">2021-10-14T14:32:34Z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A36623845</vt:lpwstr>
  </property>
  <property fmtid="{D5CDD505-2E9C-101B-9397-08002B2CF9AE}" pid="4" name="Objective-Title">
    <vt:lpwstr>Online racism - Secondary- Handover with KH amends (W) 23.09.21</vt:lpwstr>
  </property>
  <property fmtid="{D5CDD505-2E9C-101B-9397-08002B2CF9AE}" pid="5" name="Objective-Description">
    <vt:lpwstr/>
  </property>
  <property fmtid="{D5CDD505-2E9C-101B-9397-08002B2CF9AE}" pid="6" name="Objective-CreationStamp">
    <vt:filetime>2021-09-23T12:31:40Z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2021-09-27T11:31:04Z</vt:filetime>
  </property>
  <property fmtid="{D5CDD505-2E9C-101B-9397-08002B2CF9AE}" pid="11" name="Objective-Owner">
    <vt:lpwstr>Harvey, Karen - (EPS - Digital Learning Division)</vt:lpwstr>
  </property>
  <property fmtid="{D5CDD505-2E9C-101B-9397-08002B2CF9AE}" pid="12" name="Objective-Path">
    <vt:lpwstr>Objective Global Folder:Business File Plan:Education &amp; Public Services (EPS):Education &amp; Public Services (EPS) - Operations Directorate:1 - Save:6. EPS Digital &amp; Strategic Communications:Strategic Communications &amp; Marketing - Education &amp; Welsh Language:Ed</vt:lpwstr>
  </property>
  <property fmtid="{D5CDD505-2E9C-101B-9397-08002B2CF9AE}" pid="13" name="Objective-Parent">
    <vt:lpwstr>Digital resilience resources - Online racism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vA71688740</vt:lpwstr>
  </property>
  <property fmtid="{D5CDD505-2E9C-101B-9397-08002B2CF9AE}" pid="16" name="Objective-Version">
    <vt:lpwstr>0.4</vt:lpwstr>
  </property>
  <property fmtid="{D5CDD505-2E9C-101B-9397-08002B2CF9AE}" pid="17" name="Objective-VersionNumber">
    <vt:r8>4</vt:r8>
  </property>
  <property fmtid="{D5CDD505-2E9C-101B-9397-08002B2CF9AE}" pid="18" name="Objective-VersionComment">
    <vt:lpwstr/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Date Acquired">
    <vt:lpwstr/>
  </property>
  <property fmtid="{D5CDD505-2E9C-101B-9397-08002B2CF9AE}" pid="23" name="Objective-Official Translation">
    <vt:lpwstr/>
  </property>
  <property fmtid="{D5CDD505-2E9C-101B-9397-08002B2CF9AE}" pid="24" name="Objective-Connect Creator">
    <vt:lpwstr/>
  </property>
  <property fmtid="{D5CDD505-2E9C-101B-9397-08002B2CF9AE}" pid="25" name="Objective-Comment">
    <vt:lpwstr/>
  </property>
  <property fmtid="{D5CDD505-2E9C-101B-9397-08002B2CF9AE}" pid="26" name="ContentTypeId">
    <vt:lpwstr>0x010100031D1E98B3209D4493493866D5B8328A</vt:lpwstr>
  </property>
</Properties>
</file>