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60" r:id="rId8"/>
    <p:sldId id="274" r:id="rId9"/>
    <p:sldId id="261" r:id="rId10"/>
    <p:sldId id="262" r:id="rId11"/>
    <p:sldId id="275" r:id="rId12"/>
    <p:sldId id="276" r:id="rId13"/>
    <p:sldId id="277" r:id="rId14"/>
    <p:sldId id="278" r:id="rId15"/>
    <p:sldId id="270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72" r:id="rId30"/>
    <p:sldId id="273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ce@inkcopywriters.com" initials="a" lastIdx="1" clrIdx="0">
    <p:extLst>
      <p:ext uri="{19B8F6BF-5375-455C-9EA6-DF929625EA0E}">
        <p15:presenceInfo xmlns:p15="http://schemas.microsoft.com/office/powerpoint/2012/main" userId="423c22deb6f20211" providerId="Windows Live"/>
      </p:ext>
    </p:extLst>
  </p:cmAuthor>
  <p:cmAuthor id="2" name="Simon Howell-Jones" initials="SH" lastIdx="1" clrIdx="1">
    <p:extLst>
      <p:ext uri="{19B8F6BF-5375-455C-9EA6-DF929625EA0E}">
        <p15:presenceInfo xmlns:p15="http://schemas.microsoft.com/office/powerpoint/2012/main" userId="S::simon@ink2u1.onmicrosoft.com::64b94121-3d60-406b-b19d-56e8b6cec307" providerId="AD"/>
      </p:ext>
    </p:extLst>
  </p:cmAuthor>
  <p:cmAuthor id="3" name="Rosie Davies" initials="RD" lastIdx="2" clrIdx="2">
    <p:extLst>
      <p:ext uri="{19B8F6BF-5375-455C-9EA6-DF929625EA0E}">
        <p15:presenceInfo xmlns:p15="http://schemas.microsoft.com/office/powerpoint/2012/main" userId="Rosie Davie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4D70"/>
    <a:srgbClr val="7EC234"/>
    <a:srgbClr val="FF6600"/>
    <a:srgbClr val="4AA06D"/>
    <a:srgbClr val="A3D4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21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B3261-6DC7-4E20-85DE-12DA1E0A22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C5767F-4DA4-49D1-BE8F-45922CB72D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5E58B-2AE0-472B-8525-CC80254BD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14/10/2021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EE777-89D7-4973-9EFC-5519A839F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D5095-3053-4842-926B-EF79967B3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3310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F7E5D-98EF-401A-8430-86109DC0D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05D2C5-C483-4883-96A0-1B8827EE9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6D593-D924-46CC-B48C-8CC42AFE8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14/10/2021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9F5105-EA5D-4DD0-B9B8-CBB71671B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8A845-146A-4FBE-96CC-A3D7F5B70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8914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BBD95C-CA81-4D6B-8341-C8ED57F792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DE3B07-4188-4FC4-92BF-00741A7DFD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B7225-2F29-461D-A47F-5F9CF58B0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14/10/2021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22378-F5EC-4342-BF33-6E09A286E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380E1-DF40-422D-BFBA-BDA6FD995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953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AEB1-1AB9-444C-A91B-75ED1E5A9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A714B-2827-48FE-A271-54762B920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8FA23A-43ED-4C65-B7BD-42C507B6E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14/10/2021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3AE2D8-CD99-4A3E-A400-5EAD3D5DA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9DAC67-D011-454B-9CE6-00E8B8FB1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5662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A8A35-C72C-4AE9-B029-9F21A828B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65CB4C-96E2-4EDF-90D7-969C736934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6B60B-1470-4C02-95E8-4BE0FCEC5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14/10/2021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4D9201-7DBC-42AA-B3A4-B11057AB5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E4FCFC-CBC6-4740-BD97-AB9BBF80F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9626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D22CF-F954-4746-B96E-5CE2D5475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1303A-3138-42E7-AAC0-6D4BC0F4CC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4194A0-403A-495C-B08D-47037C213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1DF289-5000-4C69-BB8B-FB4A1DE68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14/10/2021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F3CF75-4A35-4831-9961-991CFF90D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091FA3-5ADC-4790-9DBD-A56F52AC6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531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C9C4F-976D-4525-85F4-8BE23A9C4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CC5C73-94DA-4F0B-9351-1C645F033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35A25-4D10-48AC-A5C9-21568600E3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0C18AD-F3E7-45B9-BA57-49998C399E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4C6AC2-100A-457B-9C8E-7854578A1C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B2DC31-21C9-40D6-84ED-E33EE6C2E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14/10/2021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77F9C8-20EF-451C-82DE-04821EC74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10DD0B-7C66-42A6-A628-87F00DA20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2242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EB1CF-43E7-4AEE-8222-69C729FC4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45BC61-A75A-47F8-B8E7-8A38079BE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14/10/2021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4ED7C2-1BA8-4090-82BB-1783E6108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8E88BB-4E10-4DF5-B8C5-4AE1B2EAE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621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445453-4C64-4B21-96A0-17E5DB7F5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14/10/2021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558C78-1944-416A-8152-B60B8F756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486B1-5FFF-4B09-AC8E-6DA987327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0080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26D08-EA5F-4BD5-9FCA-0DD380648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0BC6F-1D8A-4FAD-94CE-07F4F28AC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F777F6-E0EF-4A2D-B116-311E6EFB1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2F822-A6A2-497E-A0CE-403CBAA05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14/10/2021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B9AF8E-B503-4642-BE91-976FF7D9B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A072BE-AEEF-4938-929F-49567BC3A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4754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0AB72-CC53-41D3-A384-0DD890FAF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D3A306-A9A8-40D6-BC89-BF98DA9948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05CFC7-F481-461C-B203-4641FDD5EA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348316-0C6C-4E60-96E3-EC87A3D51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14/10/2021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632B7-FCAC-4C4A-ACEA-F0B331545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EBC507-C51E-4E60-9783-FB5F7057E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9970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05C8C2-C55D-4DDC-B083-89F8A3AA8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4A2DD5-142C-4459-824F-E3ADBA24F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ABA376-3924-4114-A5FF-436CDD6E0E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3C653-5150-4181-AC2E-4EC40D2FC924}" type="datetimeFigureOut">
              <a:rPr lang="en-GB" smtClean="0"/>
              <a:t>14/10/2021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5A95C-326A-46C9-9099-42D5A98C56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98D19A-7FE3-4B1B-8392-41894DDE7B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56989-B910-4393-8D8E-521628FA1EB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8881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dictionary.cambridge.org/dictionary/english/discriminatio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4C570-494F-468F-80A8-1E8B392CC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97851"/>
            <a:ext cx="9144000" cy="2387600"/>
          </a:xfrm>
        </p:spPr>
        <p:txBody>
          <a:bodyPr/>
          <a:lstStyle/>
          <a:p>
            <a: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racism</a:t>
            </a:r>
            <a:b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Secondary lesson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45" y="0"/>
            <a:ext cx="2651006" cy="12982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7148" y="-20096"/>
            <a:ext cx="1441704" cy="169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54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52386" cy="525627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6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AF4EC4F-5226-4FB0-B089-F75D51AD4E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327149"/>
              </p:ext>
            </p:extLst>
          </p:nvPr>
        </p:nvGraphicFramePr>
        <p:xfrm>
          <a:off x="1195989" y="1347952"/>
          <a:ext cx="9800022" cy="47454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66674">
                  <a:extLst>
                    <a:ext uri="{9D8B030D-6E8A-4147-A177-3AD203B41FA5}">
                      <a16:colId xmlns:a16="http://schemas.microsoft.com/office/drawing/2014/main" val="3570621455"/>
                    </a:ext>
                  </a:extLst>
                </a:gridCol>
                <a:gridCol w="3266674">
                  <a:extLst>
                    <a:ext uri="{9D8B030D-6E8A-4147-A177-3AD203B41FA5}">
                      <a16:colId xmlns:a16="http://schemas.microsoft.com/office/drawing/2014/main" val="191685233"/>
                    </a:ext>
                  </a:extLst>
                </a:gridCol>
                <a:gridCol w="3266674">
                  <a:extLst>
                    <a:ext uri="{9D8B030D-6E8A-4147-A177-3AD203B41FA5}">
                      <a16:colId xmlns:a16="http://schemas.microsoft.com/office/drawing/2014/main" val="1704897449"/>
                    </a:ext>
                  </a:extLst>
                </a:gridCol>
              </a:tblGrid>
              <a:tr h="237271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FF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group in society linked by one or more characteristic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rgbClr val="FF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well-known figure in public media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rgbClr val="FF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 individual known personally to the speaker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121791"/>
                  </a:ext>
                </a:extLst>
              </a:tr>
              <a:tr h="23727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rgbClr val="FF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 individual the speaker only knows through media coverage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rgbClr val="FF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people </a:t>
                      </a:r>
                      <a:r>
                        <a:rPr lang="en-GB" sz="2800" kern="1200" dirty="0">
                          <a:solidFill>
                            <a:srgbClr val="FF66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from a particular country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rgbClr val="7EC23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452230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80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1534620"/>
          </a:xfrm>
        </p:spPr>
        <p:txBody>
          <a:bodyPr>
            <a:normAutofit/>
          </a:bodyPr>
          <a:lstStyle/>
          <a:p>
            <a:pPr algn="ctr"/>
            <a:r>
              <a:rPr lang="en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Helping</a:t>
            </a:r>
            <a:r>
              <a:rPr lang="en-GB" sz="66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hindering</a:t>
            </a:r>
            <a:r>
              <a:rPr lang="en-GB" sz="66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994D609A-28A0-4602-A388-D907C203A46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06" t="26855" r="17111" b="22667"/>
          <a:stretch/>
        </p:blipFill>
        <p:spPr>
          <a:xfrm>
            <a:off x="7094483" y="1899746"/>
            <a:ext cx="2566746" cy="3988676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1EE5C5C5-F892-4678-B750-FFD2A6109DC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69" t="16782" r="22223" b="16782"/>
          <a:stretch/>
        </p:blipFill>
        <p:spPr>
          <a:xfrm>
            <a:off x="2006114" y="2215055"/>
            <a:ext cx="2980638" cy="367336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35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446798"/>
          </a:xfrm>
        </p:spPr>
        <p:txBody>
          <a:bodyPr>
            <a:noAutofit/>
          </a:bodyPr>
          <a:lstStyle/>
          <a:p>
            <a:pPr algn="ctr"/>
            <a:r>
              <a:rPr lang="en-GB" b="1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Helping</a:t>
            </a:r>
            <a:r>
              <a:rPr lang="en-GB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hindering</a:t>
            </a:r>
            <a:r>
              <a:rPr lang="en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526FF2A-580B-405A-969F-FE14EC0ECFE2}"/>
              </a:ext>
            </a:extLst>
          </p:cNvPr>
          <p:cNvSpPr/>
          <p:nvPr/>
        </p:nvSpPr>
        <p:spPr>
          <a:xfrm>
            <a:off x="3231930" y="1450428"/>
            <a:ext cx="5722883" cy="4390696"/>
          </a:xfrm>
          <a:prstGeom prst="roundRect">
            <a:avLst/>
          </a:prstGeom>
          <a:noFill/>
          <a:ln w="76200">
            <a:solidFill>
              <a:srgbClr val="794D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Reporting the user/content to the site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98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446798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Helping</a:t>
            </a:r>
            <a:r>
              <a:rPr lang="en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hindering</a:t>
            </a:r>
            <a:r>
              <a:rPr lang="en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526FF2A-580B-405A-969F-FE14EC0ECFE2}"/>
              </a:ext>
            </a:extLst>
          </p:cNvPr>
          <p:cNvSpPr/>
          <p:nvPr/>
        </p:nvSpPr>
        <p:spPr>
          <a:xfrm>
            <a:off x="3231930" y="1450428"/>
            <a:ext cx="5722883" cy="4390696"/>
          </a:xfrm>
          <a:prstGeom prst="roundRect">
            <a:avLst/>
          </a:prstGeom>
          <a:noFill/>
          <a:ln w="76200">
            <a:solidFill>
              <a:srgbClr val="794D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Blocking the user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73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446798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Helping</a:t>
            </a:r>
            <a:r>
              <a:rPr lang="en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hindering</a:t>
            </a:r>
            <a:r>
              <a:rPr lang="en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526FF2A-580B-405A-969F-FE14EC0ECFE2}"/>
              </a:ext>
            </a:extLst>
          </p:cNvPr>
          <p:cNvSpPr/>
          <p:nvPr/>
        </p:nvSpPr>
        <p:spPr>
          <a:xfrm>
            <a:off x="3231930" y="1450428"/>
            <a:ext cx="5722883" cy="4390696"/>
          </a:xfrm>
          <a:prstGeom prst="roundRect">
            <a:avLst/>
          </a:prstGeom>
          <a:noFill/>
          <a:ln w="76200">
            <a:solidFill>
              <a:srgbClr val="794D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Ignoring the content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40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446798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Helping</a:t>
            </a:r>
            <a:r>
              <a:rPr lang="en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hindering</a:t>
            </a:r>
            <a:r>
              <a:rPr lang="en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526FF2A-580B-405A-969F-FE14EC0ECFE2}"/>
              </a:ext>
            </a:extLst>
          </p:cNvPr>
          <p:cNvSpPr/>
          <p:nvPr/>
        </p:nvSpPr>
        <p:spPr>
          <a:xfrm>
            <a:off x="3231930" y="1450428"/>
            <a:ext cx="5722883" cy="4390696"/>
          </a:xfrm>
          <a:prstGeom prst="roundRect">
            <a:avLst/>
          </a:prstGeom>
          <a:noFill/>
          <a:ln w="76200">
            <a:solidFill>
              <a:srgbClr val="794D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Telling the user to stop as it is upsetting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70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446798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Helping</a:t>
            </a:r>
            <a:r>
              <a:rPr lang="en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hindering</a:t>
            </a:r>
            <a:r>
              <a:rPr lang="en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526FF2A-580B-405A-969F-FE14EC0ECFE2}"/>
              </a:ext>
            </a:extLst>
          </p:cNvPr>
          <p:cNvSpPr/>
          <p:nvPr/>
        </p:nvSpPr>
        <p:spPr>
          <a:xfrm>
            <a:off x="3231930" y="1450428"/>
            <a:ext cx="5722883" cy="4390696"/>
          </a:xfrm>
          <a:prstGeom prst="roundRect">
            <a:avLst/>
          </a:prstGeom>
          <a:noFill/>
          <a:ln w="76200">
            <a:solidFill>
              <a:srgbClr val="794D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Attack the user with abusive comments of your own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6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446798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Helping</a:t>
            </a:r>
            <a:r>
              <a:rPr lang="en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hindering</a:t>
            </a:r>
            <a:r>
              <a:rPr lang="en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526FF2A-580B-405A-969F-FE14EC0ECFE2}"/>
              </a:ext>
            </a:extLst>
          </p:cNvPr>
          <p:cNvSpPr/>
          <p:nvPr/>
        </p:nvSpPr>
        <p:spPr>
          <a:xfrm>
            <a:off x="3231930" y="1450428"/>
            <a:ext cx="5722883" cy="4390696"/>
          </a:xfrm>
          <a:prstGeom prst="roundRect">
            <a:avLst/>
          </a:prstGeom>
          <a:noFill/>
          <a:ln w="76200">
            <a:solidFill>
              <a:srgbClr val="794D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Tell the user they are wrong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7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446798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Helping</a:t>
            </a:r>
            <a:r>
              <a:rPr lang="en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hindering</a:t>
            </a:r>
            <a:r>
              <a:rPr lang="en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526FF2A-580B-405A-969F-FE14EC0ECFE2}"/>
              </a:ext>
            </a:extLst>
          </p:cNvPr>
          <p:cNvSpPr/>
          <p:nvPr/>
        </p:nvSpPr>
        <p:spPr>
          <a:xfrm>
            <a:off x="3231930" y="1450428"/>
            <a:ext cx="5722883" cy="4390696"/>
          </a:xfrm>
          <a:prstGeom prst="roundRect">
            <a:avLst/>
          </a:prstGeom>
          <a:noFill/>
          <a:ln w="76200">
            <a:solidFill>
              <a:srgbClr val="794D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Privately message the user and ask them to stop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50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446798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Helping</a:t>
            </a:r>
            <a:r>
              <a:rPr lang="en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hindering</a:t>
            </a:r>
            <a:r>
              <a:rPr lang="en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526FF2A-580B-405A-969F-FE14EC0ECFE2}"/>
              </a:ext>
            </a:extLst>
          </p:cNvPr>
          <p:cNvSpPr/>
          <p:nvPr/>
        </p:nvSpPr>
        <p:spPr>
          <a:xfrm>
            <a:off x="3231930" y="1450428"/>
            <a:ext cx="5722883" cy="4390696"/>
          </a:xfrm>
          <a:prstGeom prst="roundRect">
            <a:avLst/>
          </a:prstGeom>
          <a:noFill/>
          <a:ln w="76200">
            <a:solidFill>
              <a:srgbClr val="794D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Privately message the target and offer support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43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54978-C0FF-41EC-A099-04247E040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6D927-564C-4CB9-A70E-16ECC7653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Learners will be able to:</a:t>
            </a:r>
          </a:p>
          <a:p>
            <a:pPr>
              <a:lnSpc>
                <a:spcPct val="107000"/>
              </a:lnSpc>
            </a:pPr>
            <a:r>
              <a:rPr lang="en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dentify how and why racism occurs online</a:t>
            </a:r>
          </a:p>
          <a:p>
            <a:pPr>
              <a:lnSpc>
                <a:spcPct val="107000"/>
              </a:lnSpc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understand the role of the media and stereotypes in enabling online racism</a:t>
            </a:r>
          </a:p>
          <a:p>
            <a:pPr>
              <a:lnSpc>
                <a:spcPct val="107000"/>
              </a:lnSpc>
            </a:pPr>
            <a:r>
              <a:rPr lang="en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ecognise the impact that online racism can have on individuals and communities</a:t>
            </a:r>
          </a:p>
          <a:p>
            <a:pPr>
              <a:lnSpc>
                <a:spcPct val="107000"/>
              </a:lnSpc>
            </a:pPr>
            <a:r>
              <a:rPr lang="en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valuate the safety and effectiveness of strategies to challenge online racism</a:t>
            </a:r>
          </a:p>
          <a:p>
            <a:pPr>
              <a:lnSpc>
                <a:spcPct val="107000"/>
              </a:lnSpc>
            </a:pPr>
            <a:r>
              <a:rPr lang="en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</a:t>
            </a: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now how and where to seek help and support </a:t>
            </a:r>
            <a:r>
              <a:rPr lang="en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they or someone they know are the victim of online racism.</a:t>
            </a:r>
            <a:endParaRPr lang="en-GB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44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446798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Helping</a:t>
            </a:r>
            <a:r>
              <a:rPr lang="en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hindering</a:t>
            </a:r>
            <a:r>
              <a:rPr lang="en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526FF2A-580B-405A-969F-FE14EC0ECFE2}"/>
              </a:ext>
            </a:extLst>
          </p:cNvPr>
          <p:cNvSpPr/>
          <p:nvPr/>
        </p:nvSpPr>
        <p:spPr>
          <a:xfrm>
            <a:off x="3231930" y="1450428"/>
            <a:ext cx="5722883" cy="4390696"/>
          </a:xfrm>
          <a:prstGeom prst="roundRect">
            <a:avLst/>
          </a:prstGeom>
          <a:noFill/>
          <a:ln w="76200">
            <a:solidFill>
              <a:srgbClr val="794D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a screenshot of the offensive content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13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446798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Helping</a:t>
            </a:r>
            <a:r>
              <a:rPr lang="en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hindering</a:t>
            </a:r>
            <a:r>
              <a:rPr lang="en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526FF2A-580B-405A-969F-FE14EC0ECFE2}"/>
              </a:ext>
            </a:extLst>
          </p:cNvPr>
          <p:cNvSpPr/>
          <p:nvPr/>
        </p:nvSpPr>
        <p:spPr>
          <a:xfrm>
            <a:off x="3231930" y="1450428"/>
            <a:ext cx="5722883" cy="4390696"/>
          </a:xfrm>
          <a:prstGeom prst="roundRect">
            <a:avLst/>
          </a:prstGeom>
          <a:noFill/>
          <a:ln w="76200">
            <a:solidFill>
              <a:srgbClr val="794D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Repost the negative comments but change all negative words to positive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88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446798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Helping</a:t>
            </a:r>
            <a:r>
              <a:rPr lang="en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hindering</a:t>
            </a:r>
            <a:r>
              <a:rPr lang="en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526FF2A-580B-405A-969F-FE14EC0ECFE2}"/>
              </a:ext>
            </a:extLst>
          </p:cNvPr>
          <p:cNvSpPr/>
          <p:nvPr/>
        </p:nvSpPr>
        <p:spPr>
          <a:xfrm>
            <a:off x="3231930" y="1450428"/>
            <a:ext cx="5722883" cy="4390696"/>
          </a:xfrm>
          <a:prstGeom prst="roundRect">
            <a:avLst/>
          </a:prstGeom>
          <a:noFill/>
          <a:ln w="76200">
            <a:solidFill>
              <a:srgbClr val="794D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 a joke or meme to try and change the subject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13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446798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Helping</a:t>
            </a:r>
            <a:r>
              <a:rPr lang="en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hindering</a:t>
            </a:r>
            <a:r>
              <a:rPr lang="en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526FF2A-580B-405A-969F-FE14EC0ECFE2}"/>
              </a:ext>
            </a:extLst>
          </p:cNvPr>
          <p:cNvSpPr/>
          <p:nvPr/>
        </p:nvSpPr>
        <p:spPr>
          <a:xfrm>
            <a:off x="3231930" y="1450428"/>
            <a:ext cx="5722883" cy="4390696"/>
          </a:xfrm>
          <a:prstGeom prst="roundRect">
            <a:avLst/>
          </a:prstGeom>
          <a:noFill/>
          <a:ln w="76200">
            <a:solidFill>
              <a:srgbClr val="794D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Tell a trusted adult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57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446798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Helping</a:t>
            </a:r>
            <a:r>
              <a:rPr lang="en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hindering</a:t>
            </a:r>
            <a:r>
              <a:rPr lang="en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526FF2A-580B-405A-969F-FE14EC0ECFE2}"/>
              </a:ext>
            </a:extLst>
          </p:cNvPr>
          <p:cNvSpPr/>
          <p:nvPr/>
        </p:nvSpPr>
        <p:spPr>
          <a:xfrm>
            <a:off x="3231930" y="1450428"/>
            <a:ext cx="5722883" cy="4390696"/>
          </a:xfrm>
          <a:prstGeom prst="roundRect">
            <a:avLst/>
          </a:prstGeom>
          <a:noFill/>
          <a:ln w="76200">
            <a:solidFill>
              <a:srgbClr val="794D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 the incident to the police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29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52386" cy="939135"/>
          </a:xfrm>
        </p:spPr>
        <p:txBody>
          <a:bodyPr>
            <a:normAutofit/>
          </a:bodyPr>
          <a:lstStyle/>
          <a:p>
            <a:pPr algn="ctr"/>
            <a:r>
              <a:rPr lang="en-GB" sz="59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 me five!</a:t>
            </a:r>
          </a:p>
        </p:txBody>
      </p:sp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F92CCBA8-30C6-4D31-9C1A-CD16B0579E4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5447" y="1453115"/>
            <a:ext cx="3821847" cy="4816549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76CD080A-F73C-442E-9738-44CBCEB27649}"/>
              </a:ext>
            </a:extLst>
          </p:cNvPr>
          <p:cNvSpPr txBox="1">
            <a:spLocks/>
          </p:cNvSpPr>
          <p:nvPr/>
        </p:nvSpPr>
        <p:spPr>
          <a:xfrm>
            <a:off x="6733954" y="2500421"/>
            <a:ext cx="5085480" cy="32447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000" dirty="0">
                <a:latin typeface="Arial" panose="020B0604020202020204" pitchFamily="34" charset="0"/>
                <a:cs typeface="Arial" panose="020B0604020202020204" pitchFamily="34" charset="0"/>
              </a:rPr>
              <a:t>Can you think of five people or organisations who could help you?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42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52386" cy="939135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Getting help</a:t>
            </a:r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B216E4C-F8DA-4F16-9C2C-F9048A1A46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226" y="2133378"/>
            <a:ext cx="2842041" cy="124068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38AF9DB-2043-4CC5-BFE7-C982F289A13E}"/>
              </a:ext>
            </a:extLst>
          </p:cNvPr>
          <p:cNvSpPr txBox="1"/>
          <p:nvPr/>
        </p:nvSpPr>
        <p:spPr>
          <a:xfrm>
            <a:off x="5737058" y="1637275"/>
            <a:ext cx="432390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meiccymru.org</a:t>
            </a:r>
          </a:p>
          <a:p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080880 23456</a:t>
            </a:r>
          </a:p>
          <a:p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Text 84001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847BD468-E935-4EF7-8976-D4CF3E2BC5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023" y="4323971"/>
            <a:ext cx="2955087" cy="196774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8550A83-0210-4C81-BEA9-31C19762755B}"/>
              </a:ext>
            </a:extLst>
          </p:cNvPr>
          <p:cNvSpPr txBox="1"/>
          <p:nvPr/>
        </p:nvSpPr>
        <p:spPr>
          <a:xfrm>
            <a:off x="5737057" y="4523011"/>
            <a:ext cx="432390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childline.org.uk</a:t>
            </a:r>
          </a:p>
          <a:p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0800 1111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49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52386" cy="3063875"/>
          </a:xfrm>
        </p:spPr>
        <p:txBody>
          <a:bodyPr>
            <a:normAutofit/>
          </a:bodyPr>
          <a:lstStyle/>
          <a:p>
            <a:pPr algn="ctr"/>
            <a:r>
              <a:rPr lang="en-GB" sz="66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</a:t>
            </a:r>
            <a:r>
              <a:rPr lang="en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discrimination</a:t>
            </a:r>
            <a:r>
              <a:rPr lang="en-GB" sz="66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A3141DE-9758-4C7E-AAAB-21EAF4743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2062655"/>
            <a:ext cx="4876800" cy="48768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19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555" y="414113"/>
            <a:ext cx="10552386" cy="969736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Discrimination</a:t>
            </a:r>
            <a:endParaRPr lang="en-GB" sz="6600" dirty="0">
              <a:solidFill>
                <a:srgbClr val="794D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5A6EC3-16DE-442C-9AEE-854030FCF246}"/>
              </a:ext>
            </a:extLst>
          </p:cNvPr>
          <p:cNvSpPr txBox="1"/>
          <p:nvPr/>
        </p:nvSpPr>
        <p:spPr>
          <a:xfrm>
            <a:off x="1844421" y="2002377"/>
            <a:ext cx="8520453" cy="3029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Treating a person or particular group of people differently, especially in a worse way from the way in which you treat other people, because of their skin colour, sex, sexuality, etc.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A6F2EBC-AA40-420B-98D4-14367C4681FC}"/>
              </a:ext>
            </a:extLst>
          </p:cNvPr>
          <p:cNvSpPr txBox="1">
            <a:spLocks/>
          </p:cNvSpPr>
          <p:nvPr/>
        </p:nvSpPr>
        <p:spPr>
          <a:xfrm>
            <a:off x="529316" y="1885950"/>
            <a:ext cx="1552577" cy="13389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00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en-GB" sz="20000" dirty="0">
              <a:solidFill>
                <a:srgbClr val="794D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9FC15D-96D7-488A-B635-98F5C16D38F5}"/>
              </a:ext>
            </a:extLst>
          </p:cNvPr>
          <p:cNvSpPr txBox="1"/>
          <p:nvPr/>
        </p:nvSpPr>
        <p:spPr>
          <a:xfrm>
            <a:off x="9466489" y="3623884"/>
            <a:ext cx="1304244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00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GB" sz="20000" dirty="0">
              <a:solidFill>
                <a:srgbClr val="794D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EC5AB2-C45D-43A6-B57C-6DD63E9323A5}"/>
              </a:ext>
            </a:extLst>
          </p:cNvPr>
          <p:cNvSpPr txBox="1"/>
          <p:nvPr/>
        </p:nvSpPr>
        <p:spPr>
          <a:xfrm>
            <a:off x="3249386" y="5566984"/>
            <a:ext cx="8059555" cy="642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600" dirty="0" smtClean="0">
                <a:solidFill>
                  <a:srgbClr val="794D7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Definition from </a:t>
            </a:r>
            <a:r>
              <a:rPr lang="en-GB" sz="3600" i="1" dirty="0" smtClean="0">
                <a:solidFill>
                  <a:srgbClr val="794D7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Cambridge </a:t>
            </a:r>
            <a:r>
              <a:rPr lang="en-GB" sz="3600" i="1" dirty="0">
                <a:solidFill>
                  <a:srgbClr val="794D7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Dictionary</a:t>
            </a:r>
            <a:endParaRPr lang="en-GB" sz="3600" i="1" dirty="0">
              <a:solidFill>
                <a:srgbClr val="794D7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70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90B6474-4630-46FF-940A-4755C3D80F70}"/>
              </a:ext>
            </a:extLst>
          </p:cNvPr>
          <p:cNvSpPr/>
          <p:nvPr/>
        </p:nvSpPr>
        <p:spPr>
          <a:xfrm>
            <a:off x="906517" y="1135117"/>
            <a:ext cx="4240924" cy="57228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 descr="A white iphone with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95CB045E-4613-481C-A0AC-4DBE26D8EA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90" t="17011" r="31418" b="35336"/>
          <a:stretch/>
        </p:blipFill>
        <p:spPr>
          <a:xfrm>
            <a:off x="543910" y="-63062"/>
            <a:ext cx="5242034" cy="6921062"/>
          </a:xfrm>
          <a:prstGeom prst="rect">
            <a:avLst/>
          </a:prstGeom>
        </p:spPr>
      </p:pic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A7DBF4A2-9D72-4C3E-8251-E4F445369F3F}"/>
              </a:ext>
            </a:extLst>
          </p:cNvPr>
          <p:cNvSpPr/>
          <p:nvPr/>
        </p:nvSpPr>
        <p:spPr>
          <a:xfrm>
            <a:off x="1089505" y="1765737"/>
            <a:ext cx="3878317" cy="3066394"/>
          </a:xfrm>
          <a:prstGeom prst="wedgeRoundRectCallout">
            <a:avLst>
              <a:gd name="adj1" fmla="val -35965"/>
              <a:gd name="adj2" fmla="val 78017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Wales has too many</a:t>
            </a:r>
          </a:p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We need to build a wall to keep out the filthy rats.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352B7F-425E-4334-B3B7-EC6022E4D088}"/>
              </a:ext>
            </a:extLst>
          </p:cNvPr>
          <p:cNvSpPr txBox="1"/>
          <p:nvPr/>
        </p:nvSpPr>
        <p:spPr>
          <a:xfrm>
            <a:off x="6219496" y="1765737"/>
            <a:ext cx="5499539" cy="4208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Who was this message targeting?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Who do you think sent it?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Why do you think someone chose to say this online?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would it make the person reading it feel?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do you think might have happened next?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B7DA06-599E-4AC4-93F8-DE8EC9BDF50E}"/>
              </a:ext>
            </a:extLst>
          </p:cNvPr>
          <p:cNvSpPr/>
          <p:nvPr/>
        </p:nvSpPr>
        <p:spPr>
          <a:xfrm>
            <a:off x="1805151" y="2667684"/>
            <a:ext cx="2522484" cy="4065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24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52386" cy="1313903"/>
          </a:xfrm>
        </p:spPr>
        <p:txBody>
          <a:bodyPr>
            <a:normAutofit/>
          </a:bodyPr>
          <a:lstStyle/>
          <a:p>
            <a:pPr algn="ctr"/>
            <a:r>
              <a:rPr lang="en-GB" sz="6600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hurtful</a:t>
            </a:r>
            <a:r>
              <a:rPr lang="en-GB" sz="66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can it be?</a:t>
            </a:r>
          </a:p>
        </p:txBody>
      </p:sp>
      <p:pic>
        <p:nvPicPr>
          <p:cNvPr id="5" name="Picture 4" descr="A picture containing text, sign, electronics&#10;&#10;Description automatically generated">
            <a:extLst>
              <a:ext uri="{FF2B5EF4-FFF2-40B4-BE49-F238E27FC236}">
                <a16:creationId xmlns:a16="http://schemas.microsoft.com/office/drawing/2014/main" id="{4D95FD89-B8C9-4EA0-ABF9-84E325720F0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55" t="16444" r="29705" b="16445"/>
          <a:stretch/>
        </p:blipFill>
        <p:spPr>
          <a:xfrm rot="21234960">
            <a:off x="4830437" y="1805151"/>
            <a:ext cx="2531125" cy="41694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68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52386" cy="525627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Speaker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AF4EC4F-5226-4FB0-B089-F75D51AD4E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380711"/>
              </p:ext>
            </p:extLst>
          </p:nvPr>
        </p:nvGraphicFramePr>
        <p:xfrm>
          <a:off x="1195989" y="1347952"/>
          <a:ext cx="9800022" cy="47454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66674">
                  <a:extLst>
                    <a:ext uri="{9D8B030D-6E8A-4147-A177-3AD203B41FA5}">
                      <a16:colId xmlns:a16="http://schemas.microsoft.com/office/drawing/2014/main" val="3570621455"/>
                    </a:ext>
                  </a:extLst>
                </a:gridCol>
                <a:gridCol w="3266674">
                  <a:extLst>
                    <a:ext uri="{9D8B030D-6E8A-4147-A177-3AD203B41FA5}">
                      <a16:colId xmlns:a16="http://schemas.microsoft.com/office/drawing/2014/main" val="191685233"/>
                    </a:ext>
                  </a:extLst>
                </a:gridCol>
                <a:gridCol w="3266674">
                  <a:extLst>
                    <a:ext uri="{9D8B030D-6E8A-4147-A177-3AD203B41FA5}">
                      <a16:colId xmlns:a16="http://schemas.microsoft.com/office/drawing/2014/main" val="1704897449"/>
                    </a:ext>
                  </a:extLst>
                </a:gridCol>
              </a:tblGrid>
              <a:tr h="237271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794D7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white male politician from a privileged background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rgbClr val="794D7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female TV presenter who enjoys sharing controversial views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rgbClr val="794D7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young female YouTuber who often </a:t>
                      </a:r>
                      <a:br>
                        <a:rPr lang="en-GB" sz="2800" dirty="0">
                          <a:solidFill>
                            <a:srgbClr val="794D7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2800" dirty="0">
                          <a:solidFill>
                            <a:srgbClr val="794D7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mocks ethnic minorities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121791"/>
                  </a:ext>
                </a:extLst>
              </a:tr>
              <a:tr h="23727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rgbClr val="794D7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 older female journalist who campaigns for equal rights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rgbClr val="794D7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male student who gives strong views about LGBTQ on social media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rgbClr val="794D7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452230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53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52386" cy="525627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AF4EC4F-5226-4FB0-B089-F75D51AD4E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612784"/>
              </p:ext>
            </p:extLst>
          </p:nvPr>
        </p:nvGraphicFramePr>
        <p:xfrm>
          <a:off x="1195989" y="1347952"/>
          <a:ext cx="9800022" cy="47454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66674">
                  <a:extLst>
                    <a:ext uri="{9D8B030D-6E8A-4147-A177-3AD203B41FA5}">
                      <a16:colId xmlns:a16="http://schemas.microsoft.com/office/drawing/2014/main" val="3570621455"/>
                    </a:ext>
                  </a:extLst>
                </a:gridCol>
                <a:gridCol w="3266674">
                  <a:extLst>
                    <a:ext uri="{9D8B030D-6E8A-4147-A177-3AD203B41FA5}">
                      <a16:colId xmlns:a16="http://schemas.microsoft.com/office/drawing/2014/main" val="191685233"/>
                    </a:ext>
                  </a:extLst>
                </a:gridCol>
                <a:gridCol w="3266674">
                  <a:extLst>
                    <a:ext uri="{9D8B030D-6E8A-4147-A177-3AD203B41FA5}">
                      <a16:colId xmlns:a16="http://schemas.microsoft.com/office/drawing/2014/main" val="1704897449"/>
                    </a:ext>
                  </a:extLst>
                </a:gridCol>
              </a:tblGrid>
              <a:tr h="237271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 a peaceful public event of 500 people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speech at </a:t>
                      </a:r>
                      <a:br>
                        <a:rPr lang="en-GB" sz="280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280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private event of </a:t>
                      </a:r>
                      <a:r>
                        <a:rPr lang="en-GB" sz="2800" kern="120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like-minded</a:t>
                      </a:r>
                      <a:r>
                        <a:rPr lang="en-GB" sz="280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people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public social media where all users can see everything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121791"/>
                  </a:ext>
                </a:extLst>
              </a:tr>
              <a:tr h="23727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kern="120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 an online </a:t>
                      </a:r>
                      <a:r>
                        <a:rPr lang="en-GB" sz="280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gaming chat that is seen by team members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‘private’ online space – invitation only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452230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28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40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52386" cy="525627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600" b="1" dirty="0">
                <a:solidFill>
                  <a:srgbClr val="7EC2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Audience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AF4EC4F-5226-4FB0-B089-F75D51AD4E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677424"/>
              </p:ext>
            </p:extLst>
          </p:nvPr>
        </p:nvGraphicFramePr>
        <p:xfrm>
          <a:off x="1195989" y="1347952"/>
          <a:ext cx="9800022" cy="47454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66674">
                  <a:extLst>
                    <a:ext uri="{9D8B030D-6E8A-4147-A177-3AD203B41FA5}">
                      <a16:colId xmlns:a16="http://schemas.microsoft.com/office/drawing/2014/main" val="3570621455"/>
                    </a:ext>
                  </a:extLst>
                </a:gridCol>
                <a:gridCol w="3266674">
                  <a:extLst>
                    <a:ext uri="{9D8B030D-6E8A-4147-A177-3AD203B41FA5}">
                      <a16:colId xmlns:a16="http://schemas.microsoft.com/office/drawing/2014/main" val="191685233"/>
                    </a:ext>
                  </a:extLst>
                </a:gridCol>
                <a:gridCol w="3266674">
                  <a:extLst>
                    <a:ext uri="{9D8B030D-6E8A-4147-A177-3AD203B41FA5}">
                      <a16:colId xmlns:a16="http://schemas.microsoft.com/office/drawing/2014/main" val="1704897449"/>
                    </a:ext>
                  </a:extLst>
                </a:gridCol>
              </a:tblGrid>
              <a:tr h="237271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7EC23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Activists who are vocal and often in the media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rgbClr val="7EC23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general </a:t>
                      </a:r>
                      <a:r>
                        <a:rPr lang="en-GB" sz="2800" dirty="0" smtClean="0">
                          <a:solidFill>
                            <a:srgbClr val="7EC23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GB" sz="2800" dirty="0" smtClean="0">
                          <a:solidFill>
                            <a:srgbClr val="7EC23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2800" dirty="0" smtClean="0">
                          <a:solidFill>
                            <a:srgbClr val="7EC23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</a:t>
                      </a:r>
                      <a:r>
                        <a:rPr lang="en-GB" sz="2800" dirty="0">
                          <a:solidFill>
                            <a:srgbClr val="7EC23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a mix of different people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rgbClr val="7EC23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group of people who all follow the same influence</a:t>
                      </a:r>
                      <a:r>
                        <a:rPr lang="en-GB" sz="2800" kern="1200" dirty="0">
                          <a:solidFill>
                            <a:srgbClr val="7EC23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rs</a:t>
                      </a:r>
                      <a:r>
                        <a:rPr lang="en-GB" sz="2800" dirty="0">
                          <a:solidFill>
                            <a:srgbClr val="7EC23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on social media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121791"/>
                  </a:ext>
                </a:extLst>
              </a:tr>
              <a:tr h="23727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rgbClr val="7EC23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Members of a gaming club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rgbClr val="7EC23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Friends of the speaker who come from similar backgrounds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rgbClr val="7EC23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452230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05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metadata xmlns="http://www.objective.com/ecm/document/metadata/FF3C5B18883D4E21973B57C2EEED7FD1" version="1.0.0">
  <systemFields>
    <field name="Objective-Id">
      <value order="0">A36623837</value>
    </field>
    <field name="Objective-Title">
      <value order="0">Online Racism - Secondary - KH amends (E) 23.09.21</value>
    </field>
    <field name="Objective-Description">
      <value order="0"/>
    </field>
    <field name="Objective-CreationStamp">
      <value order="0">2021-09-23T12:30:56Z</value>
    </field>
    <field name="Objective-IsApproved">
      <value order="0">false</value>
    </field>
    <field name="Objective-IsPublished">
      <value order="0">false</value>
    </field>
    <field name="Objective-DatePublished">
      <value order="0"/>
    </field>
    <field name="Objective-ModificationStamp">
      <value order="0">2021-09-27T11:32:00Z</value>
    </field>
    <field name="Objective-Owner">
      <value order="0">Harvey, Karen - (EPS - Digital Learning Division)</value>
    </field>
    <field name="Objective-Path">
      <value order="0">Objective Global Folder:Business File Plan:Education &amp; Public Services (EPS):Education &amp; Public Services (EPS) - Operations Directorate:1 - Save:6. EPS Digital &amp; Strategic Communications:Strategic Communications &amp; Marketing - Education &amp; Welsh Language:Education Web and publications:Publication projects:Online safety:2019-2024 - Online Safety - Education Publications:Digital resilience resources - Online racism</value>
    </field>
    <field name="Objective-Parent">
      <value order="0">Digital resilience resources - Online racism</value>
    </field>
    <field name="Objective-State">
      <value order="0">Being Drafted</value>
    </field>
    <field name="Objective-VersionId">
      <value order="0">vA71688808</value>
    </field>
    <field name="Objective-Version">
      <value order="0">1.2</value>
    </field>
    <field name="Objective-VersionNumber">
      <value order="0">5</value>
    </field>
    <field name="Objective-VersionComment">
      <value order="0"/>
    </field>
    <field name="Objective-FileNumber">
      <value order="0">qA1405747</value>
    </field>
    <field name="Objective-Classification">
      <value order="0">Official</value>
    </field>
    <field name="Objective-Caveats">
      <value order="0"/>
    </field>
  </systemFields>
  <catalogues>
    <catalogue name="Document Type Catalogue" type="type" ori="id:cA14">
      <field name="Objective-Date Acquired">
        <value order="0"/>
      </field>
      <field name="Objective-Official Translation">
        <value order="0"/>
      </field>
      <field name="Objective-Connect Creator">
        <value order="0"/>
      </field>
    </catalogue>
  </catalogues>
</metadat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1D1E98B3209D4493493866D5B8328A" ma:contentTypeVersion="13" ma:contentTypeDescription="Create a new document." ma:contentTypeScope="" ma:versionID="ea95887281ef153a42e887e193fe0f44">
  <xsd:schema xmlns:xsd="http://www.w3.org/2001/XMLSchema" xmlns:xs="http://www.w3.org/2001/XMLSchema" xmlns:p="http://schemas.microsoft.com/office/2006/metadata/properties" xmlns:ns3="fad5256b-9034-4098-a484-2992d39a629e" xmlns:ns4="27233c93-c413-4fbb-a11c-d69fcc6dbe32" targetNamespace="http://schemas.microsoft.com/office/2006/metadata/properties" ma:root="true" ma:fieldsID="343eaa1b3df8de2187895afd6106874e" ns3:_="" ns4:_="">
    <xsd:import namespace="fad5256b-9034-4098-a484-2992d39a629e"/>
    <xsd:import namespace="27233c93-c413-4fbb-a11c-d69fcc6dbe3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d5256b-9034-4098-a484-2992d39a62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233c93-c413-4fbb-a11c-d69fcc6dbe3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DAAC37-89B7-4009-937C-5F9609A91C2B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27233c93-c413-4fbb-a11c-d69fcc6dbe32"/>
    <ds:schemaRef ds:uri="fad5256b-9034-4098-a484-2992d39a629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FF3C5B18883D4E21973B57C2EEED7FD1"/>
  </ds:schemaRefs>
</ds:datastoreItem>
</file>

<file path=customXml/itemProps3.xml><?xml version="1.0" encoding="utf-8"?>
<ds:datastoreItem xmlns:ds="http://schemas.openxmlformats.org/officeDocument/2006/customXml" ds:itemID="{1856CC7A-B43A-46FE-BE83-EF0F6EB56EC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4AB7A72-05F3-48B9-BD39-0B0808CB22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d5256b-9034-4098-a484-2992d39a629e"/>
    <ds:schemaRef ds:uri="27233c93-c413-4fbb-a11c-d69fcc6dbe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1770</TotalTime>
  <Words>551</Words>
  <Application>Microsoft Office PowerPoint</Application>
  <PresentationFormat>Widescreen</PresentationFormat>
  <Paragraphs>82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Symbol</vt:lpstr>
      <vt:lpstr>Office Theme</vt:lpstr>
      <vt:lpstr>Online racism Secondary lesson</vt:lpstr>
      <vt:lpstr>Learning outcomes</vt:lpstr>
      <vt:lpstr>What is discrimination?</vt:lpstr>
      <vt:lpstr>Discrimination</vt:lpstr>
      <vt:lpstr>PowerPoint Presentation</vt:lpstr>
      <vt:lpstr>How hurtful can it be?</vt:lpstr>
      <vt:lpstr>Speaker</vt:lpstr>
      <vt:lpstr>Context</vt:lpstr>
      <vt:lpstr>Audience</vt:lpstr>
      <vt:lpstr>Target</vt:lpstr>
      <vt:lpstr>Helping or hindering?</vt:lpstr>
      <vt:lpstr>Helping or hindering?</vt:lpstr>
      <vt:lpstr>Helping or hindering?</vt:lpstr>
      <vt:lpstr>Helping or hindering?</vt:lpstr>
      <vt:lpstr>Helping or hindering?</vt:lpstr>
      <vt:lpstr>Helping or hindering?</vt:lpstr>
      <vt:lpstr>Helping or hindering?</vt:lpstr>
      <vt:lpstr>Helping or hindering?</vt:lpstr>
      <vt:lpstr>Helping or hindering?</vt:lpstr>
      <vt:lpstr>Helping or hindering?</vt:lpstr>
      <vt:lpstr>Helping or hindering?</vt:lpstr>
      <vt:lpstr>Helping or hindering?</vt:lpstr>
      <vt:lpstr>Helping or hindering?</vt:lpstr>
      <vt:lpstr>Helping or hindering?</vt:lpstr>
      <vt:lpstr>Give me five!</vt:lpstr>
      <vt:lpstr>Getting help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Racism Primary Lesson</dc:title>
  <dc:creator>Gareth Cort</dc:creator>
  <cp:lastModifiedBy>Perry, Alex (EPS - Digital Learning Division)</cp:lastModifiedBy>
  <cp:revision>25</cp:revision>
  <dcterms:created xsi:type="dcterms:W3CDTF">2021-07-26T18:45:13Z</dcterms:created>
  <dcterms:modified xsi:type="dcterms:W3CDTF">2021-10-14T14:33:24Z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A36623837</vt:lpwstr>
  </property>
  <property fmtid="{D5CDD505-2E9C-101B-9397-08002B2CF9AE}" pid="4" name="Objective-Title">
    <vt:lpwstr>Online Racism - Secondary - KH amends (E) 23.09.21</vt:lpwstr>
  </property>
  <property fmtid="{D5CDD505-2E9C-101B-9397-08002B2CF9AE}" pid="5" name="Objective-Description">
    <vt:lpwstr/>
  </property>
  <property fmtid="{D5CDD505-2E9C-101B-9397-08002B2CF9AE}" pid="6" name="Objective-CreationStamp">
    <vt:filetime>2021-09-23T12:31:04Z</vt:filetime>
  </property>
  <property fmtid="{D5CDD505-2E9C-101B-9397-08002B2CF9AE}" pid="7" name="Objective-IsApproved">
    <vt:bool>false</vt:bool>
  </property>
  <property fmtid="{D5CDD505-2E9C-101B-9397-08002B2CF9AE}" pid="8" name="Objective-IsPublished">
    <vt:bool>false</vt:bool>
  </property>
  <property fmtid="{D5CDD505-2E9C-101B-9397-08002B2CF9AE}" pid="9" name="Objective-DatePublished">
    <vt:lpwstr/>
  </property>
  <property fmtid="{D5CDD505-2E9C-101B-9397-08002B2CF9AE}" pid="10" name="Objective-ModificationStamp">
    <vt:filetime>2021-09-27T11:32:00Z</vt:filetime>
  </property>
  <property fmtid="{D5CDD505-2E9C-101B-9397-08002B2CF9AE}" pid="11" name="Objective-Owner">
    <vt:lpwstr>Harvey, Karen - (EPS - Digital Learning Division)</vt:lpwstr>
  </property>
  <property fmtid="{D5CDD505-2E9C-101B-9397-08002B2CF9AE}" pid="12" name="Objective-Path">
    <vt:lpwstr>Objective Global Folder:Business File Plan:Education &amp; Public Services (EPS):Education &amp; Public Services (EPS) - Operations Directorate:1 - Save:6. EPS Digital &amp; Strategic Communications:Strategic Communications &amp; Marketing - Education &amp; Welsh Language:Ed</vt:lpwstr>
  </property>
  <property fmtid="{D5CDD505-2E9C-101B-9397-08002B2CF9AE}" pid="13" name="Objective-Parent">
    <vt:lpwstr>Digital resilience resources - Online racism</vt:lpwstr>
  </property>
  <property fmtid="{D5CDD505-2E9C-101B-9397-08002B2CF9AE}" pid="14" name="Objective-State">
    <vt:lpwstr>Being Drafted</vt:lpwstr>
  </property>
  <property fmtid="{D5CDD505-2E9C-101B-9397-08002B2CF9AE}" pid="15" name="Objective-VersionId">
    <vt:lpwstr>vA71688808</vt:lpwstr>
  </property>
  <property fmtid="{D5CDD505-2E9C-101B-9397-08002B2CF9AE}" pid="16" name="Objective-Version">
    <vt:lpwstr>1.2</vt:lpwstr>
  </property>
  <property fmtid="{D5CDD505-2E9C-101B-9397-08002B2CF9AE}" pid="17" name="Objective-VersionNumber">
    <vt:r8>5</vt:r8>
  </property>
  <property fmtid="{D5CDD505-2E9C-101B-9397-08002B2CF9AE}" pid="18" name="Objective-VersionComment">
    <vt:lpwstr/>
  </property>
  <property fmtid="{D5CDD505-2E9C-101B-9397-08002B2CF9AE}" pid="19" name="Objective-FileNumber">
    <vt:lpwstr/>
  </property>
  <property fmtid="{D5CDD505-2E9C-101B-9397-08002B2CF9AE}" pid="20" name="Objective-Classification">
    <vt:lpwstr>[Inherited - Official]</vt:lpwstr>
  </property>
  <property fmtid="{D5CDD505-2E9C-101B-9397-08002B2CF9AE}" pid="21" name="Objective-Caveats">
    <vt:lpwstr/>
  </property>
  <property fmtid="{D5CDD505-2E9C-101B-9397-08002B2CF9AE}" pid="22" name="Objective-Date Acquired">
    <vt:lpwstr/>
  </property>
  <property fmtid="{D5CDD505-2E9C-101B-9397-08002B2CF9AE}" pid="23" name="Objective-Official Translation">
    <vt:lpwstr/>
  </property>
  <property fmtid="{D5CDD505-2E9C-101B-9397-08002B2CF9AE}" pid="24" name="Objective-Connect Creator">
    <vt:lpwstr/>
  </property>
  <property fmtid="{D5CDD505-2E9C-101B-9397-08002B2CF9AE}" pid="25" name="Objective-Comment">
    <vt:lpwstr/>
  </property>
  <property fmtid="{D5CDD505-2E9C-101B-9397-08002B2CF9AE}" pid="26" name="ContentTypeId">
    <vt:lpwstr>0x010100031D1E98B3209D4493493866D5B8328A</vt:lpwstr>
  </property>
</Properties>
</file>