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74" r:id="rId6"/>
    <p:sldId id="257" r:id="rId7"/>
    <p:sldId id="258" r:id="rId8"/>
    <p:sldId id="259" r:id="rId9"/>
    <p:sldId id="260" r:id="rId10"/>
    <p:sldId id="261" r:id="rId11"/>
    <p:sldId id="262" r:id="rId12"/>
    <p:sldId id="275" r:id="rId13"/>
    <p:sldId id="265" r:id="rId14"/>
    <p:sldId id="276" r:id="rId15"/>
    <p:sldId id="266" r:id="rId16"/>
    <p:sldId id="267" r:id="rId17"/>
    <p:sldId id="277" r:id="rId18"/>
    <p:sldId id="278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Howell-Jones" initials="SH" lastIdx="5" clrIdx="0">
    <p:extLst>
      <p:ext uri="{19B8F6BF-5375-455C-9EA6-DF929625EA0E}">
        <p15:presenceInfo xmlns:p15="http://schemas.microsoft.com/office/powerpoint/2012/main" userId="S::simon@ink2u1.onmicrosoft.com::64b94121-3d60-406b-b19d-56e8b6cec307" providerId="AD"/>
      </p:ext>
    </p:extLst>
  </p:cmAuthor>
  <p:cmAuthor id="2" name="Rosie Davies" initials="RD" lastIdx="2" clrIdx="1">
    <p:extLst>
      <p:ext uri="{19B8F6BF-5375-455C-9EA6-DF929625EA0E}">
        <p15:presenceInfo xmlns:p15="http://schemas.microsoft.com/office/powerpoint/2012/main" userId="Rosie Dav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4D70"/>
    <a:srgbClr val="754C71"/>
    <a:srgbClr val="4AA06D"/>
    <a:srgbClr val="A3D4B7"/>
    <a:srgbClr val="7EC23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6"/>
    <p:restoredTop sz="94697"/>
  </p:normalViewPr>
  <p:slideViewPr>
    <p:cSldViewPr snapToGrid="0">
      <p:cViewPr varScale="1">
        <p:scale>
          <a:sx n="104" d="100"/>
          <a:sy n="104" d="100"/>
        </p:scale>
        <p:origin x="9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3261-6DC7-4E20-85DE-12DA1E0A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5767F-4DA4-49D1-BE8F-45922CB72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E58B-2AE0-472B-8525-CC80254B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EE777-89D7-4973-9EFC-5519A839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D5095-3053-4842-926B-EF79967B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1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7E5D-98EF-401A-8430-86109DC0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D2C5-C483-4883-96A0-1B8827EE9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6D593-D924-46CC-B48C-8CC42AFE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F5105-EA5D-4DD0-B9B8-CBB71671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8A845-146A-4FBE-96CC-A3D7F5B7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1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BD95C-CA81-4D6B-8341-C8ED57F79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E3B07-4188-4FC4-92BF-00741A7DF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B7225-2F29-461D-A47F-5F9CF58B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22378-F5EC-4342-BF33-6E09A286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380E1-DF40-422D-BFBA-BDA6FD99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AEB1-1AB9-444C-A91B-75ED1E5A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714B-2827-48FE-A271-54762B920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FA23A-43ED-4C65-B7BD-42C507B6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AE2D8-CD99-4A3E-A400-5EAD3D5D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DAC67-D011-454B-9CE6-00E8B8FB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6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8A35-C72C-4AE9-B029-9F21A828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5CB4C-96E2-4EDF-90D7-969C7369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6B60B-1470-4C02-95E8-4BE0FCEC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D9201-7DBC-42AA-B3A4-B11057AB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4FCFC-CBC6-4740-BD97-AB9BBF80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22CF-F954-4746-B96E-5CE2D547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1303A-3138-42E7-AAC0-6D4BC0F4C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194A0-403A-495C-B08D-47037C213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DF289-5000-4C69-BB8B-FB4A1DE6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3CF75-4A35-4831-9961-991CFF90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1FA3-5ADC-4790-9DBD-A56F52AC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9C4F-976D-4525-85F4-8BE23A9C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C5C73-94DA-4F0B-9351-1C645F033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35A25-4D10-48AC-A5C9-21568600E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C18AD-F3E7-45B9-BA57-49998C399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C6AC2-100A-457B-9C8E-7854578A1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2DC31-21C9-40D6-84ED-E33EE6C2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7F9C8-20EF-451C-82DE-04821EC7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10DD0B-7C66-42A6-A628-87F00DA2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4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B1CF-43E7-4AEE-8222-69C729FC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5BC61-A75A-47F8-B8E7-8A38079B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ED7C2-1BA8-4090-82BB-1783E610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E88BB-4E10-4DF5-B8C5-4AE1B2EA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45453-4C64-4B21-96A0-17E5DB7F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58C78-1944-416A-8152-B60B8F75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486B1-5FFF-4B09-AC8E-6DA98732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8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6D08-EA5F-4BD5-9FCA-0DD38064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0BC6F-1D8A-4FAD-94CE-07F4F28A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777F6-E0EF-4A2D-B116-311E6EFB1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2F822-A6A2-497E-A0CE-403CBAA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9AF8E-B503-4642-BE91-976FF7D9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072BE-AEEF-4938-929F-49567BC3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5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AB72-CC53-41D3-A384-0DD890FA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3A306-A9A8-40D6-BC89-BF98DA994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5CFC7-F481-461C-B203-4641FDD5E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48316-0C6C-4E60-96E3-EC87A3D5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632B7-FCAC-4C4A-ACEA-F0B33154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BC507-C51E-4E60-9783-FB5F7057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97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5C8C2-C55D-4DDC-B083-89F8A3AA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A2DD5-142C-4459-824F-E3ADBA24F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BA376-3924-4114-A5FF-436CDD6E0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3C653-5150-4181-AC2E-4EC40D2FC924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5A95C-326A-46C9-9099-42D5A98C5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8D19A-7FE3-4B1B-8392-41894DDE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8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1.png"/><Relationship Id="rId7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C570-494F-468F-80A8-1E8B392CC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7851"/>
            <a:ext cx="9144000" cy="2387600"/>
          </a:xfrm>
        </p:spPr>
        <p:txBody>
          <a:bodyPr>
            <a:normAutofit/>
          </a:bodyPr>
          <a:lstStyle/>
          <a:p>
            <a:r>
              <a:rPr lang="cy-GB" b="1" dirty="0" smtClean="0">
                <a:solidFill>
                  <a:srgbClr val="754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Hiliaeth  ar-lein</a:t>
            </a:r>
            <a:br>
              <a:rPr lang="cy-GB" b="1" dirty="0" smtClean="0">
                <a:solidFill>
                  <a:srgbClr val="754C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b="1" dirty="0" smtClean="0">
                <a:solidFill>
                  <a:srgbClr val="754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Gwers gynradd</a:t>
            </a:r>
            <a:endParaRPr lang="cy-GB" b="1" dirty="0">
              <a:solidFill>
                <a:srgbClr val="754C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35C72-FBDF-48CD-9179-42C8C4754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25576"/>
            <a:ext cx="9144000" cy="763361"/>
          </a:xfrm>
        </p:spPr>
        <p:txBody>
          <a:bodyPr/>
          <a:lstStyle/>
          <a:p>
            <a:r>
              <a:rPr lang="cy-GB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Prosiect Cadernid Digidol</a:t>
            </a:r>
            <a:endParaRPr lang="cy-GB" b="1" dirty="0">
              <a:solidFill>
                <a:srgbClr val="794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5" y="0"/>
            <a:ext cx="2651006" cy="1298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48" y="-20096"/>
            <a:ext cx="1441704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BA2B5B2-6549-4F18-8A71-BA8A71A6E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624733" y="2829906"/>
            <a:ext cx="2076971" cy="186033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7B6D1AC-8C7D-40E9-A41B-BC42CEC6C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9669780" y="2829906"/>
            <a:ext cx="2037013" cy="18603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19134E-FDE7-4BBE-AF0C-2A897BB2D199}"/>
              </a:ext>
            </a:extLst>
          </p:cNvPr>
          <p:cNvSpPr/>
          <p:nvPr/>
        </p:nvSpPr>
        <p:spPr>
          <a:xfrm>
            <a:off x="3390900" y="1135117"/>
            <a:ext cx="5676900" cy="57228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8D7FFE8-2200-416D-A14B-74E838EED47C}"/>
              </a:ext>
            </a:extLst>
          </p:cNvPr>
          <p:cNvSpPr/>
          <p:nvPr/>
        </p:nvSpPr>
        <p:spPr>
          <a:xfrm>
            <a:off x="3840743" y="1573398"/>
            <a:ext cx="3594538" cy="2380593"/>
          </a:xfrm>
          <a:prstGeom prst="wedgeRoundRectCallout">
            <a:avLst>
              <a:gd name="adj1" fmla="val -35965"/>
              <a:gd name="adj2" fmla="val 78017"/>
              <a:gd name="adj3" fmla="val 166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Mae gan Gymru ormod o</a:t>
            </a:r>
          </a:p>
          <a:p>
            <a:pPr algn="ctr"/>
            <a:endParaRPr lang="en-GB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2C3A94-5BBF-4AE0-85FE-824EDC4DCAC1}"/>
              </a:ext>
            </a:extLst>
          </p:cNvPr>
          <p:cNvSpPr/>
          <p:nvPr/>
        </p:nvSpPr>
        <p:spPr>
          <a:xfrm>
            <a:off x="4196124" y="3232719"/>
            <a:ext cx="2883776" cy="512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6FE17B7-5FF1-4258-AD3F-99C08B822C1F}"/>
              </a:ext>
            </a:extLst>
          </p:cNvPr>
          <p:cNvSpPr/>
          <p:nvPr/>
        </p:nvSpPr>
        <p:spPr>
          <a:xfrm>
            <a:off x="5014223" y="4853836"/>
            <a:ext cx="3594538" cy="1243504"/>
          </a:xfrm>
          <a:prstGeom prst="wedgeRoundRectCallout">
            <a:avLst>
              <a:gd name="adj1" fmla="val 38596"/>
              <a:gd name="adj2" fmla="val 80448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3600" dirty="0"/>
              <a:t>Ie, dwi’n cytuno!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86EAC901-A6A9-434A-8440-2B1D55B9A8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27238" r="39770" b="27931"/>
          <a:stretch/>
        </p:blipFill>
        <p:spPr>
          <a:xfrm rot="5400000">
            <a:off x="2903811" y="24928"/>
            <a:ext cx="6745671" cy="67862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4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0B6474-4630-46FF-940A-4755C3D80F70}"/>
              </a:ext>
            </a:extLst>
          </p:cNvPr>
          <p:cNvSpPr/>
          <p:nvPr/>
        </p:nvSpPr>
        <p:spPr>
          <a:xfrm>
            <a:off x="3837590" y="1135117"/>
            <a:ext cx="4240924" cy="57228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BA2B5B2-6549-4F18-8A71-BA8A71A6E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819806" y="2829906"/>
            <a:ext cx="2076971" cy="186033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7B6D1AC-8C7D-40E9-A41B-BC42CEC6C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9530254" y="2829906"/>
            <a:ext cx="2037013" cy="1860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24E0A1-CDEA-4427-B85A-47B30DE6C3B1}"/>
              </a:ext>
            </a:extLst>
          </p:cNvPr>
          <p:cNvSpPr txBox="1"/>
          <p:nvPr/>
        </p:nvSpPr>
        <p:spPr>
          <a:xfrm>
            <a:off x="3531476" y="-2183524"/>
            <a:ext cx="3618186" cy="670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E37CB5-7EFB-4707-A4CB-59943AB302A4}"/>
              </a:ext>
            </a:extLst>
          </p:cNvPr>
          <p:cNvSpPr/>
          <p:nvPr/>
        </p:nvSpPr>
        <p:spPr>
          <a:xfrm>
            <a:off x="4167868" y="1469571"/>
            <a:ext cx="2820761" cy="10246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525BE18-DBA4-48CA-B4E5-1458E81575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76" y="1632827"/>
            <a:ext cx="673584" cy="6735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F565F7-FB7A-46EF-A319-0349DA2E2229}"/>
              </a:ext>
            </a:extLst>
          </p:cNvPr>
          <p:cNvSpPr txBox="1"/>
          <p:nvPr/>
        </p:nvSpPr>
        <p:spPr>
          <a:xfrm>
            <a:off x="5063874" y="1632827"/>
            <a:ext cx="206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FriendlyGirl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046241-8756-4E94-ABC4-125D04D30598}"/>
              </a:ext>
            </a:extLst>
          </p:cNvPr>
          <p:cNvSpPr txBox="1"/>
          <p:nvPr/>
        </p:nvSpPr>
        <p:spPr>
          <a:xfrm>
            <a:off x="5145668" y="1981880"/>
            <a:ext cx="206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ymuno â’r gêm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56D7490-55BC-43DA-A93A-E879CDC56FA5}"/>
              </a:ext>
            </a:extLst>
          </p:cNvPr>
          <p:cNvSpPr/>
          <p:nvPr/>
        </p:nvSpPr>
        <p:spPr>
          <a:xfrm>
            <a:off x="4621877" y="2657444"/>
            <a:ext cx="3208434" cy="1043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8AE584-E563-4BF0-8C8E-95330A1A0820}"/>
              </a:ext>
            </a:extLst>
          </p:cNvPr>
          <p:cNvSpPr txBox="1"/>
          <p:nvPr/>
        </p:nvSpPr>
        <p:spPr>
          <a:xfrm>
            <a:off x="5793630" y="2826266"/>
            <a:ext cx="206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BossDude11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CC3534-265E-4D5F-8BBD-4B04B0705D61}"/>
              </a:ext>
            </a:extLst>
          </p:cNvPr>
          <p:cNvSpPr txBox="1"/>
          <p:nvPr/>
        </p:nvSpPr>
        <p:spPr>
          <a:xfrm>
            <a:off x="5875424" y="3175319"/>
            <a:ext cx="206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/>
              <a:t>yn gadael y gêm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DC1DA0A-3F00-42A9-9E23-2D0816AA4AB9}"/>
              </a:ext>
            </a:extLst>
          </p:cNvPr>
          <p:cNvSpPr/>
          <p:nvPr/>
        </p:nvSpPr>
        <p:spPr>
          <a:xfrm>
            <a:off x="4621877" y="3843337"/>
            <a:ext cx="3208434" cy="1043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FDF57211-1582-45DB-94E0-4F3C15F34B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86" y="2813058"/>
            <a:ext cx="673584" cy="673584"/>
          </a:xfrm>
          <a:prstGeom prst="ellipse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812C48-1F41-4CC6-A910-4D9D747C9554}"/>
              </a:ext>
            </a:extLst>
          </p:cNvPr>
          <p:cNvSpPr txBox="1"/>
          <p:nvPr/>
        </p:nvSpPr>
        <p:spPr>
          <a:xfrm>
            <a:off x="5793630" y="4012159"/>
            <a:ext cx="206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/>
              <a:t>WeirdHair14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5B00D8-9553-4ECE-9B37-C575114F583A}"/>
              </a:ext>
            </a:extLst>
          </p:cNvPr>
          <p:cNvSpPr txBox="1"/>
          <p:nvPr/>
        </p:nvSpPr>
        <p:spPr>
          <a:xfrm>
            <a:off x="5875424" y="4362973"/>
            <a:ext cx="206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/>
              <a:t>yn gadael y gêm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3C226A-1623-47A4-9AB0-3F65557FFEDF}"/>
              </a:ext>
            </a:extLst>
          </p:cNvPr>
          <p:cNvSpPr/>
          <p:nvPr/>
        </p:nvSpPr>
        <p:spPr>
          <a:xfrm>
            <a:off x="4621877" y="5041516"/>
            <a:ext cx="3208434" cy="1043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83ACCB-7C5C-4308-B83C-533FB56C8E93}"/>
              </a:ext>
            </a:extLst>
          </p:cNvPr>
          <p:cNvSpPr txBox="1"/>
          <p:nvPr/>
        </p:nvSpPr>
        <p:spPr>
          <a:xfrm>
            <a:off x="5793630" y="5212099"/>
            <a:ext cx="206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/>
              <a:t>ProudDonut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93DC6A-A635-43F2-8CF9-39D9AF14919C}"/>
              </a:ext>
            </a:extLst>
          </p:cNvPr>
          <p:cNvSpPr txBox="1"/>
          <p:nvPr/>
        </p:nvSpPr>
        <p:spPr>
          <a:xfrm>
            <a:off x="5875424" y="5553826"/>
            <a:ext cx="206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/>
              <a:t>yn gadael y gêm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230EDCE5-E10B-4397-BAC3-2231F2C9DCB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85" y="4031490"/>
            <a:ext cx="673585" cy="673585"/>
          </a:xfrm>
          <a:prstGeom prst="ellipse">
            <a:avLst/>
          </a:prstGeom>
        </p:spPr>
      </p:pic>
      <p:pic>
        <p:nvPicPr>
          <p:cNvPr id="32" name="Picture 3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B23198-6FFA-47DB-B8F7-AA5E057A630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77" y="5191022"/>
            <a:ext cx="685800" cy="685800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" y="0"/>
            <a:ext cx="322229" cy="6858000"/>
          </a:xfrm>
          <a:prstGeom prst="rect">
            <a:avLst/>
          </a:prstGeom>
        </p:spPr>
      </p:pic>
      <p:pic>
        <p:nvPicPr>
          <p:cNvPr id="29" name="Picture 28" descr="A white iphon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5CB045E-4613-481C-A0AC-4DBE26D8EA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0" t="17011" r="31418" b="35336"/>
          <a:stretch/>
        </p:blipFill>
        <p:spPr>
          <a:xfrm>
            <a:off x="3474982" y="-60849"/>
            <a:ext cx="5242034" cy="69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80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39164948-DDEC-43F3-B247-57ED2A20B0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4"/>
          <a:stretch/>
        </p:blipFill>
        <p:spPr>
          <a:xfrm>
            <a:off x="3896503" y="1112122"/>
            <a:ext cx="4145689" cy="5745878"/>
          </a:xfrm>
          <a:prstGeom prst="rect">
            <a:avLst/>
          </a:prstGeom>
        </p:spPr>
      </p:pic>
      <p:pic>
        <p:nvPicPr>
          <p:cNvPr id="7" name="Picture 6" descr="A white iphon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5CB045E-4613-481C-A0AC-4DBE26D8EA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0" t="17011" r="31418" b="35336"/>
          <a:stretch/>
        </p:blipFill>
        <p:spPr>
          <a:xfrm>
            <a:off x="3474983" y="-63062"/>
            <a:ext cx="5242034" cy="692106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BA2B5B2-6549-4F18-8A71-BA8A71A6E9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819806" y="2829906"/>
            <a:ext cx="2076971" cy="186033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7B6D1AC-8C7D-40E9-A41B-BC42CEC6C9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9530254" y="2829906"/>
            <a:ext cx="2037013" cy="18603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C6C87E-E456-4582-A220-F28F4EBFB088}"/>
              </a:ext>
            </a:extLst>
          </p:cNvPr>
          <p:cNvSpPr txBox="1"/>
          <p:nvPr/>
        </p:nvSpPr>
        <p:spPr>
          <a:xfrm>
            <a:off x="4291748" y="2707788"/>
            <a:ext cx="33551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000" dirty="0">
                <a:solidFill>
                  <a:srgbClr val="4AA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Byddaf wastad yn falch o bwy ydw i ac o ble rwy’n dod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44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BA2B5B2-6549-4F18-8A71-BA8A71A6E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656834" y="2829906"/>
            <a:ext cx="2076971" cy="186033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7B6D1AC-8C7D-40E9-A41B-BC42CEC6C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9641926" y="2829906"/>
            <a:ext cx="2037013" cy="18603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292725-0475-4D77-B848-61777E6A3582}"/>
              </a:ext>
            </a:extLst>
          </p:cNvPr>
          <p:cNvSpPr/>
          <p:nvPr/>
        </p:nvSpPr>
        <p:spPr>
          <a:xfrm>
            <a:off x="3489960" y="1135117"/>
            <a:ext cx="5547360" cy="5722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39D2D0-616C-4B0B-BE63-D4CBC36A1996}"/>
              </a:ext>
            </a:extLst>
          </p:cNvPr>
          <p:cNvSpPr txBox="1"/>
          <p:nvPr/>
        </p:nvSpPr>
        <p:spPr>
          <a:xfrm>
            <a:off x="4360481" y="2361426"/>
            <a:ext cx="230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dirty="0"/>
              <a:t>Mae pob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A3B836-96B6-4255-9738-AE60954DB8FC}"/>
              </a:ext>
            </a:extLst>
          </p:cNvPr>
          <p:cNvSpPr/>
          <p:nvPr/>
        </p:nvSpPr>
        <p:spPr>
          <a:xfrm>
            <a:off x="6385560" y="2410302"/>
            <a:ext cx="2072640" cy="610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6C06FC-6B57-4ACA-8DA1-223EF27C53EF}"/>
              </a:ext>
            </a:extLst>
          </p:cNvPr>
          <p:cNvSpPr txBox="1"/>
          <p:nvPr/>
        </p:nvSpPr>
        <p:spPr>
          <a:xfrm>
            <a:off x="4344058" y="3037076"/>
            <a:ext cx="4495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dirty="0"/>
              <a:t>yn dweud celwydd ac yn dwyn.</a:t>
            </a:r>
            <a:endParaRPr lang="en-GB" sz="4000" dirty="0"/>
          </a:p>
          <a:p>
            <a:r>
              <a:rPr lang="cy-GB" sz="4000" dirty="0"/>
              <a:t>CYTUNO?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C70192D-3398-46F0-B12E-DEF80CFAE6E1}"/>
              </a:ext>
            </a:extLst>
          </p:cNvPr>
          <p:cNvSpPr/>
          <p:nvPr/>
        </p:nvSpPr>
        <p:spPr>
          <a:xfrm>
            <a:off x="4693767" y="1410687"/>
            <a:ext cx="3168650" cy="727678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3200" dirty="0"/>
              <a:t>AROLWG CYFLYM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634C79-0C00-4BF0-BFB1-B5ADAFA4C2B1}"/>
              </a:ext>
            </a:extLst>
          </p:cNvPr>
          <p:cNvSpPr txBox="1"/>
          <p:nvPr/>
        </p:nvSpPr>
        <p:spPr>
          <a:xfrm>
            <a:off x="4260238" y="5077951"/>
            <a:ext cx="2303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Ydw</a:t>
            </a:r>
          </a:p>
          <a:p>
            <a:r>
              <a:rPr lang="en-GB" sz="4400" dirty="0"/>
              <a:t>Nac ydw</a:t>
            </a:r>
            <a:endParaRPr lang="en-GB" sz="4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6AA916-0A47-4FCC-8375-63BD0CC737AE}"/>
              </a:ext>
            </a:extLst>
          </p:cNvPr>
          <p:cNvSpPr/>
          <p:nvPr/>
        </p:nvSpPr>
        <p:spPr>
          <a:xfrm>
            <a:off x="6393027" y="5077951"/>
            <a:ext cx="2139950" cy="54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E8D76D-CDE9-46B9-A169-6CABB10D0D8D}"/>
              </a:ext>
            </a:extLst>
          </p:cNvPr>
          <p:cNvSpPr/>
          <p:nvPr/>
        </p:nvSpPr>
        <p:spPr>
          <a:xfrm>
            <a:off x="6393027" y="5801226"/>
            <a:ext cx="495737" cy="546100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CF3FD5-FE9F-4822-8C56-29DBCE34C6DC}"/>
              </a:ext>
            </a:extLst>
          </p:cNvPr>
          <p:cNvSpPr txBox="1"/>
          <p:nvPr/>
        </p:nvSpPr>
        <p:spPr>
          <a:xfrm>
            <a:off x="7909929" y="5166335"/>
            <a:ext cx="64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87%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2DC8EA-E066-45CC-9288-EEAE8AF34B87}"/>
              </a:ext>
            </a:extLst>
          </p:cNvPr>
          <p:cNvSpPr txBox="1"/>
          <p:nvPr/>
        </p:nvSpPr>
        <p:spPr>
          <a:xfrm>
            <a:off x="6331832" y="5889610"/>
            <a:ext cx="64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13%</a:t>
            </a:r>
          </a:p>
        </p:txBody>
      </p:sp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99870480-61D3-4113-8AB3-675608A970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27238" r="39770" b="27931"/>
          <a:stretch/>
        </p:blipFill>
        <p:spPr>
          <a:xfrm rot="5400000">
            <a:off x="2958996" y="-20297"/>
            <a:ext cx="6745671" cy="67862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3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D95F4F-1D8C-4352-9E2E-F325F393F2AD}"/>
              </a:ext>
            </a:extLst>
          </p:cNvPr>
          <p:cNvSpPr/>
          <p:nvPr/>
        </p:nvSpPr>
        <p:spPr>
          <a:xfrm>
            <a:off x="3093720" y="1447800"/>
            <a:ext cx="6042660" cy="38176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EA06FDF-8A51-4916-996B-E68D76DDD2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653489" y="2829906"/>
            <a:ext cx="2076971" cy="1860333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E971482-0D2D-4D40-9528-E973D4EB20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9606454" y="2829906"/>
            <a:ext cx="2037013" cy="186033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A7DDB86-E21E-44F3-9A90-6A840284DE06}"/>
              </a:ext>
            </a:extLst>
          </p:cNvPr>
          <p:cNvSpPr/>
          <p:nvPr/>
        </p:nvSpPr>
        <p:spPr>
          <a:xfrm>
            <a:off x="3604522" y="1863317"/>
            <a:ext cx="5143237" cy="2599406"/>
          </a:xfrm>
          <a:prstGeom prst="wedgeRoundRectCallout">
            <a:avLst>
              <a:gd name="adj1" fmla="val -40790"/>
              <a:gd name="adj2" fmla="val 64458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Does dim croeso i dy deip di yma.</a:t>
            </a:r>
          </a:p>
          <a:p>
            <a:pPr algn="ctr"/>
            <a:r>
              <a:rPr lang="en-GB" sz="3600" dirty="0"/>
              <a:t>Cer nawr neu bydd trwbl...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B49D3616-6FD4-4C3B-A604-B26D40E1DA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 t="22666" r="14111" b="22778"/>
          <a:stretch/>
        </p:blipFill>
        <p:spPr>
          <a:xfrm>
            <a:off x="2879176" y="1260712"/>
            <a:ext cx="6593928" cy="499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86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cy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 gallech chi </a:t>
            </a: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helpu?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B8448FE-A8D5-4D6C-9654-6CB7007D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0" t="25392" r="17890" b="24757"/>
          <a:stretch/>
        </p:blipFill>
        <p:spPr>
          <a:xfrm>
            <a:off x="3813544" y="2693580"/>
            <a:ext cx="4564912" cy="3418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5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Cardiau ymateb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0AD409D-2504-49A1-BDB7-6E5FCC3F0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959015"/>
              </p:ext>
            </p:extLst>
          </p:nvPr>
        </p:nvGraphicFramePr>
        <p:xfrm>
          <a:off x="1216837" y="1404009"/>
          <a:ext cx="10136964" cy="5046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8988">
                  <a:extLst>
                    <a:ext uri="{9D8B030D-6E8A-4147-A177-3AD203B41FA5}">
                      <a16:colId xmlns:a16="http://schemas.microsoft.com/office/drawing/2014/main" val="3487482697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235910993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946117944"/>
                    </a:ext>
                  </a:extLst>
                </a:gridCol>
              </a:tblGrid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cy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Riportio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Anwybyddu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Dweud eu bod nhw’n anghywir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425838"/>
                  </a:ext>
                </a:extLst>
              </a:tr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cy-GB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 blocio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Anfon neges breifat atyn nhw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Dweud wrth oedolyn dibynadwy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69253"/>
                  </a:ext>
                </a:extLst>
              </a:tr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cy-GB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Tynnu sgrinlun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Brwydro’n ôl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Ymuno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89137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89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Enwi pump!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2CCBA8-30C6-4D31-9C1A-CD16B0579E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47" y="1453115"/>
            <a:ext cx="3821847" cy="48165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6CD080A-F73C-442E-9738-44CBCEB27649}"/>
              </a:ext>
            </a:extLst>
          </p:cNvPr>
          <p:cNvSpPr txBox="1">
            <a:spLocks/>
          </p:cNvSpPr>
          <p:nvPr/>
        </p:nvSpPr>
        <p:spPr>
          <a:xfrm>
            <a:off x="6733954" y="2500421"/>
            <a:ext cx="5085480" cy="3244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y-GB" sz="6600" dirty="0">
                <a:latin typeface="Arial" panose="020B0604020202020204" pitchFamily="34" charset="0"/>
                <a:cs typeface="Arial" panose="020B0604020202020204" pitchFamily="34" charset="0"/>
              </a:rPr>
              <a:t>Allwch chi feddwl am bump o bobl neu fudiadau a allai eich helpu chi?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28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 help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216E4C-F8DA-4F16-9C2C-F9048A1A4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26" y="2133378"/>
            <a:ext cx="2842041" cy="124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8AF9DB-2043-4CC5-BFE7-C982F289A13E}"/>
              </a:ext>
            </a:extLst>
          </p:cNvPr>
          <p:cNvSpPr txBox="1"/>
          <p:nvPr/>
        </p:nvSpPr>
        <p:spPr>
          <a:xfrm>
            <a:off x="5957776" y="2277143"/>
            <a:ext cx="43239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4800">
                <a:latin typeface="Arial" panose="020B0604020202020204" pitchFamily="34" charset="0"/>
                <a:cs typeface="Arial" panose="020B0604020202020204" pitchFamily="34" charset="0"/>
              </a:rPr>
              <a:t>meiccymru.org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47BD468-E935-4EF7-8976-D4CF3E2BC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02" y="3945599"/>
            <a:ext cx="2955087" cy="19677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550A83-0210-4C81-BEA9-31C19762755B}"/>
              </a:ext>
            </a:extLst>
          </p:cNvPr>
          <p:cNvSpPr txBox="1"/>
          <p:nvPr/>
        </p:nvSpPr>
        <p:spPr>
          <a:xfrm>
            <a:off x="5957776" y="4229990"/>
            <a:ext cx="43239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4800">
                <a:latin typeface="Arial" panose="020B0604020202020204" pitchFamily="34" charset="0"/>
                <a:cs typeface="Arial" panose="020B0604020202020204" pitchFamily="34" charset="0"/>
              </a:rPr>
              <a:t>childline.org.uk</a:t>
            </a:r>
          </a:p>
          <a:p>
            <a:r>
              <a:rPr lang="cy-GB" sz="4800">
                <a:latin typeface="Arial" panose="020B0604020202020204" pitchFamily="34" charset="0"/>
                <a:cs typeface="Arial" panose="020B0604020202020204" pitchFamily="34" charset="0"/>
              </a:rPr>
              <a:t>0800 1111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4978-C0FF-41EC-A099-04247E04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Deilliannau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6D927-564C-4CB9-A70E-16ECC7653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Bydd </a:t>
            </a:r>
            <a:r>
              <a:rPr lang="cy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dysgwyr </a:t>
            </a: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 gallu: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adnabod sut gall hiliaeth ddigwydd ar-lein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cydnabod effaith hiliaeth ar-lein ar unigolion ac ar gymunedau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deall y gwahaniaethau rhwng strategaethau diogel ac anniogel i herio hiliaeth ar-lein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gwybod sut a ble i ofyn am help a chefnogaeth os ydyn nhw neu rywun maen nhw’n ei adnabod yn dioddef hiliaeth ar-lein.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cy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 pawb yn cael eu trin </a:t>
            </a:r>
            <a:r>
              <a:rPr lang="cy-GB" sz="6600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y-GB" sz="6600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sz="6600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 </a:t>
            </a:r>
            <a:r>
              <a:rPr lang="cy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fath </a:t>
            </a: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all-lein</a:t>
            </a:r>
            <a:r>
              <a:rPr lang="cy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06A2A2C-D3CE-45E8-9528-B9A11725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8" b="21534"/>
          <a:stretch/>
        </p:blipFill>
        <p:spPr>
          <a:xfrm>
            <a:off x="3675993" y="3322319"/>
            <a:ext cx="4876800" cy="2631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cy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 pawb yn cael eu </a:t>
            </a:r>
            <a:r>
              <a:rPr lang="cy-GB" sz="6600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</a:t>
            </a:r>
            <a:br>
              <a:rPr lang="cy-GB" sz="6600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sz="6600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 </a:t>
            </a:r>
            <a:r>
              <a:rPr lang="cy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fath </a:t>
            </a: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ar-lein</a:t>
            </a:r>
            <a:r>
              <a:rPr lang="cy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CE31DC5-099A-4581-A201-0CFB53799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88779"/>
            <a:ext cx="4876800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cy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yw </a:t>
            </a: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gwahaniaethu</a:t>
            </a:r>
            <a:r>
              <a:rPr lang="cy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3141DE-9758-4C7E-AAAB-21EAF4743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62655"/>
            <a:ext cx="4876800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9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0B6474-4630-46FF-940A-4755C3D80F70}"/>
              </a:ext>
            </a:extLst>
          </p:cNvPr>
          <p:cNvSpPr/>
          <p:nvPr/>
        </p:nvSpPr>
        <p:spPr>
          <a:xfrm>
            <a:off x="906517" y="1135117"/>
            <a:ext cx="4240924" cy="5722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white iphon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5CB045E-4613-481C-A0AC-4DBE26D8E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0" t="17011" r="31418" b="35336"/>
          <a:stretch/>
        </p:blipFill>
        <p:spPr>
          <a:xfrm>
            <a:off x="543910" y="-63062"/>
            <a:ext cx="5242034" cy="6921062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7DBF4A2-9D72-4C3E-8251-E4F445369F3F}"/>
              </a:ext>
            </a:extLst>
          </p:cNvPr>
          <p:cNvSpPr/>
          <p:nvPr/>
        </p:nvSpPr>
        <p:spPr>
          <a:xfrm>
            <a:off x="1269124" y="1765737"/>
            <a:ext cx="3594538" cy="2922641"/>
          </a:xfrm>
          <a:prstGeom prst="wedgeRoundRectCallout">
            <a:avLst>
              <a:gd name="adj1" fmla="val -35965"/>
              <a:gd name="adj2" fmla="val 78017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800" dirty="0">
                <a:latin typeface="Arial" panose="020B0604020202020204" pitchFamily="34" charset="0"/>
                <a:cs typeface="Arial" panose="020B0604020202020204" pitchFamily="34" charset="0"/>
              </a:rPr>
              <a:t>Pobl fel chi sydd ar fai am bopeth.</a:t>
            </a:r>
          </a:p>
          <a:p>
            <a:pPr algn="ctr"/>
            <a:r>
              <a:rPr lang="cy-GB" sz="2800" dirty="0">
                <a:latin typeface="Arial" panose="020B0604020202020204" pitchFamily="34" charset="0"/>
                <a:cs typeface="Arial" panose="020B0604020202020204" pitchFamily="34" charset="0"/>
              </a:rPr>
              <a:t>Pam na ewch chi’n ôl i’ch gwlad eich hun?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352B7F-425E-4334-B3B7-EC6022E4D088}"/>
              </a:ext>
            </a:extLst>
          </p:cNvPr>
          <p:cNvSpPr txBox="1"/>
          <p:nvPr/>
        </p:nvSpPr>
        <p:spPr>
          <a:xfrm>
            <a:off x="6148551" y="1135117"/>
            <a:ext cx="5499539" cy="420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y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Pwy oedd y neges hon yn ei dargedu?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y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Pwy ydych chi’n meddwl anfonodd y neges?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y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Pam ydych chi’n meddwl bod rhywun wedi dewis dweud hyn ar-lein?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y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Sut byddai’n gwneud i’r sawl sy’n ei ddarllen deimlo?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y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Beth ydych chi’n meddwl allai fod wedi digwydd nesaf?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4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1313903"/>
          </a:xfrm>
        </p:spPr>
        <p:txBody>
          <a:bodyPr>
            <a:normAutofit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Iawn </a:t>
            </a:r>
            <a:r>
              <a:rPr lang="cy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ddim yn iawn</a:t>
            </a:r>
            <a:r>
              <a:rPr lang="cy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7ACE592-9E4C-4F66-9CB3-AF97BE647E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1576551" y="1923391"/>
            <a:ext cx="3071450" cy="275108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89484B2-AD26-488D-B59C-910D72D11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7315200" y="2829908"/>
            <a:ext cx="3012359" cy="275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BA2B5B2-6549-4F18-8A71-BA8A71A6E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598826" y="2829906"/>
            <a:ext cx="2076971" cy="186033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7B6D1AC-8C7D-40E9-A41B-BC42CEC6C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9713134" y="2829906"/>
            <a:ext cx="2037013" cy="18603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E353DA1-051E-402A-9A75-B2324A62742F}"/>
              </a:ext>
            </a:extLst>
          </p:cNvPr>
          <p:cNvSpPr/>
          <p:nvPr/>
        </p:nvSpPr>
        <p:spPr>
          <a:xfrm>
            <a:off x="3089910" y="1244719"/>
            <a:ext cx="6130290" cy="36016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C91C33-B9A0-45B7-A0C9-AFD7FF90788D}"/>
              </a:ext>
            </a:extLst>
          </p:cNvPr>
          <p:cNvSpPr/>
          <p:nvPr/>
        </p:nvSpPr>
        <p:spPr>
          <a:xfrm>
            <a:off x="3469463" y="1644606"/>
            <a:ext cx="5425178" cy="320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FFA531-86F7-4D2D-A853-CA3525645A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5887" r="80097" b="51021"/>
          <a:stretch/>
        </p:blipFill>
        <p:spPr>
          <a:xfrm>
            <a:off x="3594801" y="1778614"/>
            <a:ext cx="589937" cy="5563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7EABA55-3746-4E44-90CE-F45893087BB3}"/>
              </a:ext>
            </a:extLst>
          </p:cNvPr>
          <p:cNvSpPr txBox="1"/>
          <p:nvPr/>
        </p:nvSpPr>
        <p:spPr>
          <a:xfrm>
            <a:off x="4184738" y="1831544"/>
            <a:ext cx="230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AngryAlien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DDB090-072D-4BEE-B201-76ABE6FE3760}"/>
              </a:ext>
            </a:extLst>
          </p:cNvPr>
          <p:cNvSpPr txBox="1"/>
          <p:nvPr/>
        </p:nvSpPr>
        <p:spPr>
          <a:xfrm>
            <a:off x="5609427" y="1862322"/>
            <a:ext cx="1252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600" dirty="0">
                <a:solidFill>
                  <a:schemeClr val="bg1">
                    <a:lumMod val="65000"/>
                  </a:schemeClr>
                </a:solidFill>
              </a:rPr>
              <a:t>1 awr yn ôl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4FBC90-03EF-425B-8529-65EAB7D94710}"/>
              </a:ext>
            </a:extLst>
          </p:cNvPr>
          <p:cNvSpPr txBox="1"/>
          <p:nvPr/>
        </p:nvSpPr>
        <p:spPr>
          <a:xfrm>
            <a:off x="3667060" y="2344231"/>
            <a:ext cx="3625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dirty="0"/>
              <a:t>Dwi’n casáu pob</a:t>
            </a:r>
            <a:endParaRPr lang="cy-GB" sz="4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7AC51E-DF0D-41A2-A7B8-ACB2F840AB00}"/>
              </a:ext>
            </a:extLst>
          </p:cNvPr>
          <p:cNvSpPr/>
          <p:nvPr/>
        </p:nvSpPr>
        <p:spPr>
          <a:xfrm>
            <a:off x="6621648" y="2388122"/>
            <a:ext cx="1961492" cy="512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ACCE1E-5DCA-45F2-9631-1BA9819F4E2C}"/>
              </a:ext>
            </a:extLst>
          </p:cNvPr>
          <p:cNvSpPr txBox="1"/>
          <p:nvPr/>
        </p:nvSpPr>
        <p:spPr>
          <a:xfrm>
            <a:off x="3667060" y="3086980"/>
            <a:ext cx="4916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dirty="0"/>
              <a:t>Maen nhw wedi dwyn ein gwaith i gyd</a:t>
            </a:r>
          </a:p>
        </p:txBody>
      </p:sp>
      <p:pic>
        <p:nvPicPr>
          <p:cNvPr id="26" name="Picture 2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932D072-29A3-4E7C-A2D3-909767B67E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4" t="79081" r="58625" b="9732"/>
          <a:stretch/>
        </p:blipFill>
        <p:spPr>
          <a:xfrm>
            <a:off x="3594801" y="4126826"/>
            <a:ext cx="2257767" cy="464525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1E489B89-056A-477F-B832-8D70776319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t="26350" r="14666" b="25852"/>
          <a:stretch/>
        </p:blipFill>
        <p:spPr>
          <a:xfrm>
            <a:off x="2078421" y="1110643"/>
            <a:ext cx="8093357" cy="54655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0B6474-4630-46FF-940A-4755C3D80F70}"/>
              </a:ext>
            </a:extLst>
          </p:cNvPr>
          <p:cNvSpPr/>
          <p:nvPr/>
        </p:nvSpPr>
        <p:spPr>
          <a:xfrm>
            <a:off x="3837590" y="1135117"/>
            <a:ext cx="4240924" cy="57228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white iphon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5CB045E-4613-481C-A0AC-4DBE26D8E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0" t="17011" r="31418" b="35336"/>
          <a:stretch/>
        </p:blipFill>
        <p:spPr>
          <a:xfrm>
            <a:off x="3474983" y="-63062"/>
            <a:ext cx="5242034" cy="692106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BA2B5B2-6549-4F18-8A71-BA8A71A6E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819806" y="2829906"/>
            <a:ext cx="2076971" cy="186033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7B6D1AC-8C7D-40E9-A41B-BC42CEC6C9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9530254" y="2829906"/>
            <a:ext cx="2037013" cy="1860333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D37AB66-1C43-4C10-9F48-9DA66A1C98D4}"/>
              </a:ext>
            </a:extLst>
          </p:cNvPr>
          <p:cNvSpPr/>
          <p:nvPr/>
        </p:nvSpPr>
        <p:spPr>
          <a:xfrm>
            <a:off x="4160783" y="1426779"/>
            <a:ext cx="3594538" cy="4641512"/>
          </a:xfrm>
          <a:prstGeom prst="wedgeRoundRectCallout">
            <a:avLst>
              <a:gd name="adj1" fmla="val -40790"/>
              <a:gd name="adj2" fmla="val 64458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3600" dirty="0">
                <a:latin typeface="Arial" panose="020B0604020202020204" pitchFamily="34" charset="0"/>
                <a:cs typeface="Arial" panose="020B0604020202020204" pitchFamily="34" charset="0"/>
              </a:rPr>
              <a:t>Efallai dy fod yn lliw gwahanol i mi, ond dwi’n dy garu di fel chwaer.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1CC389E-7A29-4B41-9D41-60272B95908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73" y="5209344"/>
            <a:ext cx="796158" cy="796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96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A36674880</value>
    </field>
    <field name="Objective-Title">
      <value order="0">Online Racism - Primary - Handover with KH amends (new images) (W) 28.09.21</value>
    </field>
    <field name="Objective-Description">
      <value order="0"/>
    </field>
    <field name="Objective-CreationStamp">
      <value order="0">2021-09-28T09:03:37Z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2021-09-28T09:18:13Z</value>
    </field>
    <field name="Objective-Owner">
      <value order="0">Harvey, Karen - (EPS - Digital Learning Division)</value>
    </field>
    <field name="Objective-Path">
      <value order="0">Objective Global Folder:Business File Plan:Education &amp; Public Services (EPS):Education &amp; Public Services (EPS) - Operations Directorate:1 - Save:6. EPS Digital &amp; Strategic Communications:Strategic Communications &amp; Marketing - Education &amp; Welsh Language:Education Web and publications:Publication projects:Online safety:2019-2024 - Online Safety - Education Publications:Digital resilience resources - Online racism</value>
    </field>
    <field name="Objective-Parent">
      <value order="0">Digital resilience resources - Online racism</value>
    </field>
    <field name="Objective-State">
      <value order="0">Being Drafted</value>
    </field>
    <field name="Objective-VersionId">
      <value order="0">vA71716155</value>
    </field>
    <field name="Objective-Version">
      <value order="0">0.2</value>
    </field>
    <field name="Objective-VersionNumber">
      <value order="0">2</value>
    </field>
    <field name="Objective-VersionComment">
      <value order="0">Version 2</value>
    </field>
    <field name="Objective-FileNumber">
      <value order="0">qA1405747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1D1E98B3209D4493493866D5B8328A" ma:contentTypeVersion="13" ma:contentTypeDescription="Create a new document." ma:contentTypeScope="" ma:versionID="ea95887281ef153a42e887e193fe0f44">
  <xsd:schema xmlns:xsd="http://www.w3.org/2001/XMLSchema" xmlns:xs="http://www.w3.org/2001/XMLSchema" xmlns:p="http://schemas.microsoft.com/office/2006/metadata/properties" xmlns:ns3="fad5256b-9034-4098-a484-2992d39a629e" xmlns:ns4="27233c93-c413-4fbb-a11c-d69fcc6dbe32" targetNamespace="http://schemas.microsoft.com/office/2006/metadata/properties" ma:root="true" ma:fieldsID="343eaa1b3df8de2187895afd6106874e" ns3:_="" ns4:_="">
    <xsd:import namespace="fad5256b-9034-4098-a484-2992d39a629e"/>
    <xsd:import namespace="27233c93-c413-4fbb-a11c-d69fcc6dbe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5256b-9034-4098-a484-2992d39a6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33c93-c413-4fbb-a11c-d69fcc6dbe3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2.xml><?xml version="1.0" encoding="utf-8"?>
<ds:datastoreItem xmlns:ds="http://schemas.openxmlformats.org/officeDocument/2006/customXml" ds:itemID="{107C8907-4CF0-440F-987F-025E8E9244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3419AE-5EC5-4C8F-91B0-A83BC22A1479}">
  <ds:schemaRefs>
    <ds:schemaRef ds:uri="http://purl.org/dc/elements/1.1/"/>
    <ds:schemaRef ds:uri="http://schemas.microsoft.com/office/2006/metadata/properties"/>
    <ds:schemaRef ds:uri="fad5256b-9034-4098-a484-2992d39a62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7233c93-c413-4fbb-a11c-d69fcc6dbe32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4778BD8-D7F4-44A0-AAEB-6FFAAC51A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d5256b-9034-4098-a484-2992d39a629e"/>
    <ds:schemaRef ds:uri="27233c93-c413-4fbb-a11c-d69fcc6db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332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Office Theme</vt:lpstr>
      <vt:lpstr>Hiliaeth  ar-lein Gwers gynradd</vt:lpstr>
      <vt:lpstr>Deilliannau dysgu</vt:lpstr>
      <vt:lpstr>Ydy pawb yn cael eu trin  yr un fath all-lein?</vt:lpstr>
      <vt:lpstr>Ydy pawb yn cael eu trin yr un fath ar-lein?</vt:lpstr>
      <vt:lpstr>Beth yw gwahaniaethu?</vt:lpstr>
      <vt:lpstr>PowerPoint Presentation</vt:lpstr>
      <vt:lpstr>Iawn neu ddim yn iawn?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Sut gallech chi helpu?</vt:lpstr>
      <vt:lpstr>Cardiau ymateb</vt:lpstr>
      <vt:lpstr>Enwi pump!</vt:lpstr>
      <vt:lpstr>Cael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Racism Primary Lesson</dc:title>
  <dc:creator>Gareth Cort</dc:creator>
  <cp:lastModifiedBy>Perry, Alex (EPS - Digital Learning Division)</cp:lastModifiedBy>
  <cp:revision>29</cp:revision>
  <dcterms:created xsi:type="dcterms:W3CDTF">2021-07-26T18:45:13Z</dcterms:created>
  <dcterms:modified xsi:type="dcterms:W3CDTF">2021-10-14T13:53:23Z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A36674880</vt:lpwstr>
  </property>
  <property fmtid="{D5CDD505-2E9C-101B-9397-08002B2CF9AE}" pid="4" name="Objective-Title">
    <vt:lpwstr>Online Racism - Primary - Handover with KH amends (new images) (W) 28.09.21</vt:lpwstr>
  </property>
  <property fmtid="{D5CDD505-2E9C-101B-9397-08002B2CF9AE}" pid="5" name="Objective-Description">
    <vt:lpwstr/>
  </property>
  <property fmtid="{D5CDD505-2E9C-101B-9397-08002B2CF9AE}" pid="6" name="Objective-CreationStamp">
    <vt:filetime>2021-09-28T09:03:44Z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2021-09-28T09:18:13Z</vt:filetime>
  </property>
  <property fmtid="{D5CDD505-2E9C-101B-9397-08002B2CF9AE}" pid="11" name="Objective-Owner">
    <vt:lpwstr>Harvey, Karen - (EPS - Digital Learning Division)</vt:lpwstr>
  </property>
  <property fmtid="{D5CDD505-2E9C-101B-9397-08002B2CF9AE}" pid="12" name="Objective-Path">
    <vt:lpwstr>Objective Global Folder:Business File Plan:Education &amp; Public Services (EPS):Education &amp; Public Services (EPS) - Operations Directorate:1 - Save:6. EPS Digital &amp; Strategic Communications:Strategic Communications &amp; Marketing - Education &amp; Welsh Language:Ed</vt:lpwstr>
  </property>
  <property fmtid="{D5CDD505-2E9C-101B-9397-08002B2CF9AE}" pid="13" name="Objective-Parent">
    <vt:lpwstr>Digital resilience resources - Online racism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vA71716155</vt:lpwstr>
  </property>
  <property fmtid="{D5CDD505-2E9C-101B-9397-08002B2CF9AE}" pid="16" name="Objective-Version">
    <vt:lpwstr>0.2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ate Acquired">
    <vt:lpwstr/>
  </property>
  <property fmtid="{D5CDD505-2E9C-101B-9397-08002B2CF9AE}" pid="23" name="Objective-Official Translation">
    <vt:lpwstr/>
  </property>
  <property fmtid="{D5CDD505-2E9C-101B-9397-08002B2CF9AE}" pid="24" name="Objective-Connect Creator">
    <vt:lpwstr/>
  </property>
  <property fmtid="{D5CDD505-2E9C-101B-9397-08002B2CF9AE}" pid="25" name="Objective-Comment">
    <vt:lpwstr/>
  </property>
  <property fmtid="{D5CDD505-2E9C-101B-9397-08002B2CF9AE}" pid="26" name="ContentTypeId">
    <vt:lpwstr>0x010100031D1E98B3209D4493493866D5B8328A</vt:lpwstr>
  </property>
</Properties>
</file>