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74" r:id="rId6"/>
    <p:sldId id="257" r:id="rId7"/>
    <p:sldId id="258" r:id="rId8"/>
    <p:sldId id="259" r:id="rId9"/>
    <p:sldId id="260" r:id="rId10"/>
    <p:sldId id="261" r:id="rId11"/>
    <p:sldId id="262" r:id="rId12"/>
    <p:sldId id="275" r:id="rId13"/>
    <p:sldId id="265" r:id="rId14"/>
    <p:sldId id="277" r:id="rId15"/>
    <p:sldId id="266" r:id="rId16"/>
    <p:sldId id="267" r:id="rId17"/>
    <p:sldId id="278" r:id="rId18"/>
    <p:sldId id="279" r:id="rId19"/>
    <p:sldId id="270" r:id="rId20"/>
    <p:sldId id="271" r:id="rId21"/>
    <p:sldId id="272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 Howell-Jones" initials="SH" lastIdx="5" clrIdx="0">
    <p:extLst>
      <p:ext uri="{19B8F6BF-5375-455C-9EA6-DF929625EA0E}">
        <p15:presenceInfo xmlns:p15="http://schemas.microsoft.com/office/powerpoint/2012/main" userId="S::simon@ink2u1.onmicrosoft.com::64b94121-3d60-406b-b19d-56e8b6cec307" providerId="AD"/>
      </p:ext>
    </p:extLst>
  </p:cmAuthor>
  <p:cmAuthor id="2" name="Rosie Davies" initials="RD" lastIdx="2" clrIdx="1">
    <p:extLst>
      <p:ext uri="{19B8F6BF-5375-455C-9EA6-DF929625EA0E}">
        <p15:presenceInfo xmlns:p15="http://schemas.microsoft.com/office/powerpoint/2012/main" userId="Rosie Davi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4D70"/>
    <a:srgbClr val="4AA06D"/>
    <a:srgbClr val="A3D4B7"/>
    <a:srgbClr val="7EC234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6"/>
    <p:restoredTop sz="94697"/>
  </p:normalViewPr>
  <p:slideViewPr>
    <p:cSldViewPr snapToGrid="0">
      <p:cViewPr varScale="1">
        <p:scale>
          <a:sx n="60" d="100"/>
          <a:sy n="60" d="100"/>
        </p:scale>
        <p:origin x="98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B3261-6DC7-4E20-85DE-12DA1E0A2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C5767F-4DA4-49D1-BE8F-45922CB72D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5E58B-2AE0-472B-8525-CC80254BD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EE777-89D7-4973-9EFC-5519A839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D5095-3053-4842-926B-EF79967B3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310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F7E5D-98EF-401A-8430-86109DC0D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05D2C5-C483-4883-96A0-1B8827EE9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6D593-D924-46CC-B48C-8CC42AFE8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F5105-EA5D-4DD0-B9B8-CBB71671B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8A845-146A-4FBE-96CC-A3D7F5B70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914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BBD95C-CA81-4D6B-8341-C8ED57F792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DE3B07-4188-4FC4-92BF-00741A7DFD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B7225-2F29-461D-A47F-5F9CF58B0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22378-F5EC-4342-BF33-6E09A286E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380E1-DF40-422D-BFBA-BDA6FD995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53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EAEB1-1AB9-444C-A91B-75ED1E5A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A714B-2827-48FE-A271-54762B920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FA23A-43ED-4C65-B7BD-42C507B6E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AE2D8-CD99-4A3E-A400-5EAD3D5DA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DAC67-D011-454B-9CE6-00E8B8FB1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662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A8A35-C72C-4AE9-B029-9F21A828B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5CB4C-96E2-4EDF-90D7-969C73693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6B60B-1470-4C02-95E8-4BE0FCEC5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D9201-7DBC-42AA-B3A4-B11057AB5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4FCFC-CBC6-4740-BD97-AB9BBF80F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62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D22CF-F954-4746-B96E-5CE2D547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1303A-3138-42E7-AAC0-6D4BC0F4CC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4194A0-403A-495C-B08D-47037C213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DF289-5000-4C69-BB8B-FB4A1DE68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F3CF75-4A35-4831-9961-991CFF90D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91FA3-5ADC-4790-9DBD-A56F52AC6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3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9C4F-976D-4525-85F4-8BE23A9C4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C5C73-94DA-4F0B-9351-1C645F033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35A25-4D10-48AC-A5C9-21568600E3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0C18AD-F3E7-45B9-BA57-49998C399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4C6AC2-100A-457B-9C8E-7854578A1C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B2DC31-21C9-40D6-84ED-E33EE6C2E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77F9C8-20EF-451C-82DE-04821EC74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10DD0B-7C66-42A6-A628-87F00DA20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24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EB1CF-43E7-4AEE-8222-69C729FC4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45BC61-A75A-47F8-B8E7-8A38079BE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4ED7C2-1BA8-4090-82BB-1783E6108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8E88BB-4E10-4DF5-B8C5-4AE1B2EA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21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445453-4C64-4B21-96A0-17E5DB7F5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558C78-1944-416A-8152-B60B8F756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486B1-5FFF-4B09-AC8E-6DA987327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08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26D08-EA5F-4BD5-9FCA-0DD380648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0BC6F-1D8A-4FAD-94CE-07F4F28AC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F777F6-E0EF-4A2D-B116-311E6EFB1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22F822-A6A2-497E-A0CE-403CBAA05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9AF8E-B503-4642-BE91-976FF7D9B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A072BE-AEEF-4938-929F-49567BC3A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75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0AB72-CC53-41D3-A384-0DD890FA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D3A306-A9A8-40D6-BC89-BF98DA9948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05CFC7-F481-461C-B203-4641FDD5E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348316-0C6C-4E60-96E3-EC87A3D51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B632B7-FCAC-4C4A-ACEA-F0B331545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EBC507-C51E-4E60-9783-FB5F7057E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970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05C8C2-C55D-4DDC-B083-89F8A3AA8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A2DD5-142C-4459-824F-E3ADBA24F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BA376-3924-4114-A5FF-436CDD6E0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3C653-5150-4181-AC2E-4EC40D2FC924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5A95C-326A-46C9-9099-42D5A98C56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8D19A-7FE3-4B1B-8392-41894DDE7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88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4C570-494F-468F-80A8-1E8B392CC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97851"/>
            <a:ext cx="9144000" cy="2387600"/>
          </a:xfrm>
        </p:spPr>
        <p:txBody>
          <a:bodyPr/>
          <a:lstStyle/>
          <a:p>
            <a:r>
              <a:rPr lang="en-GB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racism</a:t>
            </a:r>
            <a:br>
              <a:rPr lang="en-GB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</a:t>
            </a:r>
            <a:r>
              <a:rPr lang="en-GB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45" y="0"/>
            <a:ext cx="2651006" cy="12982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48" y="-20096"/>
            <a:ext cx="1441704" cy="169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7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0B6474-4630-46FF-940A-4755C3D80F70}"/>
              </a:ext>
            </a:extLst>
          </p:cNvPr>
          <p:cNvSpPr/>
          <p:nvPr/>
        </p:nvSpPr>
        <p:spPr>
          <a:xfrm>
            <a:off x="3390900" y="1135117"/>
            <a:ext cx="5676900" cy="57228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BA2B5B2-6549-4F18-8A71-BA8A71A6E9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4" t="18736" r="14521" b="19080"/>
          <a:stretch/>
        </p:blipFill>
        <p:spPr>
          <a:xfrm>
            <a:off x="819806" y="2829906"/>
            <a:ext cx="2076971" cy="1860333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7B6D1AC-8C7D-40E9-A41B-BC42CEC6C9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3" t="19196" r="15900" b="19080"/>
          <a:stretch/>
        </p:blipFill>
        <p:spPr>
          <a:xfrm flipH="1" flipV="1">
            <a:off x="9530254" y="2829906"/>
            <a:ext cx="2037013" cy="1860333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2D37AB66-1C43-4C10-9F48-9DA66A1C98D4}"/>
              </a:ext>
            </a:extLst>
          </p:cNvPr>
          <p:cNvSpPr/>
          <p:nvPr/>
        </p:nvSpPr>
        <p:spPr>
          <a:xfrm>
            <a:off x="3840743" y="1573398"/>
            <a:ext cx="3594538" cy="2380593"/>
          </a:xfrm>
          <a:prstGeom prst="wedgeRoundRectCallout">
            <a:avLst>
              <a:gd name="adj1" fmla="val -35965"/>
              <a:gd name="adj2" fmla="val 78017"/>
              <a:gd name="adj3" fmla="val 1666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Wales has too many</a:t>
            </a:r>
          </a:p>
          <a:p>
            <a:pPr algn="ctr"/>
            <a:endParaRPr lang="en-GB" sz="2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81CE25-220C-407A-BAB8-82837A8A0DA1}"/>
              </a:ext>
            </a:extLst>
          </p:cNvPr>
          <p:cNvSpPr/>
          <p:nvPr/>
        </p:nvSpPr>
        <p:spPr>
          <a:xfrm>
            <a:off x="4196124" y="3232719"/>
            <a:ext cx="2883776" cy="5123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C1AFEE4F-A9A0-40A8-ABCD-81BC18A1422C}"/>
              </a:ext>
            </a:extLst>
          </p:cNvPr>
          <p:cNvSpPr/>
          <p:nvPr/>
        </p:nvSpPr>
        <p:spPr>
          <a:xfrm>
            <a:off x="5014223" y="4853836"/>
            <a:ext cx="3594538" cy="1243504"/>
          </a:xfrm>
          <a:prstGeom prst="wedgeRoundRectCallout">
            <a:avLst>
              <a:gd name="adj1" fmla="val 38596"/>
              <a:gd name="adj2" fmla="val 80448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Yeah, I agree!</a:t>
            </a:r>
          </a:p>
          <a:p>
            <a:pPr algn="ctr"/>
            <a:endParaRPr lang="en-GB" sz="2800" dirty="0"/>
          </a:p>
        </p:txBody>
      </p:sp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98BE5745-FD07-44C6-872F-1A0AF21973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7" t="27238" r="39770" b="27931"/>
          <a:stretch/>
        </p:blipFill>
        <p:spPr>
          <a:xfrm rot="5400000">
            <a:off x="2903811" y="92032"/>
            <a:ext cx="6745671" cy="67862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01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0B6474-4630-46FF-940A-4755C3D80F70}"/>
              </a:ext>
            </a:extLst>
          </p:cNvPr>
          <p:cNvSpPr/>
          <p:nvPr/>
        </p:nvSpPr>
        <p:spPr>
          <a:xfrm>
            <a:off x="3837590" y="1135117"/>
            <a:ext cx="4240924" cy="572288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white iphon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95CB045E-4613-481C-A0AC-4DBE26D8EA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0" t="17011" r="31418" b="35336"/>
          <a:stretch/>
        </p:blipFill>
        <p:spPr>
          <a:xfrm>
            <a:off x="3474983" y="-63062"/>
            <a:ext cx="5242034" cy="6921062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BA2B5B2-6549-4F18-8A71-BA8A71A6E9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4" t="18736" r="14521" b="19080"/>
          <a:stretch/>
        </p:blipFill>
        <p:spPr>
          <a:xfrm>
            <a:off x="819806" y="2829906"/>
            <a:ext cx="2076971" cy="1860333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7B6D1AC-8C7D-40E9-A41B-BC42CEC6C9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3" t="19196" r="15900" b="19080"/>
          <a:stretch/>
        </p:blipFill>
        <p:spPr>
          <a:xfrm flipH="1" flipV="1">
            <a:off x="9530254" y="2829906"/>
            <a:ext cx="2037013" cy="18603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24E0A1-CDEA-4427-B85A-47B30DE6C3B1}"/>
              </a:ext>
            </a:extLst>
          </p:cNvPr>
          <p:cNvSpPr txBox="1"/>
          <p:nvPr/>
        </p:nvSpPr>
        <p:spPr>
          <a:xfrm>
            <a:off x="3531476" y="-2183524"/>
            <a:ext cx="3618186" cy="670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EE37CB5-7EFB-4707-A4CB-59943AB302A4}"/>
              </a:ext>
            </a:extLst>
          </p:cNvPr>
          <p:cNvSpPr/>
          <p:nvPr/>
        </p:nvSpPr>
        <p:spPr>
          <a:xfrm>
            <a:off x="4167868" y="1469571"/>
            <a:ext cx="2820761" cy="102461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5525BE18-DBA4-48CA-B4E5-1458E815755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76" y="1632827"/>
            <a:ext cx="673584" cy="6735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8F565F7-FB7A-46EF-A319-0349DA2E2229}"/>
              </a:ext>
            </a:extLst>
          </p:cNvPr>
          <p:cNvSpPr txBox="1"/>
          <p:nvPr/>
        </p:nvSpPr>
        <p:spPr>
          <a:xfrm>
            <a:off x="5063874" y="1632827"/>
            <a:ext cx="2064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FriendlyGirl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046241-8756-4E94-ABC4-125D04D30598}"/>
              </a:ext>
            </a:extLst>
          </p:cNvPr>
          <p:cNvSpPr txBox="1"/>
          <p:nvPr/>
        </p:nvSpPr>
        <p:spPr>
          <a:xfrm>
            <a:off x="5145668" y="1981880"/>
            <a:ext cx="206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joins the game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56D7490-55BC-43DA-A93A-E879CDC56FA5}"/>
              </a:ext>
            </a:extLst>
          </p:cNvPr>
          <p:cNvSpPr/>
          <p:nvPr/>
        </p:nvSpPr>
        <p:spPr>
          <a:xfrm>
            <a:off x="4732422" y="2657445"/>
            <a:ext cx="3152214" cy="10246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8AE584-E563-4BF0-8C8E-95330A1A0820}"/>
              </a:ext>
            </a:extLst>
          </p:cNvPr>
          <p:cNvSpPr txBox="1"/>
          <p:nvPr/>
        </p:nvSpPr>
        <p:spPr>
          <a:xfrm>
            <a:off x="5751334" y="2820701"/>
            <a:ext cx="2064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BossDude11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CC3534-265E-4D5F-8BBD-4B04B0705D61}"/>
              </a:ext>
            </a:extLst>
          </p:cNvPr>
          <p:cNvSpPr txBox="1"/>
          <p:nvPr/>
        </p:nvSpPr>
        <p:spPr>
          <a:xfrm>
            <a:off x="5834685" y="3169189"/>
            <a:ext cx="206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leaves the game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DC1DA0A-3F00-42A9-9E23-2D0816AA4AB9}"/>
              </a:ext>
            </a:extLst>
          </p:cNvPr>
          <p:cNvSpPr/>
          <p:nvPr/>
        </p:nvSpPr>
        <p:spPr>
          <a:xfrm>
            <a:off x="4668253" y="3930316"/>
            <a:ext cx="3280552" cy="8506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FDF57211-1582-45DB-94E0-4F3C15F34BB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37" y="2832962"/>
            <a:ext cx="673584" cy="673584"/>
          </a:xfrm>
          <a:prstGeom prst="ellipse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B812C48-1F41-4CC6-A910-4D9D747C9554}"/>
              </a:ext>
            </a:extLst>
          </p:cNvPr>
          <p:cNvSpPr txBox="1"/>
          <p:nvPr/>
        </p:nvSpPr>
        <p:spPr>
          <a:xfrm>
            <a:off x="5789523" y="4015042"/>
            <a:ext cx="2148294" cy="457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WeirdHair14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5B00D8-9553-4ECE-9B37-C575114F583A}"/>
              </a:ext>
            </a:extLst>
          </p:cNvPr>
          <p:cNvSpPr txBox="1"/>
          <p:nvPr/>
        </p:nvSpPr>
        <p:spPr>
          <a:xfrm>
            <a:off x="5871317" y="4362403"/>
            <a:ext cx="2148294" cy="366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leaves the game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B3C226A-1623-47A4-9AB0-3F65557FFEDF}"/>
              </a:ext>
            </a:extLst>
          </p:cNvPr>
          <p:cNvSpPr/>
          <p:nvPr/>
        </p:nvSpPr>
        <p:spPr>
          <a:xfrm>
            <a:off x="4732422" y="5041517"/>
            <a:ext cx="3152213" cy="10246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83ACCB-7C5C-4308-B83C-533FB56C8E93}"/>
              </a:ext>
            </a:extLst>
          </p:cNvPr>
          <p:cNvSpPr txBox="1"/>
          <p:nvPr/>
        </p:nvSpPr>
        <p:spPr>
          <a:xfrm>
            <a:off x="5735292" y="5204773"/>
            <a:ext cx="2064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ProudDonut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93DC6A-A635-43F2-8CF9-39D9AF14919C}"/>
              </a:ext>
            </a:extLst>
          </p:cNvPr>
          <p:cNvSpPr txBox="1"/>
          <p:nvPr/>
        </p:nvSpPr>
        <p:spPr>
          <a:xfrm>
            <a:off x="5817086" y="5553826"/>
            <a:ext cx="206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leaves the game</a:t>
            </a:r>
          </a:p>
        </p:txBody>
      </p:sp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230EDCE5-E10B-4397-BAC3-2231F2C9DCB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627" y="4051394"/>
            <a:ext cx="673585" cy="673585"/>
          </a:xfrm>
          <a:prstGeom prst="ellipse">
            <a:avLst/>
          </a:prstGeom>
        </p:spPr>
      </p:pic>
      <p:pic>
        <p:nvPicPr>
          <p:cNvPr id="32" name="Picture 3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B23198-6FFA-47DB-B8F7-AA5E057A630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553" y="5210926"/>
            <a:ext cx="685800" cy="685800"/>
          </a:xfrm>
          <a:prstGeom prst="ellipse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8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39164948-DDEC-43F3-B247-57ED2A20B0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4"/>
          <a:stretch/>
        </p:blipFill>
        <p:spPr>
          <a:xfrm>
            <a:off x="3896503" y="1112122"/>
            <a:ext cx="4145689" cy="5745878"/>
          </a:xfrm>
          <a:prstGeom prst="rect">
            <a:avLst/>
          </a:prstGeom>
        </p:spPr>
      </p:pic>
      <p:pic>
        <p:nvPicPr>
          <p:cNvPr id="7" name="Picture 6" descr="A white iphon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95CB045E-4613-481C-A0AC-4DBE26D8EA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0" t="17011" r="31418" b="35336"/>
          <a:stretch/>
        </p:blipFill>
        <p:spPr>
          <a:xfrm>
            <a:off x="3474983" y="-63062"/>
            <a:ext cx="5242034" cy="6921062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BA2B5B2-6549-4F18-8A71-BA8A71A6E9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4" t="18736" r="14521" b="19080"/>
          <a:stretch/>
        </p:blipFill>
        <p:spPr>
          <a:xfrm>
            <a:off x="819806" y="2829906"/>
            <a:ext cx="2076971" cy="1860333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7B6D1AC-8C7D-40E9-A41B-BC42CEC6C9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3" t="19196" r="15900" b="19080"/>
          <a:stretch/>
        </p:blipFill>
        <p:spPr>
          <a:xfrm flipH="1" flipV="1">
            <a:off x="9530254" y="2829906"/>
            <a:ext cx="2037013" cy="186033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C6C87E-E456-4582-A220-F28F4EBFB088}"/>
              </a:ext>
            </a:extLst>
          </p:cNvPr>
          <p:cNvSpPr txBox="1"/>
          <p:nvPr/>
        </p:nvSpPr>
        <p:spPr>
          <a:xfrm>
            <a:off x="4291748" y="2707788"/>
            <a:ext cx="335519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4AA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I’ll always be proud of who I am and where I come from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4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0B6474-4630-46FF-940A-4755C3D80F70}"/>
              </a:ext>
            </a:extLst>
          </p:cNvPr>
          <p:cNvSpPr/>
          <p:nvPr/>
        </p:nvSpPr>
        <p:spPr>
          <a:xfrm>
            <a:off x="3489960" y="1135117"/>
            <a:ext cx="5547360" cy="57228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BA2B5B2-6549-4F18-8A71-BA8A71A6E9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4" t="18736" r="14521" b="19080"/>
          <a:stretch/>
        </p:blipFill>
        <p:spPr>
          <a:xfrm>
            <a:off x="819806" y="2829906"/>
            <a:ext cx="2076971" cy="1860333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7B6D1AC-8C7D-40E9-A41B-BC42CEC6C9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3" t="19196" r="15900" b="19080"/>
          <a:stretch/>
        </p:blipFill>
        <p:spPr>
          <a:xfrm flipH="1" flipV="1">
            <a:off x="9530254" y="2829906"/>
            <a:ext cx="2037013" cy="18603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72D7FE-BCE3-46AA-811F-9187F7E29252}"/>
              </a:ext>
            </a:extLst>
          </p:cNvPr>
          <p:cNvSpPr txBox="1"/>
          <p:nvPr/>
        </p:nvSpPr>
        <p:spPr>
          <a:xfrm>
            <a:off x="4360481" y="2361426"/>
            <a:ext cx="2303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All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1C8F72-7F56-40F0-8EBB-293E4B60DA70}"/>
              </a:ext>
            </a:extLst>
          </p:cNvPr>
          <p:cNvSpPr/>
          <p:nvPr/>
        </p:nvSpPr>
        <p:spPr>
          <a:xfrm>
            <a:off x="5098830" y="2410302"/>
            <a:ext cx="2495770" cy="6101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C6C87E-E456-4582-A220-F28F4EBFB088}"/>
              </a:ext>
            </a:extLst>
          </p:cNvPr>
          <p:cNvSpPr txBox="1"/>
          <p:nvPr/>
        </p:nvSpPr>
        <p:spPr>
          <a:xfrm>
            <a:off x="4344058" y="3037076"/>
            <a:ext cx="44951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are liars and thieves.</a:t>
            </a:r>
          </a:p>
          <a:p>
            <a:r>
              <a:rPr lang="en-GB" sz="4000" dirty="0"/>
              <a:t>AGREE?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6662477-33D9-4D28-911A-8B8F52259A60}"/>
              </a:ext>
            </a:extLst>
          </p:cNvPr>
          <p:cNvSpPr/>
          <p:nvPr/>
        </p:nvSpPr>
        <p:spPr>
          <a:xfrm>
            <a:off x="4693767" y="1410687"/>
            <a:ext cx="3168650" cy="727678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QUICK POLL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A44C9C-4CBE-4AF3-8655-0024371A9740}"/>
              </a:ext>
            </a:extLst>
          </p:cNvPr>
          <p:cNvSpPr txBox="1"/>
          <p:nvPr/>
        </p:nvSpPr>
        <p:spPr>
          <a:xfrm>
            <a:off x="4329692" y="4732094"/>
            <a:ext cx="23030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Yes</a:t>
            </a:r>
          </a:p>
          <a:p>
            <a:r>
              <a:rPr lang="en-GB" sz="5400" dirty="0"/>
              <a:t>No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715687-B9AF-44DD-96CB-7AB889E6D699}"/>
              </a:ext>
            </a:extLst>
          </p:cNvPr>
          <p:cNvSpPr/>
          <p:nvPr/>
        </p:nvSpPr>
        <p:spPr>
          <a:xfrm>
            <a:off x="5402427" y="4971271"/>
            <a:ext cx="2139950" cy="5461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52988F-9E08-4A7B-99BE-606AABD74831}"/>
              </a:ext>
            </a:extLst>
          </p:cNvPr>
          <p:cNvSpPr/>
          <p:nvPr/>
        </p:nvSpPr>
        <p:spPr>
          <a:xfrm>
            <a:off x="5402427" y="5756548"/>
            <a:ext cx="495737" cy="546100"/>
          </a:xfrm>
          <a:prstGeom prst="rect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7F77B2-883C-486B-9C0C-FF9CF8B20AF0}"/>
              </a:ext>
            </a:extLst>
          </p:cNvPr>
          <p:cNvSpPr txBox="1"/>
          <p:nvPr/>
        </p:nvSpPr>
        <p:spPr>
          <a:xfrm>
            <a:off x="6919329" y="5059655"/>
            <a:ext cx="644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87%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ECA617-5635-4DB6-A286-0E9DB29A4CE2}"/>
              </a:ext>
            </a:extLst>
          </p:cNvPr>
          <p:cNvSpPr txBox="1"/>
          <p:nvPr/>
        </p:nvSpPr>
        <p:spPr>
          <a:xfrm>
            <a:off x="5341232" y="5844932"/>
            <a:ext cx="644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13%</a:t>
            </a:r>
          </a:p>
        </p:txBody>
      </p:sp>
      <p:pic>
        <p:nvPicPr>
          <p:cNvPr id="16" name="Picture 15" descr="Shape&#10;&#10;Description automatically generated with low confidence">
            <a:extLst>
              <a:ext uri="{FF2B5EF4-FFF2-40B4-BE49-F238E27FC236}">
                <a16:creationId xmlns:a16="http://schemas.microsoft.com/office/drawing/2014/main" id="{58374F5B-E5A5-4EDB-9843-C9E0BBB565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7" t="27238" r="39770" b="27931"/>
          <a:stretch/>
        </p:blipFill>
        <p:spPr>
          <a:xfrm rot="5400000">
            <a:off x="2903811" y="92032"/>
            <a:ext cx="6745671" cy="67862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90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0B6474-4630-46FF-940A-4755C3D80F70}"/>
              </a:ext>
            </a:extLst>
          </p:cNvPr>
          <p:cNvSpPr/>
          <p:nvPr/>
        </p:nvSpPr>
        <p:spPr>
          <a:xfrm>
            <a:off x="3093720" y="1447800"/>
            <a:ext cx="6042660" cy="38176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BA2B5B2-6549-4F18-8A71-BA8A71A6E9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4" t="18736" r="14521" b="19080"/>
          <a:stretch/>
        </p:blipFill>
        <p:spPr>
          <a:xfrm>
            <a:off x="653489" y="2829906"/>
            <a:ext cx="2076971" cy="1860333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7B6D1AC-8C7D-40E9-A41B-BC42CEC6C9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3" t="19196" r="15900" b="19080"/>
          <a:stretch/>
        </p:blipFill>
        <p:spPr>
          <a:xfrm flipH="1" flipV="1">
            <a:off x="9606454" y="2829906"/>
            <a:ext cx="2037013" cy="1860333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2D37AB66-1C43-4C10-9F48-9DA66A1C98D4}"/>
              </a:ext>
            </a:extLst>
          </p:cNvPr>
          <p:cNvSpPr/>
          <p:nvPr/>
        </p:nvSpPr>
        <p:spPr>
          <a:xfrm>
            <a:off x="3604522" y="1863317"/>
            <a:ext cx="5143237" cy="2599406"/>
          </a:xfrm>
          <a:prstGeom prst="wedgeRoundRectCallout">
            <a:avLst>
              <a:gd name="adj1" fmla="val -40790"/>
              <a:gd name="adj2" fmla="val 64458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Your kind isn’t welcome here.</a:t>
            </a:r>
          </a:p>
          <a:p>
            <a:pPr algn="ctr"/>
            <a:r>
              <a:rPr lang="en-GB" sz="3600" dirty="0"/>
              <a:t>Leave now or there’ll be trouble…</a:t>
            </a:r>
          </a:p>
        </p:txBody>
      </p:sp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E1BA100A-F845-44E8-B48C-407524C6B5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4" t="22666" r="14111" b="22778"/>
          <a:stretch/>
        </p:blipFill>
        <p:spPr>
          <a:xfrm>
            <a:off x="2799036" y="1260711"/>
            <a:ext cx="6593928" cy="4998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36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2386" cy="3063875"/>
          </a:xfrm>
        </p:spPr>
        <p:txBody>
          <a:bodyPr>
            <a:normAutofit/>
          </a:bodyPr>
          <a:lstStyle/>
          <a:p>
            <a:pPr algn="ctr"/>
            <a:r>
              <a:rPr lang="en-GB" sz="6600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could you </a:t>
            </a:r>
            <a:r>
              <a:rPr lang="en-GB" sz="6600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en-GB" sz="6600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0B8448FE-A8D5-4D6C-9654-6CB7007D8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0" t="25392" r="17890" b="24757"/>
          <a:stretch/>
        </p:blipFill>
        <p:spPr>
          <a:xfrm>
            <a:off x="3813544" y="2693580"/>
            <a:ext cx="4564912" cy="34180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5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2386" cy="93913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600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cards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50AD409D-2504-49A1-BDB7-6E5FCC3F0D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995570"/>
              </p:ext>
            </p:extLst>
          </p:nvPr>
        </p:nvGraphicFramePr>
        <p:xfrm>
          <a:off x="1216837" y="1432595"/>
          <a:ext cx="10136964" cy="50469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78988">
                  <a:extLst>
                    <a:ext uri="{9D8B030D-6E8A-4147-A177-3AD203B41FA5}">
                      <a16:colId xmlns:a16="http://schemas.microsoft.com/office/drawing/2014/main" val="3487482697"/>
                    </a:ext>
                  </a:extLst>
                </a:gridCol>
                <a:gridCol w="3378988">
                  <a:extLst>
                    <a:ext uri="{9D8B030D-6E8A-4147-A177-3AD203B41FA5}">
                      <a16:colId xmlns:a16="http://schemas.microsoft.com/office/drawing/2014/main" val="1235910993"/>
                    </a:ext>
                  </a:extLst>
                </a:gridCol>
                <a:gridCol w="3378988">
                  <a:extLst>
                    <a:ext uri="{9D8B030D-6E8A-4147-A177-3AD203B41FA5}">
                      <a16:colId xmlns:a16="http://schemas.microsoft.com/office/drawing/2014/main" val="1946117944"/>
                    </a:ext>
                  </a:extLst>
                </a:gridCol>
              </a:tblGrid>
              <a:tr h="1682307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 it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Ignore it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Tell them they’re wrong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425838"/>
                  </a:ext>
                </a:extLst>
              </a:tr>
              <a:tr h="1682307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Block them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Send a private message to them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Tell a </a:t>
                      </a:r>
                      <a:br>
                        <a:rPr lang="en-GB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trusted adult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269253"/>
                  </a:ext>
                </a:extLst>
              </a:tr>
              <a:tr h="1682307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Take a screenshot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Fight back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Join in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891372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8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2386" cy="93913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600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me five!</a:t>
            </a: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F92CCBA8-30C6-4D31-9C1A-CD16B0579E4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447" y="1453115"/>
            <a:ext cx="3821847" cy="481654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6CD080A-F73C-442E-9738-44CBCEB27649}"/>
              </a:ext>
            </a:extLst>
          </p:cNvPr>
          <p:cNvSpPr txBox="1">
            <a:spLocks/>
          </p:cNvSpPr>
          <p:nvPr/>
        </p:nvSpPr>
        <p:spPr>
          <a:xfrm>
            <a:off x="6733954" y="2500421"/>
            <a:ext cx="5085480" cy="32447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000" dirty="0">
                <a:latin typeface="Arial" panose="020B0604020202020204" pitchFamily="34" charset="0"/>
                <a:cs typeface="Arial" panose="020B0604020202020204" pitchFamily="34" charset="0"/>
              </a:rPr>
              <a:t>Can you think of five people or organisations who could help you?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2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2386" cy="93913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600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help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B216E4C-F8DA-4F16-9C2C-F9048A1A4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226" y="2133378"/>
            <a:ext cx="2842041" cy="12406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8AF9DB-2043-4CC5-BFE7-C982F289A13E}"/>
              </a:ext>
            </a:extLst>
          </p:cNvPr>
          <p:cNvSpPr txBox="1"/>
          <p:nvPr/>
        </p:nvSpPr>
        <p:spPr>
          <a:xfrm>
            <a:off x="5957776" y="2277143"/>
            <a:ext cx="43239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meiccymru.org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47BD468-E935-4EF7-8976-D4CF3E2BC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202" y="3945599"/>
            <a:ext cx="2955087" cy="19677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550A83-0210-4C81-BEA9-31C19762755B}"/>
              </a:ext>
            </a:extLst>
          </p:cNvPr>
          <p:cNvSpPr txBox="1"/>
          <p:nvPr/>
        </p:nvSpPr>
        <p:spPr>
          <a:xfrm>
            <a:off x="5957776" y="4229990"/>
            <a:ext cx="432390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childline.org.uk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0800 1111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9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54978-C0FF-41EC-A099-04247E040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6D927-564C-4CB9-A70E-16ECC7653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Learners will be able to:</a:t>
            </a:r>
          </a:p>
          <a:p>
            <a:pPr>
              <a:lnSpc>
                <a:spcPct val="107000"/>
              </a:lnSpc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dentify the ways that racism may occur online</a:t>
            </a:r>
          </a:p>
          <a:p>
            <a:pPr>
              <a:lnSpc>
                <a:spcPct val="107000"/>
              </a:lnSpc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ecognise the impact that online racism can have on individuals and communities</a:t>
            </a:r>
          </a:p>
          <a:p>
            <a:pPr>
              <a:lnSpc>
                <a:spcPct val="107000"/>
              </a:lnSpc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nderstand the differences between safe and unsafe strategies to challenge online racism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now how and where to seek help and support if they or someone they know ar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the victim of online racism.</a:t>
            </a:r>
            <a:endParaRPr lang="en-GB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4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2386" cy="3063875"/>
          </a:xfrm>
        </p:spPr>
        <p:txBody>
          <a:bodyPr>
            <a:normAutofit/>
          </a:bodyPr>
          <a:lstStyle/>
          <a:p>
            <a:pPr algn="ctr"/>
            <a:r>
              <a:rPr lang="en-GB" sz="6600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all people treated the same </a:t>
            </a:r>
            <a:r>
              <a:rPr lang="en-GB" sz="6600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offline</a:t>
            </a:r>
            <a:r>
              <a:rPr lang="en-GB" sz="6600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206A2A2C-D3CE-45E8-9528-B9A117252C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08" b="21534"/>
          <a:stretch/>
        </p:blipFill>
        <p:spPr>
          <a:xfrm>
            <a:off x="3675993" y="3322319"/>
            <a:ext cx="4876800" cy="26314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8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2386" cy="3063875"/>
          </a:xfrm>
        </p:spPr>
        <p:txBody>
          <a:bodyPr>
            <a:normAutofit/>
          </a:bodyPr>
          <a:lstStyle/>
          <a:p>
            <a:pPr algn="ctr"/>
            <a:r>
              <a:rPr lang="en-GB" sz="6600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all people treated the same </a:t>
            </a:r>
            <a:r>
              <a:rPr lang="en-GB" sz="6600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lang="en-GB" sz="6600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CE31DC5-099A-4581-A201-0CFB53799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188779"/>
            <a:ext cx="4876800" cy="487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9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2386" cy="3063875"/>
          </a:xfrm>
        </p:spPr>
        <p:txBody>
          <a:bodyPr>
            <a:normAutofit/>
          </a:bodyPr>
          <a:lstStyle/>
          <a:p>
            <a:pPr algn="ctr"/>
            <a:r>
              <a:rPr lang="en-GB" sz="6600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GB" sz="6600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discrimination</a:t>
            </a:r>
            <a:r>
              <a:rPr lang="en-GB" sz="6600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A3141DE-9758-4C7E-AAAB-21EAF4743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062655"/>
            <a:ext cx="4876800" cy="4876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9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0B6474-4630-46FF-940A-4755C3D80F70}"/>
              </a:ext>
            </a:extLst>
          </p:cNvPr>
          <p:cNvSpPr/>
          <p:nvPr/>
        </p:nvSpPr>
        <p:spPr>
          <a:xfrm>
            <a:off x="906517" y="1135117"/>
            <a:ext cx="4240924" cy="57228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white iphon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95CB045E-4613-481C-A0AC-4DBE26D8EA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0" t="17011" r="31418" b="35336"/>
          <a:stretch/>
        </p:blipFill>
        <p:spPr>
          <a:xfrm>
            <a:off x="543910" y="-63062"/>
            <a:ext cx="5242034" cy="6921062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A7DBF4A2-9D72-4C3E-8251-E4F445369F3F}"/>
              </a:ext>
            </a:extLst>
          </p:cNvPr>
          <p:cNvSpPr/>
          <p:nvPr/>
        </p:nvSpPr>
        <p:spPr>
          <a:xfrm>
            <a:off x="1269124" y="1765737"/>
            <a:ext cx="3594538" cy="3111063"/>
          </a:xfrm>
          <a:prstGeom prst="wedgeRoundRectCallout">
            <a:avLst>
              <a:gd name="adj1" fmla="val -35965"/>
              <a:gd name="adj2" fmla="val 78017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People like you are to blame for everything.</a:t>
            </a:r>
          </a:p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Why don’t you go back to your own country?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352B7F-425E-4334-B3B7-EC6022E4D088}"/>
              </a:ext>
            </a:extLst>
          </p:cNvPr>
          <p:cNvSpPr txBox="1"/>
          <p:nvPr/>
        </p:nvSpPr>
        <p:spPr>
          <a:xfrm>
            <a:off x="6219496" y="1765737"/>
            <a:ext cx="5499539" cy="4208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 was this message targeting?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 do you think sent it?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Why do you think someone chose to say this online?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would it make the person reading it feel?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do you think might have happened next?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4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2386" cy="1313903"/>
          </a:xfrm>
        </p:spPr>
        <p:txBody>
          <a:bodyPr>
            <a:normAutofit/>
          </a:bodyPr>
          <a:lstStyle/>
          <a:p>
            <a:pPr algn="ctr"/>
            <a:r>
              <a:rPr lang="en-GB" sz="6600" b="1" dirty="0" smtClean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6600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</a:t>
            </a:r>
            <a:r>
              <a:rPr lang="en-GB" sz="6600" b="1" dirty="0" smtClean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600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GB" sz="6600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en-GB" sz="6600" b="1" dirty="0" smtClean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okay</a:t>
            </a:r>
            <a:r>
              <a:rPr lang="en-GB" sz="6600" dirty="0" smtClean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6600" dirty="0">
              <a:solidFill>
                <a:srgbClr val="794D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57ACE592-9E4C-4F66-9CB3-AF97BE647E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4" t="18736" r="14521" b="19080"/>
          <a:stretch/>
        </p:blipFill>
        <p:spPr>
          <a:xfrm>
            <a:off x="1576551" y="1923391"/>
            <a:ext cx="3071450" cy="275108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89484B2-AD26-488D-B59C-910D72D11B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3" t="19196" r="15900" b="19080"/>
          <a:stretch/>
        </p:blipFill>
        <p:spPr>
          <a:xfrm flipH="1" flipV="1">
            <a:off x="7315200" y="2829908"/>
            <a:ext cx="3012359" cy="2751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8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0B6474-4630-46FF-940A-4755C3D80F70}"/>
              </a:ext>
            </a:extLst>
          </p:cNvPr>
          <p:cNvSpPr/>
          <p:nvPr/>
        </p:nvSpPr>
        <p:spPr>
          <a:xfrm>
            <a:off x="3089910" y="1244719"/>
            <a:ext cx="6130290" cy="36016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BA2B5B2-6549-4F18-8A71-BA8A71A6E9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4" t="18736" r="14521" b="19080"/>
          <a:stretch/>
        </p:blipFill>
        <p:spPr>
          <a:xfrm>
            <a:off x="638640" y="2829906"/>
            <a:ext cx="2076971" cy="1860333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7B6D1AC-8C7D-40E9-A41B-BC42CEC6C9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3" t="19196" r="15900" b="19080"/>
          <a:stretch/>
        </p:blipFill>
        <p:spPr>
          <a:xfrm flipH="1" flipV="1">
            <a:off x="9688452" y="2829906"/>
            <a:ext cx="2037013" cy="186033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EFA25AB-435D-48EE-BB63-21B00AF51119}"/>
              </a:ext>
            </a:extLst>
          </p:cNvPr>
          <p:cNvSpPr/>
          <p:nvPr/>
        </p:nvSpPr>
        <p:spPr>
          <a:xfrm>
            <a:off x="3469463" y="1644606"/>
            <a:ext cx="5425178" cy="3201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64679B2-E8AA-4E32-B7F2-D0B9B0D9A1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" t="5887" r="80097" b="51021"/>
          <a:stretch/>
        </p:blipFill>
        <p:spPr>
          <a:xfrm>
            <a:off x="3594801" y="1778614"/>
            <a:ext cx="589937" cy="5563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24509F-C662-4751-B455-19F6A6E24A1D}"/>
              </a:ext>
            </a:extLst>
          </p:cNvPr>
          <p:cNvSpPr txBox="1"/>
          <p:nvPr/>
        </p:nvSpPr>
        <p:spPr>
          <a:xfrm>
            <a:off x="4184738" y="1831544"/>
            <a:ext cx="230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AngryAlien</a:t>
            </a:r>
            <a:endParaRPr lang="en-GB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7576ED-1155-414F-85F3-3184F98ED17F}"/>
              </a:ext>
            </a:extLst>
          </p:cNvPr>
          <p:cNvSpPr txBox="1"/>
          <p:nvPr/>
        </p:nvSpPr>
        <p:spPr>
          <a:xfrm>
            <a:off x="5609427" y="1862322"/>
            <a:ext cx="1252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65000"/>
                  </a:schemeClr>
                </a:solidFill>
              </a:rPr>
              <a:t>1 hour ago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72D7FE-BCE3-46AA-811F-9187F7E29252}"/>
              </a:ext>
            </a:extLst>
          </p:cNvPr>
          <p:cNvSpPr txBox="1"/>
          <p:nvPr/>
        </p:nvSpPr>
        <p:spPr>
          <a:xfrm>
            <a:off x="3667060" y="2458531"/>
            <a:ext cx="2303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I hate all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1C8F72-7F56-40F0-8EBB-293E4B60DA70}"/>
              </a:ext>
            </a:extLst>
          </p:cNvPr>
          <p:cNvSpPr/>
          <p:nvPr/>
        </p:nvSpPr>
        <p:spPr>
          <a:xfrm>
            <a:off x="5714737" y="2573716"/>
            <a:ext cx="2883776" cy="5123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C6C87E-E456-4582-A220-F28F4EBFB088}"/>
              </a:ext>
            </a:extLst>
          </p:cNvPr>
          <p:cNvSpPr txBox="1"/>
          <p:nvPr/>
        </p:nvSpPr>
        <p:spPr>
          <a:xfrm>
            <a:off x="3667060" y="3201280"/>
            <a:ext cx="4318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They stole our jobs</a:t>
            </a:r>
          </a:p>
        </p:txBody>
      </p:sp>
      <p:pic>
        <p:nvPicPr>
          <p:cNvPr id="16" name="Picture 1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65BED37-1A9A-4537-98B5-F4D57F262D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4" t="75335" r="58625" b="4636"/>
          <a:stretch/>
        </p:blipFill>
        <p:spPr>
          <a:xfrm>
            <a:off x="3594801" y="3944029"/>
            <a:ext cx="2257767" cy="831699"/>
          </a:xfrm>
          <a:prstGeom prst="rect">
            <a:avLst/>
          </a:prstGeom>
        </p:spPr>
      </p:pic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4CFBD1E3-AF69-4B47-98A9-2D1FD9DF8A4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6" t="26350" r="14666" b="25852"/>
          <a:stretch/>
        </p:blipFill>
        <p:spPr>
          <a:xfrm>
            <a:off x="2135374" y="1062156"/>
            <a:ext cx="8093357" cy="54655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39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0B6474-4630-46FF-940A-4755C3D80F70}"/>
              </a:ext>
            </a:extLst>
          </p:cNvPr>
          <p:cNvSpPr/>
          <p:nvPr/>
        </p:nvSpPr>
        <p:spPr>
          <a:xfrm>
            <a:off x="3837590" y="1135117"/>
            <a:ext cx="4240924" cy="572288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BA2B5B2-6549-4F18-8A71-BA8A71A6E9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4" t="18736" r="14521" b="19080"/>
          <a:stretch/>
        </p:blipFill>
        <p:spPr>
          <a:xfrm>
            <a:off x="819806" y="2829906"/>
            <a:ext cx="2076971" cy="1860333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7B6D1AC-8C7D-40E9-A41B-BC42CEC6C9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3" t="19196" r="15900" b="19080"/>
          <a:stretch/>
        </p:blipFill>
        <p:spPr>
          <a:xfrm flipH="1" flipV="1">
            <a:off x="9530254" y="2829906"/>
            <a:ext cx="2037013" cy="1860333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2D37AB66-1C43-4C10-9F48-9DA66A1C98D4}"/>
              </a:ext>
            </a:extLst>
          </p:cNvPr>
          <p:cNvSpPr/>
          <p:nvPr/>
        </p:nvSpPr>
        <p:spPr>
          <a:xfrm>
            <a:off x="4160783" y="1426779"/>
            <a:ext cx="3594538" cy="4621095"/>
          </a:xfrm>
          <a:prstGeom prst="wedgeRoundRectCallout">
            <a:avLst>
              <a:gd name="adj1" fmla="val -40790"/>
              <a:gd name="adj2" fmla="val 64458"/>
              <a:gd name="adj3" fmla="val 1666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You may be a different colour to me, but I love you like a sister.</a:t>
            </a:r>
          </a:p>
          <a:p>
            <a:pPr algn="ctr"/>
            <a:endParaRPr lang="en-GB" sz="28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1CC389E-7A29-4B41-9D41-60272B95908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73" y="5043165"/>
            <a:ext cx="796158" cy="7961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  <p:pic>
        <p:nvPicPr>
          <p:cNvPr id="11" name="Picture 10" descr="A white iphon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95CB045E-4613-481C-A0AC-4DBE26D8EA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0" t="17011" r="31418" b="35336"/>
          <a:stretch/>
        </p:blipFill>
        <p:spPr>
          <a:xfrm>
            <a:off x="3474983" y="-63062"/>
            <a:ext cx="5242034" cy="692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9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metadata xmlns="http://www.objective.com/ecm/document/metadata/FF3C5B18883D4E21973B57C2EEED7FD1" version="1.0.0">
  <systemFields>
    <field name="Objective-Id">
      <value order="0">A36688919</value>
    </field>
    <field name="Objective-Title">
      <value order="0">Online Racism - Primary - KH amends (new images) (E) 28.09.21</value>
    </field>
    <field name="Objective-Description">
      <value order="0"/>
    </field>
    <field name="Objective-CreationStamp">
      <value order="0">2021-09-28T16:32:20Z</value>
    </field>
    <field name="Objective-IsApproved">
      <value order="0">false</value>
    </field>
    <field name="Objective-IsPublished">
      <value order="0">true</value>
    </field>
    <field name="Objective-DatePublished">
      <value order="0">2021-09-28T16:32:49Z</value>
    </field>
    <field name="Objective-ModificationStamp">
      <value order="0">2021-09-28T16:32:49Z</value>
    </field>
    <field name="Objective-Owner">
      <value order="0">Cosgrove, Elaine (EPS - Digital Learning Division)</value>
    </field>
    <field name="Objective-Path">
      <value order="0">Objective Global Folder:Business File Plan:Education &amp; Public Services (EPS):Education &amp; Public Services (EPS) - Operations Directorate:1 - Save:8. Digital Learning Division:EdTech Service Unit:Digital Resilience in Education:Digital Resilience Projects:Digital Resilience in Education - Projects - 2021-2022 - Digital Resilience in Education Resource Programme - Project Management :Digital Resilience Education Resources - 7. Resource Pack 1- Online Racism</value>
    </field>
    <field name="Objective-Parent">
      <value order="0">Digital Resilience Education Resources - 7. Resource Pack 1- Online Racism</value>
    </field>
    <field name="Objective-State">
      <value order="0">Published</value>
    </field>
    <field name="Objective-VersionId">
      <value order="0">vA71740999</value>
    </field>
    <field name="Objective-Version">
      <value order="0">1.0</value>
    </field>
    <field name="Objective-VersionNumber">
      <value order="0">2</value>
    </field>
    <field name="Objective-VersionComment">
      <value order="0">Version 2</value>
    </field>
    <field name="Objective-FileNumber">
      <value order="0">qA1473088</value>
    </field>
    <field name="Objective-Classification">
      <value order="0">Official</value>
    </field>
    <field name="Objective-Caveats">
      <value order="0"/>
    </field>
  </systemFields>
  <catalogues>
    <catalogue name="Document Type Catalogue" type="type" ori="id:cA14">
      <field name="Objective-Date Acquired">
        <value order="0"/>
      </field>
      <field name="Objective-Official Translation">
        <value order="0"/>
      </field>
      <field name="Objective-Connect Creator">
        <value order="0"/>
      </field>
    </catalogue>
  </catalogues>
</metadat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1D1E98B3209D4493493866D5B8328A" ma:contentTypeVersion="13" ma:contentTypeDescription="Create a new document." ma:contentTypeScope="" ma:versionID="ea95887281ef153a42e887e193fe0f44">
  <xsd:schema xmlns:xsd="http://www.w3.org/2001/XMLSchema" xmlns:xs="http://www.w3.org/2001/XMLSchema" xmlns:p="http://schemas.microsoft.com/office/2006/metadata/properties" xmlns:ns3="fad5256b-9034-4098-a484-2992d39a629e" xmlns:ns4="27233c93-c413-4fbb-a11c-d69fcc6dbe32" targetNamespace="http://schemas.microsoft.com/office/2006/metadata/properties" ma:root="true" ma:fieldsID="343eaa1b3df8de2187895afd6106874e" ns3:_="" ns4:_="">
    <xsd:import namespace="fad5256b-9034-4098-a484-2992d39a629e"/>
    <xsd:import namespace="27233c93-c413-4fbb-a11c-d69fcc6dbe3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d5256b-9034-4098-a484-2992d39a62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233c93-c413-4fbb-a11c-d69fcc6dbe3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FF3C5B18883D4E21973B57C2EEED7FD1"/>
  </ds:schemaRefs>
</ds:datastoreItem>
</file>

<file path=customXml/itemProps2.xml><?xml version="1.0" encoding="utf-8"?>
<ds:datastoreItem xmlns:ds="http://schemas.openxmlformats.org/officeDocument/2006/customXml" ds:itemID="{423419AE-5EC5-4C8F-91B0-A83BC22A1479}">
  <ds:schemaRefs>
    <ds:schemaRef ds:uri="http://schemas.microsoft.com/office/2006/documentManagement/types"/>
    <ds:schemaRef ds:uri="http://schemas.microsoft.com/office/infopath/2007/PartnerControls"/>
    <ds:schemaRef ds:uri="27233c93-c413-4fbb-a11c-d69fcc6dbe32"/>
    <ds:schemaRef ds:uri="http://purl.org/dc/elements/1.1/"/>
    <ds:schemaRef ds:uri="http://schemas.microsoft.com/office/2006/metadata/properties"/>
    <ds:schemaRef ds:uri="fad5256b-9034-4098-a484-2992d39a629e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07C8907-4CF0-440F-987F-025E8E92448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7527B5F-5053-4753-B384-FF933617E4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d5256b-9034-4098-a484-2992d39a629e"/>
    <ds:schemaRef ds:uri="27233c93-c413-4fbb-a11c-d69fcc6dbe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1818</TotalTime>
  <Words>307</Words>
  <Application>Microsoft Office PowerPoint</Application>
  <PresentationFormat>Widescreen</PresentationFormat>
  <Paragraphs>61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Symbol</vt:lpstr>
      <vt:lpstr>Office Theme</vt:lpstr>
      <vt:lpstr>Online racism Primary lesson</vt:lpstr>
      <vt:lpstr>Learning outcomes</vt:lpstr>
      <vt:lpstr>Are all people treated the same offline?</vt:lpstr>
      <vt:lpstr>Are all people treated the same online?</vt:lpstr>
      <vt:lpstr>What is discrimination?</vt:lpstr>
      <vt:lpstr>PowerPoint Presentation</vt:lpstr>
      <vt:lpstr>Okay or not okay?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could you help?</vt:lpstr>
      <vt:lpstr>Response cards</vt:lpstr>
      <vt:lpstr>Give me five!</vt:lpstr>
      <vt:lpstr>Getting help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Racism Primary Lesson</dc:title>
  <dc:creator>Gareth Cort</dc:creator>
  <cp:lastModifiedBy>Perry, Alex (EPS - Digital Learning Division)</cp:lastModifiedBy>
  <cp:revision>31</cp:revision>
  <dcterms:created xsi:type="dcterms:W3CDTF">2021-07-26T18:45:13Z</dcterms:created>
  <dcterms:modified xsi:type="dcterms:W3CDTF">2021-10-12T21:53:46Z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A36688919</vt:lpwstr>
  </property>
  <property fmtid="{D5CDD505-2E9C-101B-9397-08002B2CF9AE}" pid="4" name="Objective-Title">
    <vt:lpwstr>Online Racism - Primary - KH amends (new images) (E) 28.09.21</vt:lpwstr>
  </property>
  <property fmtid="{D5CDD505-2E9C-101B-9397-08002B2CF9AE}" pid="5" name="Objective-Description">
    <vt:lpwstr/>
  </property>
  <property fmtid="{D5CDD505-2E9C-101B-9397-08002B2CF9AE}" pid="6" name="Objective-CreationStamp">
    <vt:filetime>2021-09-28T16:32:32Z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2021-09-28T16:32:49Z</vt:filetime>
  </property>
  <property fmtid="{D5CDD505-2E9C-101B-9397-08002B2CF9AE}" pid="10" name="Objective-ModificationStamp">
    <vt:filetime>2021-09-28T16:32:49Z</vt:filetime>
  </property>
  <property fmtid="{D5CDD505-2E9C-101B-9397-08002B2CF9AE}" pid="11" name="Objective-Owner">
    <vt:lpwstr>Cosgrove, Elaine (EPS - Digital Learning Division)</vt:lpwstr>
  </property>
  <property fmtid="{D5CDD505-2E9C-101B-9397-08002B2CF9AE}" pid="12" name="Objective-Path">
    <vt:lpwstr>Objective Global Folder:Business File Plan:Education &amp; Public Services (EPS):Education &amp; Public Services (EPS) - Operations Directorate:1 - Save:8. Digital Learning Division:EdTech Service Unit:Digital Resilience in Education:Digital Resilience Projects:D</vt:lpwstr>
  </property>
  <property fmtid="{D5CDD505-2E9C-101B-9397-08002B2CF9AE}" pid="13" name="Objective-Parent">
    <vt:lpwstr>Digital Resilience Education Resources - 7. Resource Pack 1- Online Racism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vA71740999</vt:lpwstr>
  </property>
  <property fmtid="{D5CDD505-2E9C-101B-9397-08002B2CF9AE}" pid="16" name="Objective-Version">
    <vt:lpwstr>1.0</vt:lpwstr>
  </property>
  <property fmtid="{D5CDD505-2E9C-101B-9397-08002B2CF9AE}" pid="17" name="Objective-VersionNumber">
    <vt:r8>2</vt:r8>
  </property>
  <property fmtid="{D5CDD505-2E9C-101B-9397-08002B2CF9AE}" pid="18" name="Objective-VersionComment">
    <vt:lpwstr>Version 2</vt:lpwstr>
  </property>
  <property fmtid="{D5CDD505-2E9C-101B-9397-08002B2CF9AE}" pid="19" name="Objective-FileNumber">
    <vt:lpwstr/>
  </property>
  <property fmtid="{D5CDD505-2E9C-101B-9397-08002B2CF9AE}" pid="20" name="Objective-Classification">
    <vt:lpwstr>[Inherited - Official]</vt:lpwstr>
  </property>
  <property fmtid="{D5CDD505-2E9C-101B-9397-08002B2CF9AE}" pid="21" name="Objective-Caveats">
    <vt:lpwstr/>
  </property>
  <property fmtid="{D5CDD505-2E9C-101B-9397-08002B2CF9AE}" pid="22" name="Objective-Date Acquired">
    <vt:lpwstr/>
  </property>
  <property fmtid="{D5CDD505-2E9C-101B-9397-08002B2CF9AE}" pid="23" name="Objective-Official Translation">
    <vt:lpwstr/>
  </property>
  <property fmtid="{D5CDD505-2E9C-101B-9397-08002B2CF9AE}" pid="24" name="Objective-Connect Creator">
    <vt:lpwstr/>
  </property>
  <property fmtid="{D5CDD505-2E9C-101B-9397-08002B2CF9AE}" pid="25" name="Objective-Comment">
    <vt:lpwstr/>
  </property>
  <property fmtid="{D5CDD505-2E9C-101B-9397-08002B2CF9AE}" pid="26" name="ContentTypeId">
    <vt:lpwstr>0x010100031D1E98B3209D4493493866D5B8328A</vt:lpwstr>
  </property>
</Properties>
</file>