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5.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3"/>
  </p:notesMasterIdLst>
  <p:sldIdLst>
    <p:sldId id="311" r:id="rId6"/>
    <p:sldId id="283" r:id="rId7"/>
    <p:sldId id="284" r:id="rId8"/>
    <p:sldId id="285" r:id="rId9"/>
    <p:sldId id="286" r:id="rId10"/>
    <p:sldId id="287" r:id="rId11"/>
    <p:sldId id="312" r:id="rId12"/>
    <p:sldId id="313" r:id="rId13"/>
    <p:sldId id="291" r:id="rId14"/>
    <p:sldId id="292" r:id="rId15"/>
    <p:sldId id="293" r:id="rId16"/>
    <p:sldId id="294" r:id="rId17"/>
    <p:sldId id="314" r:id="rId18"/>
    <p:sldId id="315"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48"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yub-Buhllar, Tahayra (EPS - Curriculum)" initials="AT(-C" lastIdx="78" clrIdx="0">
    <p:extLst>
      <p:ext uri="{19B8F6BF-5375-455C-9EA6-DF929625EA0E}">
        <p15:presenceInfo xmlns:p15="http://schemas.microsoft.com/office/powerpoint/2012/main" userId="S-1-5-21-2431647640-172777305-3518478359-73260" providerId="AD"/>
      </p:ext>
    </p:extLst>
  </p:cmAuthor>
  <p:cmAuthor id="2" name="Brown, Andrew (EPS - Digital Learning Division)" initials="BA(-DLD" lastIdx="110" clrIdx="1">
    <p:extLst>
      <p:ext uri="{19B8F6BF-5375-455C-9EA6-DF929625EA0E}">
        <p15:presenceInfo xmlns:p15="http://schemas.microsoft.com/office/powerpoint/2012/main" userId="S-1-5-21-2431647640-172777305-3518478359-52505" providerId="AD"/>
      </p:ext>
    </p:extLst>
  </p:cmAuthor>
  <p:cmAuthor id="3" name="Garside, Paul - (EPS - Digital Learning Division)" initials="GP-(-DLD" lastIdx="27" clrIdx="2">
    <p:extLst>
      <p:ext uri="{19B8F6BF-5375-455C-9EA6-DF929625EA0E}">
        <p15:presenceInfo xmlns:p15="http://schemas.microsoft.com/office/powerpoint/2012/main" userId="S-1-5-21-2431647640-172777305-3518478359-525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483CA"/>
    <a:srgbClr val="009782"/>
    <a:srgbClr val="317A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660"/>
  </p:normalViewPr>
  <p:slideViewPr>
    <p:cSldViewPr snapToGrid="0">
      <p:cViewPr varScale="1">
        <p:scale>
          <a:sx n="63" d="100"/>
          <a:sy n="63" d="100"/>
        </p:scale>
        <p:origin x="972" y="56"/>
      </p:cViewPr>
      <p:guideLst>
        <p:guide orient="horz" pos="1548"/>
        <p:guide pos="3840"/>
      </p:guideLst>
    </p:cSldViewPr>
  </p:slideViewPr>
  <p:notesTextViewPr>
    <p:cViewPr>
      <p:scale>
        <a:sx n="1" d="1"/>
        <a:sy n="1" d="1"/>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3.xml" Id="rId8" /><Relationship Type="http://schemas.openxmlformats.org/officeDocument/2006/relationships/slide" Target="slides/slide8.xml" Id="rId13" /><Relationship Type="http://schemas.openxmlformats.org/officeDocument/2006/relationships/slide" Target="slides/slide13.xml" Id="rId18" /><Relationship Type="http://schemas.openxmlformats.org/officeDocument/2006/relationships/slide" Target="slides/slide21.xml" Id="rId26" /><Relationship Type="http://schemas.openxmlformats.org/officeDocument/2006/relationships/slide" Target="slides/slide16.xml" Id="rId21" /><Relationship Type="http://schemas.openxmlformats.org/officeDocument/2006/relationships/commentAuthors" Target="commentAuthors.xml" Id="rId34"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slide" Target="slides/slide12.xml" Id="rId17" /><Relationship Type="http://schemas.openxmlformats.org/officeDocument/2006/relationships/slide" Target="slides/slide20.xml" Id="rId25" /><Relationship Type="http://schemas.openxmlformats.org/officeDocument/2006/relationships/notesMaster" Target="notesMasters/notesMaster1.xml" Id="rId33" /><Relationship Type="http://schemas.openxmlformats.org/officeDocument/2006/relationships/tableStyles" Target="tableStyles.xml" Id="rId38" /><Relationship Type="http://schemas.openxmlformats.org/officeDocument/2006/relationships/customXml" Target="../customXml/item2.xml" Id="rId2" /><Relationship Type="http://schemas.openxmlformats.org/officeDocument/2006/relationships/slide" Target="slides/slide11.xml" Id="rId16" /><Relationship Type="http://schemas.openxmlformats.org/officeDocument/2006/relationships/slide" Target="slides/slide15.xml" Id="rId20" /><Relationship Type="http://schemas.openxmlformats.org/officeDocument/2006/relationships/slide" Target="slides/slide24.xml" Id="rId29" /><Relationship Type="http://schemas.openxmlformats.org/officeDocument/2006/relationships/customXml" Target="../customXml/item1.xml" Id="rId1"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slide" Target="slides/slide19.xml" Id="rId24" /><Relationship Type="http://schemas.openxmlformats.org/officeDocument/2006/relationships/slide" Target="slides/slide27.xml" Id="rId32" /><Relationship Type="http://schemas.openxmlformats.org/officeDocument/2006/relationships/theme" Target="theme/theme1.xml" Id="rId37" /><Relationship Type="http://schemas.openxmlformats.org/officeDocument/2006/relationships/slideMaster" Target="slideMasters/slideMaster1.xml" Id="rId5" /><Relationship Type="http://schemas.openxmlformats.org/officeDocument/2006/relationships/slide" Target="slides/slide10.xml" Id="rId15" /><Relationship Type="http://schemas.openxmlformats.org/officeDocument/2006/relationships/slide" Target="slides/slide18.xml" Id="rId23" /><Relationship Type="http://schemas.openxmlformats.org/officeDocument/2006/relationships/slide" Target="slides/slide23.xml" Id="rId28" /><Relationship Type="http://schemas.openxmlformats.org/officeDocument/2006/relationships/viewProps" Target="viewProps.xml" Id="rId36" /><Relationship Type="http://schemas.openxmlformats.org/officeDocument/2006/relationships/slide" Target="slides/slide5.xml" Id="rId10" /><Relationship Type="http://schemas.openxmlformats.org/officeDocument/2006/relationships/slide" Target="slides/slide14.xml" Id="rId19" /><Relationship Type="http://schemas.openxmlformats.org/officeDocument/2006/relationships/slide" Target="slides/slide26.xml" Id="rId31" /><Relationship Type="http://schemas.openxmlformats.org/officeDocument/2006/relationships/customXml" Target="../customXml/item4.xml" Id="rId4" /><Relationship Type="http://schemas.openxmlformats.org/officeDocument/2006/relationships/slide" Target="slides/slide4.xml" Id="rId9" /><Relationship Type="http://schemas.openxmlformats.org/officeDocument/2006/relationships/slide" Target="slides/slide9.xml" Id="rId14" /><Relationship Type="http://schemas.openxmlformats.org/officeDocument/2006/relationships/slide" Target="slides/slide17.xml" Id="rId22" /><Relationship Type="http://schemas.openxmlformats.org/officeDocument/2006/relationships/slide" Target="slides/slide22.xml" Id="rId27" /><Relationship Type="http://schemas.openxmlformats.org/officeDocument/2006/relationships/slide" Target="slides/slide25.xml" Id="rId30" /><Relationship Type="http://schemas.openxmlformats.org/officeDocument/2006/relationships/presProps" Target="presProps.xml" Id="rId35" /><Relationship Type="http://schemas.openxmlformats.org/officeDocument/2006/relationships/customXml" Target="/customXML/item5.xml" Id="R532ede3052e34b7d"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F3B78C-D402-45B7-8271-394EE003B7C1}" type="datetimeFigureOut">
              <a:rPr lang="en-GB" smtClean="0"/>
              <a:t>12/01/2021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3B7199-39FE-44BE-ACE4-A2C69AC17E48}" type="slidenum">
              <a:rPr lang="en-GB" smtClean="0"/>
              <a:t>‹#›</a:t>
            </a:fld>
            <a:endParaRPr lang="en-GB"/>
          </a:p>
        </p:txBody>
      </p:sp>
    </p:spTree>
    <p:extLst>
      <p:ext uri="{BB962C8B-B14F-4D97-AF65-F5344CB8AC3E}">
        <p14:creationId xmlns:p14="http://schemas.microsoft.com/office/powerpoint/2010/main" val="1851633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a:t>
            </a:fld>
            <a:endParaRPr lang="en-GB"/>
          </a:p>
        </p:txBody>
      </p:sp>
    </p:spTree>
    <p:extLst>
      <p:ext uri="{BB962C8B-B14F-4D97-AF65-F5344CB8AC3E}">
        <p14:creationId xmlns:p14="http://schemas.microsoft.com/office/powerpoint/2010/main" val="3544772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10</a:t>
            </a:fld>
            <a:endParaRPr lang="en-GB"/>
          </a:p>
        </p:txBody>
      </p:sp>
    </p:spTree>
    <p:extLst>
      <p:ext uri="{BB962C8B-B14F-4D97-AF65-F5344CB8AC3E}">
        <p14:creationId xmlns:p14="http://schemas.microsoft.com/office/powerpoint/2010/main" val="12706125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11</a:t>
            </a:fld>
            <a:endParaRPr lang="en-GB"/>
          </a:p>
        </p:txBody>
      </p:sp>
    </p:spTree>
    <p:extLst>
      <p:ext uri="{BB962C8B-B14F-4D97-AF65-F5344CB8AC3E}">
        <p14:creationId xmlns:p14="http://schemas.microsoft.com/office/powerpoint/2010/main" val="1007653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12</a:t>
            </a:fld>
            <a:endParaRPr lang="en-GB"/>
          </a:p>
        </p:txBody>
      </p:sp>
    </p:spTree>
    <p:extLst>
      <p:ext uri="{BB962C8B-B14F-4D97-AF65-F5344CB8AC3E}">
        <p14:creationId xmlns:p14="http://schemas.microsoft.com/office/powerpoint/2010/main" val="37715666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15</a:t>
            </a:fld>
            <a:endParaRPr lang="en-GB"/>
          </a:p>
        </p:txBody>
      </p:sp>
    </p:spTree>
    <p:extLst>
      <p:ext uri="{BB962C8B-B14F-4D97-AF65-F5344CB8AC3E}">
        <p14:creationId xmlns:p14="http://schemas.microsoft.com/office/powerpoint/2010/main" val="1893798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16</a:t>
            </a:fld>
            <a:endParaRPr lang="en-GB"/>
          </a:p>
        </p:txBody>
      </p:sp>
    </p:spTree>
    <p:extLst>
      <p:ext uri="{BB962C8B-B14F-4D97-AF65-F5344CB8AC3E}">
        <p14:creationId xmlns:p14="http://schemas.microsoft.com/office/powerpoint/2010/main" val="37562866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17</a:t>
            </a:fld>
            <a:endParaRPr lang="en-GB"/>
          </a:p>
        </p:txBody>
      </p:sp>
    </p:spTree>
    <p:extLst>
      <p:ext uri="{BB962C8B-B14F-4D97-AF65-F5344CB8AC3E}">
        <p14:creationId xmlns:p14="http://schemas.microsoft.com/office/powerpoint/2010/main" val="494658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18</a:t>
            </a:fld>
            <a:endParaRPr lang="en-GB"/>
          </a:p>
        </p:txBody>
      </p:sp>
    </p:spTree>
    <p:extLst>
      <p:ext uri="{BB962C8B-B14F-4D97-AF65-F5344CB8AC3E}">
        <p14:creationId xmlns:p14="http://schemas.microsoft.com/office/powerpoint/2010/main" val="4242584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19</a:t>
            </a:fld>
            <a:endParaRPr lang="en-GB"/>
          </a:p>
        </p:txBody>
      </p:sp>
    </p:spTree>
    <p:extLst>
      <p:ext uri="{BB962C8B-B14F-4D97-AF65-F5344CB8AC3E}">
        <p14:creationId xmlns:p14="http://schemas.microsoft.com/office/powerpoint/2010/main" val="218831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20</a:t>
            </a:fld>
            <a:endParaRPr lang="en-GB"/>
          </a:p>
        </p:txBody>
      </p:sp>
    </p:spTree>
    <p:extLst>
      <p:ext uri="{BB962C8B-B14F-4D97-AF65-F5344CB8AC3E}">
        <p14:creationId xmlns:p14="http://schemas.microsoft.com/office/powerpoint/2010/main" val="37712353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21</a:t>
            </a:fld>
            <a:endParaRPr lang="en-GB"/>
          </a:p>
        </p:txBody>
      </p:sp>
    </p:spTree>
    <p:extLst>
      <p:ext uri="{BB962C8B-B14F-4D97-AF65-F5344CB8AC3E}">
        <p14:creationId xmlns:p14="http://schemas.microsoft.com/office/powerpoint/2010/main" val="993304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a:t>
            </a:fld>
            <a:endParaRPr lang="en-GB"/>
          </a:p>
        </p:txBody>
      </p:sp>
    </p:spTree>
    <p:extLst>
      <p:ext uri="{BB962C8B-B14F-4D97-AF65-F5344CB8AC3E}">
        <p14:creationId xmlns:p14="http://schemas.microsoft.com/office/powerpoint/2010/main" val="2100153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22</a:t>
            </a:fld>
            <a:endParaRPr lang="en-GB"/>
          </a:p>
        </p:txBody>
      </p:sp>
    </p:spTree>
    <p:extLst>
      <p:ext uri="{BB962C8B-B14F-4D97-AF65-F5344CB8AC3E}">
        <p14:creationId xmlns:p14="http://schemas.microsoft.com/office/powerpoint/2010/main" val="2810388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23</a:t>
            </a:fld>
            <a:endParaRPr lang="en-GB"/>
          </a:p>
        </p:txBody>
      </p:sp>
    </p:spTree>
    <p:extLst>
      <p:ext uri="{BB962C8B-B14F-4D97-AF65-F5344CB8AC3E}">
        <p14:creationId xmlns:p14="http://schemas.microsoft.com/office/powerpoint/2010/main" val="4724151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24</a:t>
            </a:fld>
            <a:endParaRPr lang="en-GB"/>
          </a:p>
        </p:txBody>
      </p:sp>
    </p:spTree>
    <p:extLst>
      <p:ext uri="{BB962C8B-B14F-4D97-AF65-F5344CB8AC3E}">
        <p14:creationId xmlns:p14="http://schemas.microsoft.com/office/powerpoint/2010/main" val="451720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25</a:t>
            </a:fld>
            <a:endParaRPr lang="en-GB"/>
          </a:p>
        </p:txBody>
      </p:sp>
    </p:spTree>
    <p:extLst>
      <p:ext uri="{BB962C8B-B14F-4D97-AF65-F5344CB8AC3E}">
        <p14:creationId xmlns:p14="http://schemas.microsoft.com/office/powerpoint/2010/main" val="28482830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26</a:t>
            </a:fld>
            <a:endParaRPr lang="en-GB"/>
          </a:p>
        </p:txBody>
      </p:sp>
    </p:spTree>
    <p:extLst>
      <p:ext uri="{BB962C8B-B14F-4D97-AF65-F5344CB8AC3E}">
        <p14:creationId xmlns:p14="http://schemas.microsoft.com/office/powerpoint/2010/main" val="707855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27</a:t>
            </a:fld>
            <a:endParaRPr lang="en-GB"/>
          </a:p>
        </p:txBody>
      </p:sp>
    </p:spTree>
    <p:extLst>
      <p:ext uri="{BB962C8B-B14F-4D97-AF65-F5344CB8AC3E}">
        <p14:creationId xmlns:p14="http://schemas.microsoft.com/office/powerpoint/2010/main" val="713452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3</a:t>
            </a:fld>
            <a:endParaRPr lang="en-GB"/>
          </a:p>
        </p:txBody>
      </p:sp>
    </p:spTree>
    <p:extLst>
      <p:ext uri="{BB962C8B-B14F-4D97-AF65-F5344CB8AC3E}">
        <p14:creationId xmlns:p14="http://schemas.microsoft.com/office/powerpoint/2010/main" val="4121781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4</a:t>
            </a:fld>
            <a:endParaRPr lang="en-GB"/>
          </a:p>
        </p:txBody>
      </p:sp>
    </p:spTree>
    <p:extLst>
      <p:ext uri="{BB962C8B-B14F-4D97-AF65-F5344CB8AC3E}">
        <p14:creationId xmlns:p14="http://schemas.microsoft.com/office/powerpoint/2010/main" val="3066581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5</a:t>
            </a:fld>
            <a:endParaRPr lang="en-GB"/>
          </a:p>
        </p:txBody>
      </p:sp>
    </p:spTree>
    <p:extLst>
      <p:ext uri="{BB962C8B-B14F-4D97-AF65-F5344CB8AC3E}">
        <p14:creationId xmlns:p14="http://schemas.microsoft.com/office/powerpoint/2010/main" val="4184827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6</a:t>
            </a:fld>
            <a:endParaRPr lang="en-GB"/>
          </a:p>
        </p:txBody>
      </p:sp>
    </p:spTree>
    <p:extLst>
      <p:ext uri="{BB962C8B-B14F-4D97-AF65-F5344CB8AC3E}">
        <p14:creationId xmlns:p14="http://schemas.microsoft.com/office/powerpoint/2010/main" val="1794558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7</a:t>
            </a:fld>
            <a:endParaRPr lang="en-GB"/>
          </a:p>
        </p:txBody>
      </p:sp>
    </p:spTree>
    <p:extLst>
      <p:ext uri="{BB962C8B-B14F-4D97-AF65-F5344CB8AC3E}">
        <p14:creationId xmlns:p14="http://schemas.microsoft.com/office/powerpoint/2010/main" val="2016876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8</a:t>
            </a:fld>
            <a:endParaRPr lang="en-GB"/>
          </a:p>
        </p:txBody>
      </p:sp>
    </p:spTree>
    <p:extLst>
      <p:ext uri="{BB962C8B-B14F-4D97-AF65-F5344CB8AC3E}">
        <p14:creationId xmlns:p14="http://schemas.microsoft.com/office/powerpoint/2010/main" val="3220412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13B7199-39FE-44BE-ACE4-A2C69AC17E48}" type="slidenum">
              <a:rPr lang="en-GB" smtClean="0"/>
              <a:t>9</a:t>
            </a:fld>
            <a:endParaRPr lang="en-GB"/>
          </a:p>
        </p:txBody>
      </p:sp>
    </p:spTree>
    <p:extLst>
      <p:ext uri="{BB962C8B-B14F-4D97-AF65-F5344CB8AC3E}">
        <p14:creationId xmlns:p14="http://schemas.microsoft.com/office/powerpoint/2010/main" val="427256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71D4A7A-19F2-4FE0-B88C-20D1F1DA02F4}"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2209802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71D4A7A-19F2-4FE0-B88C-20D1F1DA02F4}"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1206139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71D4A7A-19F2-4FE0-B88C-20D1F1DA02F4}"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57331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71D4A7A-19F2-4FE0-B88C-20D1F1DA02F4}"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140007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1D4A7A-19F2-4FE0-B88C-20D1F1DA02F4}" type="datetimeFigureOut">
              <a:rPr lang="en-GB" smtClean="0"/>
              <a:t>12/01/2021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255081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71D4A7A-19F2-4FE0-B88C-20D1F1DA02F4}"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2724772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71D4A7A-19F2-4FE0-B88C-20D1F1DA02F4}" type="datetimeFigureOut">
              <a:rPr lang="en-GB" smtClean="0"/>
              <a:t>12/01/2021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63923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71D4A7A-19F2-4FE0-B88C-20D1F1DA02F4}" type="datetimeFigureOut">
              <a:rPr lang="en-GB" smtClean="0"/>
              <a:t>12/01/2021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341912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1D4A7A-19F2-4FE0-B88C-20D1F1DA02F4}" type="datetimeFigureOut">
              <a:rPr lang="en-GB" smtClean="0"/>
              <a:t>12/01/2021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2991415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1D4A7A-19F2-4FE0-B88C-20D1F1DA02F4}"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204295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71D4A7A-19F2-4FE0-B88C-20D1F1DA02F4}" type="datetimeFigureOut">
              <a:rPr lang="en-GB" smtClean="0"/>
              <a:t>12/01/2021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18B96-34C4-4026-9842-A0EF793C1E69}" type="slidenum">
              <a:rPr lang="en-GB" smtClean="0"/>
              <a:t>‹#›</a:t>
            </a:fld>
            <a:endParaRPr lang="en-GB"/>
          </a:p>
        </p:txBody>
      </p:sp>
    </p:spTree>
    <p:extLst>
      <p:ext uri="{BB962C8B-B14F-4D97-AF65-F5344CB8AC3E}">
        <p14:creationId xmlns:p14="http://schemas.microsoft.com/office/powerpoint/2010/main" val="1113673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D4A7A-19F2-4FE0-B88C-20D1F1DA02F4}" type="datetimeFigureOut">
              <a:rPr lang="en-GB" smtClean="0"/>
              <a:t>12/01/2021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D18B96-34C4-4026-9842-A0EF793C1E69}" type="slidenum">
              <a:rPr lang="en-GB" smtClean="0"/>
              <a:t>‹#›</a:t>
            </a:fld>
            <a:endParaRPr lang="en-GB"/>
          </a:p>
        </p:txBody>
      </p:sp>
    </p:spTree>
    <p:extLst>
      <p:ext uri="{BB962C8B-B14F-4D97-AF65-F5344CB8AC3E}">
        <p14:creationId xmlns:p14="http://schemas.microsoft.com/office/powerpoint/2010/main" val="1840182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288" y="1139390"/>
            <a:ext cx="10870120" cy="2153120"/>
          </a:xfrm>
        </p:spPr>
        <p:txBody>
          <a:bodyPr>
            <a:normAutofit fontScale="90000"/>
          </a:bodyPr>
          <a:lstStyle/>
          <a:p>
            <a:pPr>
              <a:spcBef>
                <a:spcPts val="1000"/>
              </a:spcBef>
            </a:pPr>
            <a:r>
              <a:rPr lang="fr-FR" b="1" dirty="0">
                <a:solidFill>
                  <a:srgbClr val="009782"/>
                </a:solidFill>
                <a:latin typeface="Arial" panose="020B0604020202020204" pitchFamily="34" charset="0"/>
                <a:cs typeface="Arial" panose="020B0604020202020204" pitchFamily="34" charset="0"/>
              </a:rPr>
              <a:t/>
            </a:r>
            <a:br>
              <a:rPr lang="fr-FR" b="1" dirty="0">
                <a:solidFill>
                  <a:srgbClr val="009782"/>
                </a:solidFill>
                <a:latin typeface="Arial" panose="020B0604020202020204" pitchFamily="34" charset="0"/>
                <a:cs typeface="Arial" panose="020B0604020202020204" pitchFamily="34" charset="0"/>
              </a:rPr>
            </a:br>
            <a:r>
              <a:rPr lang="fr-FR" b="1" dirty="0" smtClean="0">
                <a:solidFill>
                  <a:srgbClr val="009782"/>
                </a:solidFill>
                <a:latin typeface="Arial" panose="020B0604020202020204" pitchFamily="34" charset="0"/>
                <a:cs typeface="Arial" panose="020B0604020202020204" pitchFamily="34" charset="0"/>
              </a:rPr>
              <a:t/>
            </a:r>
            <a:br>
              <a:rPr lang="fr-FR" b="1" dirty="0" smtClean="0">
                <a:solidFill>
                  <a:srgbClr val="009782"/>
                </a:solidFill>
                <a:latin typeface="Arial" panose="020B0604020202020204" pitchFamily="34" charset="0"/>
                <a:cs typeface="Arial" panose="020B0604020202020204" pitchFamily="34" charset="0"/>
              </a:rPr>
            </a:br>
            <a:r>
              <a:rPr lang="fr-FR" b="1" dirty="0">
                <a:solidFill>
                  <a:srgbClr val="009782"/>
                </a:solidFill>
                <a:latin typeface="Arial" panose="020B0604020202020204" pitchFamily="34" charset="0"/>
                <a:cs typeface="Arial" panose="020B0604020202020204" pitchFamily="34" charset="0"/>
              </a:rPr>
              <a:t/>
            </a:r>
            <a:br>
              <a:rPr lang="fr-FR" b="1" dirty="0">
                <a:solidFill>
                  <a:srgbClr val="009782"/>
                </a:solidFill>
                <a:latin typeface="Arial" panose="020B0604020202020204" pitchFamily="34" charset="0"/>
                <a:cs typeface="Arial" panose="020B0604020202020204" pitchFamily="34" charset="0"/>
              </a:rPr>
            </a:br>
            <a:r>
              <a:rPr lang="fr-FR" b="1" dirty="0" smtClean="0">
                <a:solidFill>
                  <a:srgbClr val="009782"/>
                </a:solidFill>
                <a:latin typeface="Arial" panose="020B0604020202020204" pitchFamily="34" charset="0"/>
                <a:cs typeface="Arial" panose="020B0604020202020204" pitchFamily="34" charset="0"/>
              </a:rPr>
              <a:t/>
            </a:r>
            <a:br>
              <a:rPr lang="fr-FR" b="1" dirty="0" smtClean="0">
                <a:solidFill>
                  <a:srgbClr val="009782"/>
                </a:solidFill>
                <a:latin typeface="Arial" panose="020B0604020202020204" pitchFamily="34" charset="0"/>
                <a:cs typeface="Arial" panose="020B0604020202020204" pitchFamily="34" charset="0"/>
              </a:rPr>
            </a:br>
            <a:r>
              <a:rPr lang="en-GB" dirty="0" smtClean="0">
                <a:solidFill>
                  <a:srgbClr val="3483CA"/>
                </a:solidFill>
                <a:latin typeface="Arial" panose="020B0604020202020204" pitchFamily="34" charset="0"/>
                <a:cs typeface="Arial" panose="020B0604020202020204" pitchFamily="34" charset="0"/>
              </a:rPr>
              <a:t/>
            </a:r>
            <a:br>
              <a:rPr lang="en-GB" dirty="0" smtClean="0">
                <a:solidFill>
                  <a:srgbClr val="3483CA"/>
                </a:solidFill>
                <a:latin typeface="Arial" panose="020B0604020202020204" pitchFamily="34" charset="0"/>
                <a:cs typeface="Arial" panose="020B0604020202020204" pitchFamily="34" charset="0"/>
              </a:rPr>
            </a:br>
            <a:r>
              <a:rPr lang="en-GB" sz="4400" b="1" dirty="0" err="1" smtClean="0">
                <a:solidFill>
                  <a:srgbClr val="3483CA"/>
                </a:solidFill>
                <a:latin typeface="Arial" panose="020B0604020202020204" pitchFamily="34" charset="0"/>
                <a:cs typeface="Arial" panose="020B0604020202020204" pitchFamily="34" charset="0"/>
              </a:rPr>
              <a:t>Digwyddiad</a:t>
            </a:r>
            <a:r>
              <a:rPr lang="en-GB" sz="4400" b="1" dirty="0" smtClean="0">
                <a:solidFill>
                  <a:srgbClr val="3483CA"/>
                </a:solidFill>
                <a:latin typeface="Arial" panose="020B0604020202020204" pitchFamily="34" charset="0"/>
                <a:cs typeface="Arial" panose="020B0604020202020204" pitchFamily="34" charset="0"/>
              </a:rPr>
              <a:t> </a:t>
            </a:r>
            <a:r>
              <a:rPr lang="en-GB" sz="4400" b="1" dirty="0">
                <a:solidFill>
                  <a:srgbClr val="3483CA"/>
                </a:solidFill>
                <a:latin typeface="Arial" panose="020B0604020202020204" pitchFamily="34" charset="0"/>
                <a:cs typeface="Arial" panose="020B0604020202020204" pitchFamily="34" charset="0"/>
              </a:rPr>
              <a:t>ymgysylltu </a:t>
            </a:r>
            <a:r>
              <a:rPr lang="en-GB" sz="4400" b="1" dirty="0" err="1">
                <a:solidFill>
                  <a:srgbClr val="3483CA"/>
                </a:solidFill>
                <a:latin typeface="Arial" panose="020B0604020202020204" pitchFamily="34" charset="0"/>
                <a:cs typeface="Arial" panose="020B0604020202020204" pitchFamily="34" charset="0"/>
              </a:rPr>
              <a:t>rhithiol</a:t>
            </a:r>
            <a:r>
              <a:rPr lang="en-GB" sz="4400" b="1" dirty="0">
                <a:solidFill>
                  <a:srgbClr val="3483CA"/>
                </a:solidFill>
                <a:latin typeface="Arial" panose="020B0604020202020204" pitchFamily="34" charset="0"/>
                <a:cs typeface="Arial" panose="020B0604020202020204" pitchFamily="34" charset="0"/>
              </a:rPr>
              <a:t> </a:t>
            </a:r>
            <a:r>
              <a:rPr lang="en-GB" sz="4400" b="1" dirty="0" smtClean="0">
                <a:solidFill>
                  <a:srgbClr val="3483CA"/>
                </a:solidFill>
                <a:latin typeface="Arial" panose="020B0604020202020204" pitchFamily="34" charset="0"/>
                <a:cs typeface="Arial" panose="020B0604020202020204" pitchFamily="34" charset="0"/>
              </a:rPr>
              <a:t/>
            </a:r>
            <a:br>
              <a:rPr lang="en-GB" sz="4400" b="1" dirty="0" smtClean="0">
                <a:solidFill>
                  <a:srgbClr val="3483CA"/>
                </a:solidFill>
                <a:latin typeface="Arial" panose="020B0604020202020204" pitchFamily="34" charset="0"/>
                <a:cs typeface="Arial" panose="020B0604020202020204" pitchFamily="34" charset="0"/>
              </a:rPr>
            </a:br>
            <a:r>
              <a:rPr lang="en-GB" sz="4400" b="1" dirty="0" err="1" smtClean="0">
                <a:solidFill>
                  <a:srgbClr val="3483CA"/>
                </a:solidFill>
                <a:latin typeface="Arial" panose="020B0604020202020204" pitchFamily="34" charset="0"/>
                <a:cs typeface="Arial" panose="020B0604020202020204" pitchFamily="34" charset="0"/>
              </a:rPr>
              <a:t>Ar</a:t>
            </a:r>
            <a:r>
              <a:rPr lang="en-GB" sz="4400" b="1" dirty="0" smtClean="0">
                <a:solidFill>
                  <a:srgbClr val="3483CA"/>
                </a:solidFill>
                <a:latin typeface="Arial" panose="020B0604020202020204" pitchFamily="34" charset="0"/>
                <a:cs typeface="Arial" panose="020B0604020202020204" pitchFamily="34" charset="0"/>
              </a:rPr>
              <a:t> </a:t>
            </a:r>
            <a:r>
              <a:rPr lang="en-GB" sz="4400" b="1" dirty="0">
                <a:solidFill>
                  <a:srgbClr val="3483CA"/>
                </a:solidFill>
                <a:latin typeface="Arial" panose="020B0604020202020204" pitchFamily="34" charset="0"/>
                <a:cs typeface="Arial" panose="020B0604020202020204" pitchFamily="34" charset="0"/>
              </a:rPr>
              <a:t>Drywydd Dysgu – </a:t>
            </a:r>
            <a:r>
              <a:rPr lang="en-GB" sz="4400" b="1" dirty="0" smtClean="0">
                <a:solidFill>
                  <a:srgbClr val="3483CA"/>
                </a:solidFill>
                <a:latin typeface="Arial" panose="020B0604020202020204" pitchFamily="34" charset="0"/>
                <a:cs typeface="Arial" panose="020B0604020202020204" pitchFamily="34" charset="0"/>
              </a:rPr>
              <a:t/>
            </a:r>
            <a:br>
              <a:rPr lang="en-GB" sz="4400" b="1" dirty="0" smtClean="0">
                <a:solidFill>
                  <a:srgbClr val="3483CA"/>
                </a:solidFill>
                <a:latin typeface="Arial" panose="020B0604020202020204" pitchFamily="34" charset="0"/>
                <a:cs typeface="Arial" panose="020B0604020202020204" pitchFamily="34" charset="0"/>
              </a:rPr>
            </a:br>
            <a:r>
              <a:rPr lang="en-GB" sz="4400" b="1" dirty="0" smtClean="0">
                <a:solidFill>
                  <a:srgbClr val="3483CA"/>
                </a:solidFill>
                <a:latin typeface="Arial" panose="020B0604020202020204" pitchFamily="34" charset="0"/>
                <a:cs typeface="Arial" panose="020B0604020202020204" pitchFamily="34" charset="0"/>
              </a:rPr>
              <a:t>2 </a:t>
            </a:r>
            <a:r>
              <a:rPr lang="en-GB" sz="4400" b="1" dirty="0">
                <a:solidFill>
                  <a:srgbClr val="3483CA"/>
                </a:solidFill>
                <a:latin typeface="Arial" panose="020B0604020202020204" pitchFamily="34" charset="0"/>
                <a:cs typeface="Arial" panose="020B0604020202020204" pitchFamily="34" charset="0"/>
              </a:rPr>
              <a:t>Rhagfyr 2020</a:t>
            </a:r>
            <a:endParaRPr lang="en-GB" sz="4400" dirty="0"/>
          </a:p>
        </p:txBody>
      </p:sp>
      <p:sp>
        <p:nvSpPr>
          <p:cNvPr id="3" name="Subtitle 2"/>
          <p:cNvSpPr>
            <a:spLocks noGrp="1"/>
          </p:cNvSpPr>
          <p:nvPr>
            <p:ph type="subTitle" idx="1"/>
          </p:nvPr>
        </p:nvSpPr>
        <p:spPr>
          <a:xfrm>
            <a:off x="582804" y="3292510"/>
            <a:ext cx="10590963" cy="1655762"/>
          </a:xfrm>
        </p:spPr>
        <p:txBody>
          <a:bodyPr>
            <a:noAutofit/>
          </a:bodyPr>
          <a:lstStyle/>
          <a:p>
            <a:pPr>
              <a:spcBef>
                <a:spcPts val="0"/>
              </a:spcBef>
            </a:pPr>
            <a:r>
              <a:rPr lang="en-GB" sz="4000" b="1" dirty="0" smtClean="0">
                <a:solidFill>
                  <a:srgbClr val="009782"/>
                </a:solidFill>
                <a:latin typeface="Arial" panose="020B0604020202020204" pitchFamily="34" charset="0"/>
                <a:cs typeface="Arial" panose="020B0604020202020204" pitchFamily="34" charset="0"/>
              </a:rPr>
              <a:t>Routes for Learning </a:t>
            </a:r>
          </a:p>
          <a:p>
            <a:pPr>
              <a:spcBef>
                <a:spcPts val="0"/>
              </a:spcBef>
            </a:pPr>
            <a:r>
              <a:rPr lang="fr-FR" sz="4000" b="1" dirty="0" err="1" smtClean="0">
                <a:solidFill>
                  <a:srgbClr val="009782"/>
                </a:solidFill>
                <a:latin typeface="Arial" panose="020B0604020202020204" pitchFamily="34" charset="0"/>
                <a:cs typeface="Arial" panose="020B0604020202020204" pitchFamily="34" charset="0"/>
              </a:rPr>
              <a:t>virtual</a:t>
            </a:r>
            <a:r>
              <a:rPr lang="fr-FR" sz="4000" b="1" dirty="0" smtClean="0">
                <a:solidFill>
                  <a:srgbClr val="009782"/>
                </a:solidFill>
                <a:latin typeface="Arial" panose="020B0604020202020204" pitchFamily="34" charset="0"/>
                <a:cs typeface="Arial" panose="020B0604020202020204" pitchFamily="34" charset="0"/>
              </a:rPr>
              <a:t> </a:t>
            </a:r>
            <a:r>
              <a:rPr lang="fr-FR" sz="4000" b="1" dirty="0">
                <a:solidFill>
                  <a:srgbClr val="009782"/>
                </a:solidFill>
                <a:latin typeface="Arial" panose="020B0604020202020204" pitchFamily="34" charset="0"/>
                <a:cs typeface="Arial" panose="020B0604020202020204" pitchFamily="34" charset="0"/>
              </a:rPr>
              <a:t>e</a:t>
            </a:r>
            <a:r>
              <a:rPr lang="fr-FR" sz="4000" b="1" dirty="0" smtClean="0">
                <a:solidFill>
                  <a:srgbClr val="009782"/>
                </a:solidFill>
                <a:latin typeface="Arial" panose="020B0604020202020204" pitchFamily="34" charset="0"/>
                <a:cs typeface="Arial" panose="020B0604020202020204" pitchFamily="34" charset="0"/>
              </a:rPr>
              <a:t>ngagement </a:t>
            </a:r>
            <a:r>
              <a:rPr lang="fr-FR" sz="4000" b="1" dirty="0">
                <a:solidFill>
                  <a:srgbClr val="009782"/>
                </a:solidFill>
                <a:latin typeface="Arial" panose="020B0604020202020204" pitchFamily="34" charset="0"/>
                <a:cs typeface="Arial" panose="020B0604020202020204" pitchFamily="34" charset="0"/>
              </a:rPr>
              <a:t>e</a:t>
            </a:r>
            <a:r>
              <a:rPr lang="fr-FR" sz="4000" b="1" dirty="0" smtClean="0">
                <a:solidFill>
                  <a:srgbClr val="009782"/>
                </a:solidFill>
                <a:latin typeface="Arial" panose="020B0604020202020204" pitchFamily="34" charset="0"/>
                <a:cs typeface="Arial" panose="020B0604020202020204" pitchFamily="34" charset="0"/>
              </a:rPr>
              <a:t>vent </a:t>
            </a:r>
            <a:r>
              <a:rPr lang="en-GB" sz="4000" b="1" dirty="0">
                <a:solidFill>
                  <a:srgbClr val="009782"/>
                </a:solidFill>
                <a:latin typeface="Arial" panose="020B0604020202020204" pitchFamily="34" charset="0"/>
                <a:cs typeface="Arial" panose="020B0604020202020204" pitchFamily="34" charset="0"/>
              </a:rPr>
              <a:t>–</a:t>
            </a:r>
            <a:r>
              <a:rPr lang="fr-FR" sz="4000" b="1" dirty="0">
                <a:solidFill>
                  <a:srgbClr val="009782"/>
                </a:solidFill>
                <a:latin typeface="Arial" panose="020B0604020202020204" pitchFamily="34" charset="0"/>
                <a:cs typeface="Arial" panose="020B0604020202020204" pitchFamily="34" charset="0"/>
              </a:rPr>
              <a:t> </a:t>
            </a:r>
            <a:endParaRPr lang="fr-FR" sz="4000" b="1" dirty="0" smtClean="0">
              <a:solidFill>
                <a:srgbClr val="009782"/>
              </a:solidFill>
              <a:latin typeface="Arial" panose="020B0604020202020204" pitchFamily="34" charset="0"/>
              <a:cs typeface="Arial" panose="020B0604020202020204" pitchFamily="34" charset="0"/>
            </a:endParaRPr>
          </a:p>
          <a:p>
            <a:pPr>
              <a:spcBef>
                <a:spcPts val="0"/>
              </a:spcBef>
            </a:pPr>
            <a:r>
              <a:rPr lang="fr-FR" sz="4000" b="1" dirty="0" smtClean="0">
                <a:solidFill>
                  <a:srgbClr val="009782"/>
                </a:solidFill>
                <a:latin typeface="Arial" panose="020B0604020202020204" pitchFamily="34" charset="0"/>
                <a:cs typeface="Arial" panose="020B0604020202020204" pitchFamily="34" charset="0"/>
              </a:rPr>
              <a:t>2 December 2020</a:t>
            </a:r>
          </a:p>
          <a:p>
            <a:endParaRPr lang="en-GB" sz="3100" dirty="0" smtClean="0">
              <a:latin typeface="Arial" panose="020B0604020202020204" pitchFamily="34" charset="0"/>
              <a:cs typeface="Arial" panose="020B0604020202020204" pitchFamily="34" charset="0"/>
            </a:endParaRPr>
          </a:p>
          <a:p>
            <a:r>
              <a:rPr lang="en-GB" sz="3100" dirty="0" smtClean="0">
                <a:latin typeface="Arial" panose="020B0604020202020204" pitchFamily="34" charset="0"/>
                <a:cs typeface="Arial" panose="020B0604020202020204" pitchFamily="34" charset="0"/>
              </a:rPr>
              <a:t>Phil Martin, Jean Ware</a:t>
            </a:r>
          </a:p>
          <a:p>
            <a:endParaRPr lang="en-GB" sz="5400" dirty="0">
              <a:solidFill>
                <a:srgbClr val="009782"/>
              </a:solidFill>
            </a:endParaRPr>
          </a:p>
        </p:txBody>
      </p:sp>
      <p:pic>
        <p:nvPicPr>
          <p:cNvPr id="4"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509588"/>
            <a:ext cx="2114550"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528877" y="0"/>
            <a:ext cx="1152525"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0774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256550"/>
            <a:ext cx="5181600" cy="4351338"/>
          </a:xfrm>
        </p:spPr>
        <p:txBody>
          <a:bodyPr>
            <a:noAutofit/>
          </a:bodyPr>
          <a:lstStyle/>
          <a:p>
            <a:pPr marL="0" indent="0">
              <a:buNone/>
            </a:pPr>
            <a:r>
              <a:rPr lang="en-GB" b="1" dirty="0" err="1">
                <a:solidFill>
                  <a:srgbClr val="3483CA"/>
                </a:solidFill>
                <a:latin typeface="Arial" panose="020B0604020202020204" pitchFamily="34" charset="0"/>
                <a:ea typeface="+mj-ea"/>
                <a:cs typeface="Arial" panose="020B0604020202020204" pitchFamily="34" charset="0"/>
              </a:rPr>
              <a:t>Gweithgaredd</a:t>
            </a:r>
            <a:r>
              <a:rPr lang="en-GB" b="1" dirty="0">
                <a:solidFill>
                  <a:srgbClr val="3483CA"/>
                </a:solidFill>
                <a:latin typeface="Arial" panose="020B0604020202020204" pitchFamily="34" charset="0"/>
                <a:ea typeface="+mj-ea"/>
                <a:cs typeface="Arial" panose="020B0604020202020204" pitchFamily="34" charset="0"/>
              </a:rPr>
              <a:t> 1. </a:t>
            </a:r>
            <a:r>
              <a:rPr lang="en-GB" b="1" dirty="0" err="1">
                <a:solidFill>
                  <a:srgbClr val="3483CA"/>
                </a:solidFill>
                <a:latin typeface="Arial" panose="020B0604020202020204" pitchFamily="34" charset="0"/>
                <a:ea typeface="+mj-ea"/>
                <a:cs typeface="Arial" panose="020B0604020202020204" pitchFamily="34" charset="0"/>
              </a:rPr>
              <a:t>Tystiolaeth</a:t>
            </a:r>
            <a:r>
              <a:rPr lang="en-GB" b="1" dirty="0">
                <a:solidFill>
                  <a:srgbClr val="3483CA"/>
                </a:solidFill>
                <a:latin typeface="Arial" panose="020B0604020202020204" pitchFamily="34" charset="0"/>
                <a:ea typeface="+mj-ea"/>
                <a:cs typeface="Arial" panose="020B0604020202020204" pitchFamily="34" charset="0"/>
              </a:rPr>
              <a:t> dda </a:t>
            </a:r>
            <a:r>
              <a:rPr lang="en-GB" b="1" dirty="0" err="1">
                <a:solidFill>
                  <a:srgbClr val="3483CA"/>
                </a:solidFill>
                <a:latin typeface="Arial" panose="020B0604020202020204" pitchFamily="34" charset="0"/>
                <a:ea typeface="+mj-ea"/>
                <a:cs typeface="Arial" panose="020B0604020202020204" pitchFamily="34" charset="0"/>
              </a:rPr>
              <a:t>ar</a:t>
            </a:r>
            <a:r>
              <a:rPr lang="en-GB" b="1" dirty="0">
                <a:solidFill>
                  <a:srgbClr val="3483CA"/>
                </a:solidFill>
                <a:latin typeface="Arial" panose="020B0604020202020204" pitchFamily="34" charset="0"/>
                <a:ea typeface="+mj-ea"/>
                <a:cs typeface="Arial" panose="020B0604020202020204" pitchFamily="34" charset="0"/>
              </a:rPr>
              <a:t> gyfer </a:t>
            </a:r>
            <a:r>
              <a:rPr lang="en-GB" b="1" dirty="0" err="1">
                <a:solidFill>
                  <a:srgbClr val="3483CA"/>
                </a:solidFill>
                <a:latin typeface="Arial" panose="020B0604020202020204" pitchFamily="34" charset="0"/>
                <a:ea typeface="+mj-ea"/>
                <a:cs typeface="Arial" panose="020B0604020202020204" pitchFamily="34" charset="0"/>
              </a:rPr>
              <a:t>bocs</a:t>
            </a:r>
            <a:r>
              <a:rPr lang="en-GB" b="1" dirty="0">
                <a:solidFill>
                  <a:srgbClr val="3483CA"/>
                </a:solidFill>
                <a:latin typeface="Arial" panose="020B0604020202020204" pitchFamily="34" charset="0"/>
                <a:ea typeface="+mj-ea"/>
                <a:cs typeface="Arial" panose="020B0604020202020204" pitchFamily="34" charset="0"/>
              </a:rPr>
              <a:t> 18 y Map </a:t>
            </a:r>
            <a:r>
              <a:rPr lang="en-GB" b="1" dirty="0" err="1">
                <a:solidFill>
                  <a:srgbClr val="3483CA"/>
                </a:solidFill>
                <a:latin typeface="Arial" panose="020B0604020202020204" pitchFamily="34" charset="0"/>
                <a:ea typeface="+mj-ea"/>
                <a:cs typeface="Arial" panose="020B0604020202020204" pitchFamily="34" charset="0"/>
              </a:rPr>
              <a:t>l</a:t>
            </a:r>
            <a:r>
              <a:rPr lang="en-GB" b="1" dirty="0" err="1" smtClean="0">
                <a:solidFill>
                  <a:srgbClr val="3483CA"/>
                </a:solidFill>
                <a:latin typeface="Arial" panose="020B0604020202020204" pitchFamily="34" charset="0"/>
                <a:ea typeface="+mj-ea"/>
                <a:cs typeface="Arial" panose="020B0604020202020204" pitchFamily="34" charset="0"/>
              </a:rPr>
              <a:t>lwybrau</a:t>
            </a:r>
            <a:r>
              <a:rPr lang="en-GB" b="1" dirty="0" smtClean="0">
                <a:solidFill>
                  <a:srgbClr val="3483CA"/>
                </a:solidFill>
                <a:latin typeface="Arial" panose="020B0604020202020204" pitchFamily="34" charset="0"/>
                <a:ea typeface="+mj-ea"/>
                <a:cs typeface="Arial" panose="020B0604020202020204" pitchFamily="34" charset="0"/>
              </a:rPr>
              <a:t>: </a:t>
            </a:r>
            <a:r>
              <a:rPr lang="en-GB" b="1" dirty="0" err="1" smtClean="0">
                <a:solidFill>
                  <a:srgbClr val="3483CA"/>
                </a:solidFill>
                <a:latin typeface="Arial" panose="020B0604020202020204" pitchFamily="34" charset="0"/>
                <a:ea typeface="+mj-ea"/>
                <a:cs typeface="Arial" panose="020B0604020202020204" pitchFamily="34" charset="0"/>
              </a:rPr>
              <a:t>Ailgyfeirio</a:t>
            </a:r>
            <a:r>
              <a:rPr lang="en-GB" b="1" dirty="0" smtClean="0">
                <a:solidFill>
                  <a:srgbClr val="3483CA"/>
                </a:solidFill>
                <a:latin typeface="Arial" panose="020B0604020202020204" pitchFamily="34" charset="0"/>
                <a:ea typeface="+mj-ea"/>
                <a:cs typeface="Arial" panose="020B0604020202020204" pitchFamily="34" charset="0"/>
              </a:rPr>
              <a:t> </a:t>
            </a:r>
            <a:r>
              <a:rPr lang="en-GB" b="1" dirty="0" err="1" smtClean="0">
                <a:solidFill>
                  <a:srgbClr val="3483CA"/>
                </a:solidFill>
                <a:latin typeface="Arial" panose="020B0604020202020204" pitchFamily="34" charset="0"/>
                <a:ea typeface="+mj-ea"/>
                <a:cs typeface="Arial" panose="020B0604020202020204" pitchFamily="34" charset="0"/>
              </a:rPr>
              <a:t>sylw</a:t>
            </a:r>
            <a:r>
              <a:rPr lang="en-GB" b="1" dirty="0" smtClean="0">
                <a:solidFill>
                  <a:srgbClr val="3483CA"/>
                </a:solidFill>
                <a:latin typeface="Arial" panose="020B0604020202020204" pitchFamily="34" charset="0"/>
                <a:ea typeface="+mj-ea"/>
                <a:cs typeface="Arial" panose="020B0604020202020204" pitchFamily="34" charset="0"/>
              </a:rPr>
              <a:t> at ail </a:t>
            </a:r>
            <a:r>
              <a:rPr lang="en-GB" b="1" dirty="0" err="1" smtClean="0">
                <a:solidFill>
                  <a:srgbClr val="3483CA"/>
                </a:solidFill>
                <a:latin typeface="Arial" panose="020B0604020202020204" pitchFamily="34" charset="0"/>
                <a:ea typeface="+mj-ea"/>
                <a:cs typeface="Arial" panose="020B0604020202020204" pitchFamily="34" charset="0"/>
              </a:rPr>
              <a:t>wrthrych</a:t>
            </a:r>
            <a:endParaRPr lang="en-GB" b="1" dirty="0">
              <a:solidFill>
                <a:srgbClr val="3483CA"/>
              </a:solidFill>
              <a:latin typeface="Arial" panose="020B0604020202020204" pitchFamily="34" charset="0"/>
              <a:ea typeface="+mj-ea"/>
              <a:cs typeface="Arial" panose="020B0604020202020204" pitchFamily="34" charset="0"/>
            </a:endParaRPr>
          </a:p>
          <a:p>
            <a:r>
              <a:rPr lang="cy-GB" dirty="0" smtClean="0">
                <a:solidFill>
                  <a:srgbClr val="3483CA"/>
                </a:solidFill>
                <a:latin typeface="Arial" panose="020B0604020202020204" pitchFamily="34" charset="0"/>
                <a:ea typeface="+mj-ea"/>
                <a:cs typeface="Arial" panose="020B0604020202020204" pitchFamily="34" charset="0"/>
              </a:rPr>
              <a:t>Mae’r </a:t>
            </a:r>
            <a:r>
              <a:rPr lang="cy-GB" dirty="0">
                <a:solidFill>
                  <a:srgbClr val="3483CA"/>
                </a:solidFill>
                <a:latin typeface="Arial" panose="020B0604020202020204" pitchFamily="34" charset="0"/>
                <a:ea typeface="+mj-ea"/>
                <a:cs typeface="Arial" panose="020B0604020202020204" pitchFamily="34" charset="0"/>
              </a:rPr>
              <a:t>fideo yn darparu tystiolaeth dda bod y dysgwr hwn yn gallu talu sylw mawr i un gwrthrych. Pan fydd y gloch yn canu, mae’n gallu tynnu ei sylw oddi ar y switsh a thalu sylw i’r ail wrthrych.</a:t>
            </a:r>
            <a:endParaRPr lang="en-GB" dirty="0">
              <a:solidFill>
                <a:srgbClr val="3483CA"/>
              </a:solidFill>
              <a:latin typeface="Arial" panose="020B0604020202020204" pitchFamily="34" charset="0"/>
              <a:ea typeface="+mj-ea"/>
              <a:cs typeface="Arial" panose="020B0604020202020204" pitchFamily="34" charset="0"/>
            </a:endParaRPr>
          </a:p>
          <a:p>
            <a:endParaRPr lang="en-GB" sz="3100"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2351140"/>
            <a:ext cx="5181600" cy="4351338"/>
          </a:xfrm>
        </p:spPr>
        <p:txBody>
          <a:bodyPr>
            <a:normAutofit fontScale="77500" lnSpcReduction="20000"/>
          </a:bodyPr>
          <a:lstStyle/>
          <a:p>
            <a:pPr marL="0" indent="0">
              <a:buNone/>
            </a:pPr>
            <a:r>
              <a:rPr lang="en-GB" sz="3600" b="1" dirty="0">
                <a:latin typeface="Arial" panose="020B0604020202020204" pitchFamily="34" charset="0"/>
                <a:cs typeface="Arial" panose="020B0604020202020204" pitchFamily="34" charset="0"/>
              </a:rPr>
              <a:t>Activity 1</a:t>
            </a:r>
            <a:r>
              <a:rPr lang="en-GB" sz="3600" b="1" dirty="0" smtClean="0">
                <a:latin typeface="Arial" panose="020B0604020202020204" pitchFamily="34" charset="0"/>
                <a:cs typeface="Arial" panose="020B0604020202020204" pitchFamily="34" charset="0"/>
              </a:rPr>
              <a:t>. </a:t>
            </a:r>
            <a:r>
              <a:rPr lang="en-GB" sz="3600" b="1" dirty="0">
                <a:latin typeface="Arial" panose="020B0604020202020204" pitchFamily="34" charset="0"/>
                <a:cs typeface="Arial" panose="020B0604020202020204" pitchFamily="34" charset="0"/>
              </a:rPr>
              <a:t>Good evidence for Routemap box </a:t>
            </a:r>
            <a:r>
              <a:rPr lang="en-GB" sz="3600" b="1" dirty="0" smtClean="0">
                <a:latin typeface="Arial" panose="020B0604020202020204" pitchFamily="34" charset="0"/>
                <a:cs typeface="Arial" panose="020B0604020202020204" pitchFamily="34" charset="0"/>
              </a:rPr>
              <a:t>18: Redirects attention to a second object</a:t>
            </a:r>
            <a:endParaRPr lang="en-GB" sz="3600" dirty="0" smtClean="0">
              <a:latin typeface="Arial" panose="020B0604020202020204" pitchFamily="34" charset="0"/>
              <a:cs typeface="Arial" panose="020B0604020202020204" pitchFamily="34" charset="0"/>
            </a:endParaRPr>
          </a:p>
          <a:p>
            <a:pPr marL="0" indent="0">
              <a:buNone/>
            </a:pPr>
            <a:endParaRPr lang="en-GB" sz="3600" dirty="0" smtClean="0">
              <a:latin typeface="Arial" panose="020B0604020202020204" pitchFamily="34" charset="0"/>
              <a:cs typeface="Arial" panose="020B0604020202020204" pitchFamily="34" charset="0"/>
            </a:endParaRPr>
          </a:p>
          <a:p>
            <a:r>
              <a:rPr lang="en-GB" sz="3600" dirty="0" smtClean="0">
                <a:latin typeface="Arial" panose="020B0604020202020204" pitchFamily="34" charset="0"/>
                <a:cs typeface="Arial" panose="020B0604020202020204" pitchFamily="34" charset="0"/>
              </a:rPr>
              <a:t>The </a:t>
            </a:r>
            <a:r>
              <a:rPr lang="en-GB" sz="3600" dirty="0">
                <a:latin typeface="Arial" panose="020B0604020202020204" pitchFamily="34" charset="0"/>
                <a:cs typeface="Arial" panose="020B0604020202020204" pitchFamily="34" charset="0"/>
              </a:rPr>
              <a:t>video provides good evidence that this learner is able to engage attentively with a single object. When prompted by the sound of the bell, he is able to disengage from the switch and transfer his attention to the second </a:t>
            </a:r>
            <a:r>
              <a:rPr lang="en-GB" sz="3600" dirty="0" smtClean="0">
                <a:latin typeface="Arial" panose="020B0604020202020204" pitchFamily="34" charset="0"/>
                <a:cs typeface="Arial" panose="020B0604020202020204" pitchFamily="34" charset="0"/>
              </a:rPr>
              <a:t>object.</a:t>
            </a:r>
            <a:endParaRPr lang="en-GB" sz="3600" dirty="0">
              <a:latin typeface="Arial" panose="020B0604020202020204" pitchFamily="34" charset="0"/>
              <a:cs typeface="Arial" panose="020B0604020202020204" pitchFamily="34" charset="0"/>
            </a:endParaRPr>
          </a:p>
          <a:p>
            <a:endParaRPr lang="en-GB" b="1" dirty="0"/>
          </a:p>
        </p:txBody>
      </p:sp>
      <p:sp>
        <p:nvSpPr>
          <p:cNvPr id="2" name="Title 1"/>
          <p:cNvSpPr>
            <a:spLocks noGrp="1"/>
          </p:cNvSpPr>
          <p:nvPr>
            <p:ph type="title"/>
          </p:nvPr>
        </p:nvSpPr>
        <p:spPr>
          <a:xfrm>
            <a:off x="838200" y="890640"/>
            <a:ext cx="10515600" cy="1325563"/>
          </a:xfrm>
        </p:spPr>
        <p:txBody>
          <a:bodyPr>
            <a:no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a:t>
            </a:r>
            <a:r>
              <a:rPr lang="en-GB" sz="3200" b="1" dirty="0" smtClean="0">
                <a:solidFill>
                  <a:srgbClr val="009782"/>
                </a:solidFill>
                <a:latin typeface="Arial" panose="020B0604020202020204" pitchFamily="34" charset="0"/>
                <a:cs typeface="Arial" panose="020B0604020202020204" pitchFamily="34" charset="0"/>
              </a:rPr>
              <a:t>response</a:t>
            </a:r>
            <a:endParaRPr lang="en-GB" sz="3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176527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382672"/>
            <a:ext cx="5181600" cy="4351338"/>
          </a:xfrm>
        </p:spPr>
        <p:txBody>
          <a:bodyPr>
            <a:noAutofit/>
          </a:bodyPr>
          <a:lstStyle/>
          <a:p>
            <a:pPr marL="0" indent="0">
              <a:buNone/>
            </a:pPr>
            <a:r>
              <a:rPr lang="en-GB" b="1" dirty="0" err="1">
                <a:solidFill>
                  <a:srgbClr val="3483CA"/>
                </a:solidFill>
                <a:latin typeface="Arial" panose="020B0604020202020204" pitchFamily="34" charset="0"/>
                <a:ea typeface="+mj-ea"/>
                <a:cs typeface="Arial" panose="020B0604020202020204" pitchFamily="34" charset="0"/>
              </a:rPr>
              <a:t>Gweithgaredd</a:t>
            </a:r>
            <a:r>
              <a:rPr lang="en-GB" b="1" dirty="0">
                <a:solidFill>
                  <a:srgbClr val="3483CA"/>
                </a:solidFill>
                <a:latin typeface="Arial" panose="020B0604020202020204" pitchFamily="34" charset="0"/>
                <a:ea typeface="+mj-ea"/>
                <a:cs typeface="Arial" panose="020B0604020202020204" pitchFamily="34" charset="0"/>
              </a:rPr>
              <a:t> </a:t>
            </a:r>
            <a:r>
              <a:rPr lang="en-GB" b="1" dirty="0" smtClean="0">
                <a:solidFill>
                  <a:srgbClr val="3483CA"/>
                </a:solidFill>
                <a:latin typeface="Arial" panose="020B0604020202020204" pitchFamily="34" charset="0"/>
                <a:ea typeface="+mj-ea"/>
                <a:cs typeface="Arial" panose="020B0604020202020204" pitchFamily="34" charset="0"/>
              </a:rPr>
              <a:t>1 </a:t>
            </a:r>
          </a:p>
          <a:p>
            <a:pPr marL="0" indent="0">
              <a:buNone/>
            </a:pPr>
            <a:endParaRPr lang="en-GB" b="1" dirty="0" smtClean="0">
              <a:solidFill>
                <a:srgbClr val="3483CA"/>
              </a:solidFill>
              <a:latin typeface="Arial" panose="020B0604020202020204" pitchFamily="34" charset="0"/>
              <a:ea typeface="+mj-ea"/>
              <a:cs typeface="Arial" panose="020B0604020202020204" pitchFamily="34" charset="0"/>
            </a:endParaRPr>
          </a:p>
          <a:p>
            <a:r>
              <a:rPr lang="cy-GB" dirty="0" smtClean="0">
                <a:solidFill>
                  <a:srgbClr val="3483CA"/>
                </a:solidFill>
                <a:latin typeface="Arial" panose="020B0604020202020204" pitchFamily="34" charset="0"/>
                <a:ea typeface="+mj-ea"/>
                <a:cs typeface="Arial" panose="020B0604020202020204" pitchFamily="34" charset="0"/>
              </a:rPr>
              <a:t>Mae ei ymddygiad yn cyfateb yn dda i’r wybodaeth am </a:t>
            </a:r>
            <a:r>
              <a:rPr lang="cy-GB" dirty="0" err="1" smtClean="0">
                <a:solidFill>
                  <a:srgbClr val="3483CA"/>
                </a:solidFill>
                <a:latin typeface="Arial" panose="020B0604020202020204" pitchFamily="34" charset="0"/>
                <a:ea typeface="+mj-ea"/>
                <a:cs typeface="Arial" panose="020B0604020202020204" pitchFamily="34" charset="0"/>
              </a:rPr>
              <a:t>focs</a:t>
            </a:r>
            <a:r>
              <a:rPr lang="cy-GB" dirty="0" smtClean="0">
                <a:solidFill>
                  <a:srgbClr val="3483CA"/>
                </a:solidFill>
                <a:latin typeface="Arial" panose="020B0604020202020204" pitchFamily="34" charset="0"/>
                <a:ea typeface="+mj-ea"/>
                <a:cs typeface="Arial" panose="020B0604020202020204" pitchFamily="34" charset="0"/>
              </a:rPr>
              <a:t> 18 y Map llwybrau:</a:t>
            </a:r>
            <a:r>
              <a:rPr lang="cy-GB" i="1" dirty="0" smtClean="0">
                <a:solidFill>
                  <a:srgbClr val="3483CA"/>
                </a:solidFill>
                <a:latin typeface="Arial" panose="020B0604020202020204" pitchFamily="34" charset="0"/>
                <a:ea typeface="+mj-ea"/>
                <a:cs typeface="Arial" panose="020B0604020202020204" pitchFamily="34" charset="0"/>
              </a:rPr>
              <a:t> Ailgyfeirio sylw at ail wrthrych</a:t>
            </a:r>
            <a:r>
              <a:rPr lang="cy-GB" dirty="0" smtClean="0">
                <a:solidFill>
                  <a:srgbClr val="3483CA"/>
                </a:solidFill>
                <a:latin typeface="Arial" panose="020B0604020202020204" pitchFamily="34" charset="0"/>
                <a:ea typeface="+mj-ea"/>
                <a:cs typeface="Arial" panose="020B0604020202020204" pitchFamily="34" charset="0"/>
              </a:rPr>
              <a:t>, a amlinellir yn y </a:t>
            </a:r>
            <a:r>
              <a:rPr lang="cy-GB" i="1" dirty="0" smtClean="0">
                <a:solidFill>
                  <a:srgbClr val="3483CA"/>
                </a:solidFill>
                <a:latin typeface="Arial" panose="020B0604020202020204" pitchFamily="34" charset="0"/>
                <a:ea typeface="+mj-ea"/>
                <a:cs typeface="Arial" panose="020B0604020202020204" pitchFamily="34" charset="0"/>
              </a:rPr>
              <a:t>Llyfryn asesu</a:t>
            </a:r>
            <a:r>
              <a:rPr lang="cy-GB" dirty="0" smtClean="0">
                <a:solidFill>
                  <a:srgbClr val="3483CA"/>
                </a:solidFill>
                <a:latin typeface="Arial" panose="020B0604020202020204" pitchFamily="34" charset="0"/>
                <a:ea typeface="+mj-ea"/>
                <a:cs typeface="Arial" panose="020B0604020202020204" pitchFamily="34" charset="0"/>
              </a:rPr>
              <a:t> (tudalen 48).</a:t>
            </a:r>
            <a:endParaRPr lang="en-GB" dirty="0" smtClean="0">
              <a:solidFill>
                <a:srgbClr val="3483CA"/>
              </a:solidFill>
              <a:latin typeface="Arial" panose="020B0604020202020204" pitchFamily="34" charset="0"/>
              <a:ea typeface="+mj-ea"/>
              <a:cs typeface="Arial" panose="020B0604020202020204" pitchFamily="34" charset="0"/>
            </a:endParaRPr>
          </a:p>
          <a:p>
            <a:endParaRPr lang="en-GB" sz="3100"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2382672"/>
            <a:ext cx="5181600" cy="4351338"/>
          </a:xfrm>
        </p:spPr>
        <p:txBody>
          <a:bodyPr>
            <a:normAutofit/>
          </a:bodyPr>
          <a:lstStyle/>
          <a:p>
            <a:pPr marL="0" indent="0">
              <a:buNone/>
            </a:pPr>
            <a:r>
              <a:rPr lang="en-GB" b="1" dirty="0">
                <a:latin typeface="Arial" panose="020B0604020202020204" pitchFamily="34" charset="0"/>
                <a:cs typeface="Arial" panose="020B0604020202020204" pitchFamily="34" charset="0"/>
              </a:rPr>
              <a:t>Activity </a:t>
            </a:r>
            <a:r>
              <a:rPr lang="en-GB" b="1" dirty="0" smtClean="0">
                <a:latin typeface="Arial" panose="020B0604020202020204" pitchFamily="34" charset="0"/>
                <a:cs typeface="Arial" panose="020B0604020202020204" pitchFamily="34" charset="0"/>
              </a:rPr>
              <a:t>1</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His behaviour corresponds well with the information about Routemap box 18:</a:t>
            </a:r>
            <a:r>
              <a:rPr lang="en-GB" i="1" dirty="0">
                <a:latin typeface="Arial" panose="020B0604020202020204" pitchFamily="34" charset="0"/>
                <a:cs typeface="Arial" panose="020B0604020202020204" pitchFamily="34" charset="0"/>
              </a:rPr>
              <a:t> Redirects attention </a:t>
            </a:r>
            <a:r>
              <a:rPr lang="en-GB" i="1" dirty="0" smtClean="0">
                <a:latin typeface="Arial" panose="020B0604020202020204" pitchFamily="34" charset="0"/>
                <a:cs typeface="Arial" panose="020B0604020202020204" pitchFamily="34" charset="0"/>
              </a:rPr>
              <a:t>to a </a:t>
            </a:r>
            <a:r>
              <a:rPr lang="en-GB" i="1" dirty="0">
                <a:latin typeface="Arial" panose="020B0604020202020204" pitchFamily="34" charset="0"/>
                <a:cs typeface="Arial" panose="020B0604020202020204" pitchFamily="34" charset="0"/>
              </a:rPr>
              <a:t>second object </a:t>
            </a:r>
            <a:r>
              <a:rPr lang="en-GB" dirty="0">
                <a:latin typeface="Arial" panose="020B0604020202020204" pitchFamily="34" charset="0"/>
                <a:cs typeface="Arial" panose="020B0604020202020204" pitchFamily="34" charset="0"/>
              </a:rPr>
              <a:t>as set out in the </a:t>
            </a:r>
            <a:r>
              <a:rPr lang="en-GB" i="1" dirty="0">
                <a:latin typeface="Arial" panose="020B0604020202020204" pitchFamily="34" charset="0"/>
                <a:cs typeface="Arial" panose="020B0604020202020204" pitchFamily="34" charset="0"/>
              </a:rPr>
              <a:t>Assessment </a:t>
            </a:r>
            <a:r>
              <a:rPr lang="en-GB" i="1" dirty="0" smtClean="0">
                <a:latin typeface="Arial" panose="020B0604020202020204" pitchFamily="34" charset="0"/>
                <a:cs typeface="Arial" panose="020B0604020202020204" pitchFamily="34" charset="0"/>
              </a:rPr>
              <a:t>booklet</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(page 48).  </a:t>
            </a:r>
          </a:p>
          <a:p>
            <a:endParaRPr lang="en-GB" dirty="0"/>
          </a:p>
          <a:p>
            <a:endParaRPr lang="en-GB" b="1" dirty="0"/>
          </a:p>
        </p:txBody>
      </p:sp>
      <p:sp>
        <p:nvSpPr>
          <p:cNvPr id="2" name="Title 1"/>
          <p:cNvSpPr>
            <a:spLocks noGrp="1"/>
          </p:cNvSpPr>
          <p:nvPr>
            <p:ph type="title"/>
          </p:nvPr>
        </p:nvSpPr>
        <p:spPr>
          <a:xfrm>
            <a:off x="838200" y="922172"/>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response</a:t>
            </a:r>
            <a:endParaRPr lang="en-GB" sz="3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578935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184677"/>
            <a:ext cx="5181600" cy="4351338"/>
          </a:xfrm>
        </p:spPr>
        <p:txBody>
          <a:bodyPr>
            <a:noAutofit/>
          </a:bodyPr>
          <a:lstStyle/>
          <a:p>
            <a:r>
              <a:rPr lang="cy-GB" dirty="0">
                <a:solidFill>
                  <a:srgbClr val="3483CA"/>
                </a:solidFill>
                <a:latin typeface="Arial" panose="020B0604020202020204" pitchFamily="34" charset="0"/>
                <a:ea typeface="+mj-ea"/>
                <a:cs typeface="Arial" panose="020B0604020202020204" pitchFamily="34" charset="0"/>
              </a:rPr>
              <a:t>Efallai bod y sylw byrhoedlog iawn y mae’r dysgwr fel pe bai’n ei roi i weithred yr </a:t>
            </a:r>
            <a:r>
              <a:rPr lang="cy-GB" dirty="0" smtClean="0">
                <a:solidFill>
                  <a:srgbClr val="3483CA"/>
                </a:solidFill>
                <a:latin typeface="Arial" panose="020B0604020202020204" pitchFamily="34" charset="0"/>
                <a:ea typeface="+mj-ea"/>
                <a:cs typeface="Arial" panose="020B0604020202020204" pitchFamily="34" charset="0"/>
              </a:rPr>
              <a:t>athro </a:t>
            </a:r>
            <a:r>
              <a:rPr lang="cy-GB" dirty="0">
                <a:solidFill>
                  <a:srgbClr val="3483CA"/>
                </a:solidFill>
                <a:latin typeface="Arial" panose="020B0604020202020204" pitchFamily="34" charset="0"/>
                <a:ea typeface="+mj-ea"/>
                <a:cs typeface="Arial" panose="020B0604020202020204" pitchFamily="34" charset="0"/>
              </a:rPr>
              <a:t>(0:21) yn awgrymu tystiolaeth gynnar bosibl o </a:t>
            </a:r>
            <a:r>
              <a:rPr lang="cy-GB" dirty="0" err="1" smtClean="0">
                <a:solidFill>
                  <a:srgbClr val="3483CA"/>
                </a:solidFill>
                <a:latin typeface="Arial" panose="020B0604020202020204" pitchFamily="34" charset="0"/>
                <a:ea typeface="+mj-ea"/>
                <a:cs typeface="Arial" panose="020B0604020202020204" pitchFamily="34" charset="0"/>
              </a:rPr>
              <a:t>focs</a:t>
            </a:r>
            <a:r>
              <a:rPr lang="cy-GB" dirty="0" smtClean="0">
                <a:solidFill>
                  <a:srgbClr val="3483CA"/>
                </a:solidFill>
                <a:latin typeface="Arial" panose="020B0604020202020204" pitchFamily="34" charset="0"/>
                <a:ea typeface="+mj-ea"/>
                <a:cs typeface="Arial" panose="020B0604020202020204" pitchFamily="34" charset="0"/>
              </a:rPr>
              <a:t> </a:t>
            </a:r>
            <a:r>
              <a:rPr lang="cy-GB" dirty="0">
                <a:solidFill>
                  <a:srgbClr val="3483CA"/>
                </a:solidFill>
                <a:latin typeface="Arial" panose="020B0604020202020204" pitchFamily="34" charset="0"/>
                <a:ea typeface="+mj-ea"/>
                <a:cs typeface="Arial" panose="020B0604020202020204" pitchFamily="34" charset="0"/>
              </a:rPr>
              <a:t>25 y Map </a:t>
            </a:r>
            <a:r>
              <a:rPr lang="cy-GB" dirty="0" smtClean="0">
                <a:solidFill>
                  <a:srgbClr val="3483CA"/>
                </a:solidFill>
                <a:latin typeface="Arial" panose="020B0604020202020204" pitchFamily="34" charset="0"/>
                <a:ea typeface="+mj-ea"/>
                <a:cs typeface="Arial" panose="020B0604020202020204" pitchFamily="34" charset="0"/>
              </a:rPr>
              <a:t>llwybrau: </a:t>
            </a:r>
            <a:r>
              <a:rPr lang="cy-GB" i="1" dirty="0" smtClean="0">
                <a:solidFill>
                  <a:srgbClr val="3483CA"/>
                </a:solidFill>
                <a:latin typeface="Arial" panose="020B0604020202020204" pitchFamily="34" charset="0"/>
                <a:ea typeface="+mj-ea"/>
                <a:cs typeface="Arial" panose="020B0604020202020204" pitchFamily="34" charset="0"/>
              </a:rPr>
              <a:t>Newid </a:t>
            </a:r>
            <a:r>
              <a:rPr lang="cy-GB" i="1" dirty="0">
                <a:solidFill>
                  <a:srgbClr val="3483CA"/>
                </a:solidFill>
                <a:latin typeface="Arial" panose="020B0604020202020204" pitchFamily="34" charset="0"/>
                <a:ea typeface="+mj-ea"/>
                <a:cs typeface="Arial" panose="020B0604020202020204" pitchFamily="34" charset="0"/>
              </a:rPr>
              <a:t>ymddygiad wrth ymateb i ddigwyddiad diddorol </a:t>
            </a:r>
            <a:r>
              <a:rPr lang="cy-GB" i="1" dirty="0" smtClean="0">
                <a:solidFill>
                  <a:srgbClr val="3483CA"/>
                </a:solidFill>
                <a:latin typeface="Arial" panose="020B0604020202020204" pitchFamily="34" charset="0"/>
                <a:ea typeface="+mj-ea"/>
                <a:cs typeface="Arial" panose="020B0604020202020204" pitchFamily="34" charset="0"/>
              </a:rPr>
              <a:t>gerllaw</a:t>
            </a:r>
            <a:r>
              <a:rPr lang="cy-GB" dirty="0" smtClean="0">
                <a:solidFill>
                  <a:srgbClr val="3483CA"/>
                </a:solidFill>
                <a:latin typeface="Arial" panose="020B0604020202020204" pitchFamily="34" charset="0"/>
                <a:ea typeface="+mj-ea"/>
                <a:cs typeface="Arial" panose="020B0604020202020204" pitchFamily="34" charset="0"/>
              </a:rPr>
              <a:t>. </a:t>
            </a:r>
            <a:r>
              <a:rPr lang="cy-GB" dirty="0">
                <a:solidFill>
                  <a:srgbClr val="3483CA"/>
                </a:solidFill>
                <a:latin typeface="Arial" panose="020B0604020202020204" pitchFamily="34" charset="0"/>
                <a:ea typeface="+mj-ea"/>
                <a:cs typeface="Arial" panose="020B0604020202020204" pitchFamily="34" charset="0"/>
              </a:rPr>
              <a:t>Efallai ei fod wedi troi ei olwg oherwydd y sŵn bach a wnaeth y gloch ar 00:20 yn ogystal â’r hyn a wnaeth yr </a:t>
            </a:r>
            <a:r>
              <a:rPr lang="cy-GB" dirty="0" smtClean="0">
                <a:solidFill>
                  <a:srgbClr val="3483CA"/>
                </a:solidFill>
                <a:latin typeface="Arial" panose="020B0604020202020204" pitchFamily="34" charset="0"/>
                <a:ea typeface="+mj-ea"/>
                <a:cs typeface="Arial" panose="020B0604020202020204" pitchFamily="34" charset="0"/>
              </a:rPr>
              <a:t>athro.</a:t>
            </a:r>
            <a:endParaRPr lang="en-GB" dirty="0">
              <a:solidFill>
                <a:srgbClr val="3483CA"/>
              </a:solidFill>
              <a:latin typeface="Arial" panose="020B0604020202020204" pitchFamily="34" charset="0"/>
              <a:ea typeface="+mj-ea"/>
              <a:cs typeface="Arial" panose="020B0604020202020204" pitchFamily="34" charset="0"/>
            </a:endParaRPr>
          </a:p>
          <a:p>
            <a:endParaRPr lang="en-GB"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2184677"/>
            <a:ext cx="5181600" cy="4351338"/>
          </a:xfrm>
        </p:spPr>
        <p:txBody>
          <a:bodyPr>
            <a:normAutofit fontScale="92500"/>
          </a:bodyPr>
          <a:lstStyle/>
          <a:p>
            <a:r>
              <a:rPr lang="en-GB" sz="3000" dirty="0">
                <a:latin typeface="Arial" panose="020B0604020202020204" pitchFamily="34" charset="0"/>
                <a:cs typeface="Arial" panose="020B0604020202020204" pitchFamily="34" charset="0"/>
              </a:rPr>
              <a:t>The very fleeting attention the learner appears to give to the teacher’s action (0:21) might indicate early and tentative evidence for </a:t>
            </a:r>
            <a:r>
              <a:rPr lang="en-GB" sz="3000" dirty="0" err="1" smtClean="0">
                <a:latin typeface="Arial" panose="020B0604020202020204" pitchFamily="34" charset="0"/>
                <a:cs typeface="Arial" panose="020B0604020202020204" pitchFamily="34" charset="0"/>
              </a:rPr>
              <a:t>Routemap</a:t>
            </a:r>
            <a:r>
              <a:rPr lang="en-GB" sz="3000" dirty="0" smtClean="0">
                <a:latin typeface="Arial" panose="020B0604020202020204" pitchFamily="34" charset="0"/>
                <a:cs typeface="Arial" panose="020B0604020202020204" pitchFamily="34" charset="0"/>
              </a:rPr>
              <a:t> </a:t>
            </a:r>
            <a:r>
              <a:rPr lang="en-GB" sz="3000" dirty="0">
                <a:latin typeface="Arial" panose="020B0604020202020204" pitchFamily="34" charset="0"/>
                <a:cs typeface="Arial" panose="020B0604020202020204" pitchFamily="34" charset="0"/>
              </a:rPr>
              <a:t>box 25:</a:t>
            </a:r>
            <a:r>
              <a:rPr lang="en-GB" sz="3000" i="1" dirty="0">
                <a:latin typeface="Arial" panose="020B0604020202020204" pitchFamily="34" charset="0"/>
                <a:cs typeface="Arial" panose="020B0604020202020204" pitchFamily="34" charset="0"/>
              </a:rPr>
              <a:t> </a:t>
            </a:r>
            <a:r>
              <a:rPr lang="en-GB" sz="3000" i="1" dirty="0" smtClean="0">
                <a:latin typeface="Arial" panose="020B0604020202020204" pitchFamily="34" charset="0"/>
                <a:cs typeface="Arial" panose="020B0604020202020204" pitchFamily="34" charset="0"/>
              </a:rPr>
              <a:t>Changes </a:t>
            </a:r>
            <a:r>
              <a:rPr lang="en-GB" sz="3000" i="1" dirty="0">
                <a:latin typeface="Arial" panose="020B0604020202020204" pitchFamily="34" charset="0"/>
                <a:cs typeface="Arial" panose="020B0604020202020204" pitchFamily="34" charset="0"/>
              </a:rPr>
              <a:t>behaviour in response to interesting event </a:t>
            </a:r>
            <a:r>
              <a:rPr lang="en-GB" sz="3000" i="1" dirty="0" smtClean="0">
                <a:latin typeface="Arial" panose="020B0604020202020204" pitchFamily="34" charset="0"/>
                <a:cs typeface="Arial" panose="020B0604020202020204" pitchFamily="34" charset="0"/>
              </a:rPr>
              <a:t>nearby</a:t>
            </a:r>
            <a:r>
              <a:rPr lang="en-GB" sz="3000" dirty="0" smtClean="0">
                <a:latin typeface="Arial" panose="020B0604020202020204" pitchFamily="34" charset="0"/>
                <a:cs typeface="Arial" panose="020B0604020202020204" pitchFamily="34" charset="0"/>
              </a:rPr>
              <a:t>. </a:t>
            </a:r>
            <a:r>
              <a:rPr lang="en-GB" sz="3000" dirty="0">
                <a:latin typeface="Arial" panose="020B0604020202020204" pitchFamily="34" charset="0"/>
                <a:cs typeface="Arial" panose="020B0604020202020204" pitchFamily="34" charset="0"/>
              </a:rPr>
              <a:t>His gaze may have been triggered by the faint bell sound heard at 00:20 as well as the teacher’s actions</a:t>
            </a:r>
            <a:r>
              <a:rPr lang="en-GB" sz="3100" dirty="0">
                <a:latin typeface="Arial" panose="020B0604020202020204" pitchFamily="34" charset="0"/>
                <a:cs typeface="Arial" panose="020B0604020202020204" pitchFamily="34" charset="0"/>
              </a:rPr>
              <a:t>.</a:t>
            </a:r>
          </a:p>
          <a:p>
            <a:endParaRPr lang="en-GB" dirty="0"/>
          </a:p>
          <a:p>
            <a:endParaRPr lang="en-GB" b="1" dirty="0"/>
          </a:p>
        </p:txBody>
      </p:sp>
      <p:sp>
        <p:nvSpPr>
          <p:cNvPr id="2" name="Title 1"/>
          <p:cNvSpPr>
            <a:spLocks noGrp="1"/>
          </p:cNvSpPr>
          <p:nvPr>
            <p:ph type="title"/>
          </p:nvPr>
        </p:nvSpPr>
        <p:spPr>
          <a:xfrm>
            <a:off x="838200" y="859114"/>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response</a:t>
            </a:r>
            <a:endParaRPr lang="en-GB" sz="3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783156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1DE8D-6002-484D-BBB2-DB704E5D7E0F}"/>
              </a:ext>
            </a:extLst>
          </p:cNvPr>
          <p:cNvSpPr>
            <a:spLocks noGrp="1"/>
          </p:cNvSpPr>
          <p:nvPr>
            <p:ph type="title"/>
          </p:nvPr>
        </p:nvSpPr>
        <p:spPr>
          <a:xfrm>
            <a:off x="838200" y="985234"/>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a:t>
            </a:r>
            <a:r>
              <a:rPr lang="en-GB" sz="3200" b="1" dirty="0" err="1">
                <a:solidFill>
                  <a:srgbClr val="3483CA"/>
                </a:solidFill>
                <a:latin typeface="Arial" panose="020B0604020202020204" pitchFamily="34" charset="0"/>
                <a:cs typeface="Arial" panose="020B0604020202020204" pitchFamily="34" charset="0"/>
              </a:rPr>
              <a:t>eich</a:t>
            </a:r>
            <a:r>
              <a:rPr lang="en-GB" sz="3200" b="1" dirty="0">
                <a:solidFill>
                  <a:srgbClr val="3483CA"/>
                </a:solidFill>
                <a:latin typeface="Arial" panose="020B0604020202020204" pitchFamily="34" charset="0"/>
                <a:cs typeface="Arial" panose="020B0604020202020204" pitchFamily="34" charset="0"/>
              </a:rPr>
              <a:t>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response</a:t>
            </a:r>
            <a:endParaRPr lang="en-US" sz="3200" dirty="0"/>
          </a:p>
        </p:txBody>
      </p:sp>
      <p:sp>
        <p:nvSpPr>
          <p:cNvPr id="3" name="Content Placeholder 2">
            <a:extLst>
              <a:ext uri="{FF2B5EF4-FFF2-40B4-BE49-F238E27FC236}">
                <a16:creationId xmlns:a16="http://schemas.microsoft.com/office/drawing/2014/main" id="{2AEBF746-88E2-0F4C-BFD8-AC689FEE599F}"/>
              </a:ext>
            </a:extLst>
          </p:cNvPr>
          <p:cNvSpPr>
            <a:spLocks noGrp="1"/>
          </p:cNvSpPr>
          <p:nvPr>
            <p:ph sz="half" idx="1"/>
          </p:nvPr>
        </p:nvSpPr>
        <p:spPr>
          <a:xfrm>
            <a:off x="452300" y="2397716"/>
            <a:ext cx="5181600" cy="4351338"/>
          </a:xfrm>
        </p:spPr>
        <p:txBody>
          <a:bodyPr>
            <a:noAutofit/>
          </a:bodyPr>
          <a:lstStyle/>
          <a:p>
            <a:r>
              <a:rPr lang="cy-GB" sz="2600" dirty="0">
                <a:solidFill>
                  <a:srgbClr val="3483CA"/>
                </a:solidFill>
                <a:latin typeface="Arial" panose="020B0604020202020204" pitchFamily="34" charset="0"/>
                <a:cs typeface="Arial" panose="020B0604020202020204" pitchFamily="34" charset="0"/>
              </a:rPr>
              <a:t>Mae’r dysgwr hwn fel pe bai’n gwybod ei fod yn gallu gwneud i rywbeth ddigwydd wrth wasgu’r switsh. Mae hefyd fel pe bai rheolaeth ganddo wrth wneud i’r clychau ganu. Gallai hyn fod yn dystiolaeth ddefnyddiol mewn perthynas â </a:t>
            </a:r>
            <a:r>
              <a:rPr lang="cy-GB" sz="2600" dirty="0" smtClean="0">
                <a:solidFill>
                  <a:srgbClr val="3483CA"/>
                </a:solidFill>
                <a:latin typeface="Arial" panose="020B0604020202020204" pitchFamily="34" charset="0"/>
                <a:cs typeface="Arial" panose="020B0604020202020204" pitchFamily="34" charset="0"/>
              </a:rPr>
              <a:t>charreg filltir </a:t>
            </a:r>
            <a:r>
              <a:rPr lang="cy-GB" sz="2600" dirty="0">
                <a:solidFill>
                  <a:srgbClr val="3483CA"/>
                </a:solidFill>
                <a:latin typeface="Arial" panose="020B0604020202020204" pitchFamily="34" charset="0"/>
                <a:cs typeface="Arial" panose="020B0604020202020204" pitchFamily="34" charset="0"/>
              </a:rPr>
              <a:t>26 y Map </a:t>
            </a:r>
            <a:r>
              <a:rPr lang="cy-GB" sz="2600" dirty="0" smtClean="0">
                <a:solidFill>
                  <a:srgbClr val="3483CA"/>
                </a:solidFill>
                <a:latin typeface="Arial" panose="020B0604020202020204" pitchFamily="34" charset="0"/>
                <a:cs typeface="Arial" panose="020B0604020202020204" pitchFamily="34" charset="0"/>
              </a:rPr>
              <a:t>llwybrau: </a:t>
            </a:r>
            <a:r>
              <a:rPr lang="cy-GB" sz="2600" i="1" dirty="0" smtClean="0">
                <a:solidFill>
                  <a:srgbClr val="3483CA"/>
                </a:solidFill>
                <a:latin typeface="Arial" panose="020B0604020202020204" pitchFamily="34" charset="0"/>
                <a:cs typeface="Arial" panose="020B0604020202020204" pitchFamily="34" charset="0"/>
              </a:rPr>
              <a:t>Dangos </a:t>
            </a:r>
            <a:r>
              <a:rPr lang="cy-GB" sz="2600" i="1" dirty="0">
                <a:solidFill>
                  <a:srgbClr val="3483CA"/>
                </a:solidFill>
                <a:latin typeface="Arial" panose="020B0604020202020204" pitchFamily="34" charset="0"/>
                <a:cs typeface="Arial" panose="020B0604020202020204" pitchFamily="34" charset="0"/>
              </a:rPr>
              <a:t>dealltwriaeth bod gweithred ganddo yn achosi effaith </a:t>
            </a:r>
            <a:r>
              <a:rPr lang="cy-GB" sz="2600" i="1" dirty="0" smtClean="0">
                <a:solidFill>
                  <a:srgbClr val="3483CA"/>
                </a:solidFill>
                <a:latin typeface="Arial" panose="020B0604020202020204" pitchFamily="34" charset="0"/>
                <a:cs typeface="Arial" panose="020B0604020202020204" pitchFamily="34" charset="0"/>
              </a:rPr>
              <a:t>benodol.</a:t>
            </a:r>
            <a:endParaRPr lang="en-GB" sz="2600" i="1" dirty="0">
              <a:solidFill>
                <a:srgbClr val="3483CA"/>
              </a:solidFill>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70708069-D92F-D549-8EC2-3157F1C66CF9}"/>
              </a:ext>
            </a:extLst>
          </p:cNvPr>
          <p:cNvSpPr>
            <a:spLocks noGrp="1"/>
          </p:cNvSpPr>
          <p:nvPr>
            <p:ph sz="half" idx="2"/>
          </p:nvPr>
        </p:nvSpPr>
        <p:spPr>
          <a:xfrm>
            <a:off x="6172200" y="2414204"/>
            <a:ext cx="5181600" cy="4351338"/>
          </a:xfrm>
        </p:spPr>
        <p:txBody>
          <a:bodyPr>
            <a:noAutofit/>
          </a:bodyPr>
          <a:lstStyle/>
          <a:p>
            <a:r>
              <a:rPr lang="en-GB" sz="2600" dirty="0">
                <a:latin typeface="Arial" panose="020B0604020202020204" pitchFamily="34" charset="0"/>
                <a:cs typeface="Arial" panose="020B0604020202020204" pitchFamily="34" charset="0"/>
              </a:rPr>
              <a:t>This learner appears to know he can make something happen when he presses the switch. </a:t>
            </a:r>
            <a:r>
              <a:rPr lang="en-GB" sz="2600" dirty="0" smtClean="0">
                <a:latin typeface="Arial" panose="020B0604020202020204" pitchFamily="34" charset="0"/>
                <a:cs typeface="Arial" panose="020B0604020202020204" pitchFamily="34" charset="0"/>
              </a:rPr>
              <a:t>He </a:t>
            </a:r>
            <a:r>
              <a:rPr lang="en-GB" sz="2600" dirty="0">
                <a:latin typeface="Arial" panose="020B0604020202020204" pitchFamily="34" charset="0"/>
                <a:cs typeface="Arial" panose="020B0604020202020204" pitchFamily="34" charset="0"/>
              </a:rPr>
              <a:t>also seems to be able to make the bells ring in quite a controlled manner.  </a:t>
            </a:r>
            <a:r>
              <a:rPr lang="en-GB" sz="2600" dirty="0" smtClean="0">
                <a:latin typeface="Arial" panose="020B0604020202020204" pitchFamily="34" charset="0"/>
                <a:cs typeface="Arial" panose="020B0604020202020204" pitchFamily="34" charset="0"/>
              </a:rPr>
              <a:t>This </a:t>
            </a:r>
            <a:r>
              <a:rPr lang="en-GB" sz="2600" dirty="0">
                <a:latin typeface="Arial" panose="020B0604020202020204" pitchFamily="34" charset="0"/>
                <a:cs typeface="Arial" panose="020B0604020202020204" pitchFamily="34" charset="0"/>
              </a:rPr>
              <a:t>may be useful evidence in relation to </a:t>
            </a:r>
            <a:r>
              <a:rPr lang="en-GB" sz="2600" dirty="0" err="1">
                <a:latin typeface="Arial" panose="020B0604020202020204" pitchFamily="34" charset="0"/>
                <a:cs typeface="Arial" panose="020B0604020202020204" pitchFamily="34" charset="0"/>
              </a:rPr>
              <a:t>Routemap</a:t>
            </a:r>
            <a:r>
              <a:rPr lang="en-GB" sz="2600" dirty="0">
                <a:latin typeface="Arial" panose="020B0604020202020204" pitchFamily="34" charset="0"/>
                <a:cs typeface="Arial" panose="020B0604020202020204" pitchFamily="34" charset="0"/>
              </a:rPr>
              <a:t> </a:t>
            </a:r>
            <a:r>
              <a:rPr lang="en-GB" sz="2600" dirty="0" smtClean="0">
                <a:latin typeface="Arial" panose="020B0604020202020204" pitchFamily="34" charset="0"/>
                <a:cs typeface="Arial" panose="020B0604020202020204" pitchFamily="34" charset="0"/>
              </a:rPr>
              <a:t>milestone 26: </a:t>
            </a:r>
            <a:r>
              <a:rPr lang="en-GB" sz="2600" i="1" dirty="0" smtClean="0">
                <a:latin typeface="Arial" panose="020B0604020202020204" pitchFamily="34" charset="0"/>
                <a:cs typeface="Arial" panose="020B0604020202020204" pitchFamily="34" charset="0"/>
              </a:rPr>
              <a:t>Shows </a:t>
            </a:r>
            <a:r>
              <a:rPr lang="en-GB" sz="2600" i="1" dirty="0">
                <a:latin typeface="Arial" panose="020B0604020202020204" pitchFamily="34" charset="0"/>
                <a:cs typeface="Arial" panose="020B0604020202020204" pitchFamily="34" charset="0"/>
              </a:rPr>
              <a:t>understanding that their action causes a specific </a:t>
            </a:r>
            <a:r>
              <a:rPr lang="en-GB" sz="2600" i="1" dirty="0" smtClean="0">
                <a:latin typeface="Arial" panose="020B0604020202020204" pitchFamily="34" charset="0"/>
                <a:cs typeface="Arial" panose="020B0604020202020204" pitchFamily="34" charset="0"/>
              </a:rPr>
              <a:t>effect</a:t>
            </a:r>
            <a:r>
              <a:rPr lang="en-GB"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487443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0"/>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Gweithgaredd</a:t>
            </a:r>
            <a:r>
              <a:rPr lang="en-GB" sz="3200" b="1" dirty="0">
                <a:solidFill>
                  <a:srgbClr val="3483CA"/>
                </a:solidFill>
                <a:latin typeface="Arial" panose="020B0604020202020204" pitchFamily="34" charset="0"/>
                <a:cs typeface="Arial" panose="020B0604020202020204" pitchFamily="34" charset="0"/>
              </a:rPr>
              <a:t> 2 	     </a:t>
            </a:r>
            <a:r>
              <a:rPr lang="en-GB" sz="3200" b="1" dirty="0" smtClean="0">
                <a:solidFill>
                  <a:srgbClr val="3483CA"/>
                </a:solidFill>
                <a:latin typeface="Arial" panose="020B0604020202020204" pitchFamily="34" charset="0"/>
                <a:cs typeface="Arial" panose="020B0604020202020204" pitchFamily="34" charset="0"/>
              </a:rPr>
              <a:t>		</a:t>
            </a:r>
            <a:r>
              <a:rPr lang="en-GB" sz="3200" b="1" dirty="0" smtClean="0">
                <a:solidFill>
                  <a:srgbClr val="009782"/>
                </a:solidFill>
                <a:latin typeface="Arial" panose="020B0604020202020204" pitchFamily="34" charset="0"/>
                <a:cs typeface="Arial" panose="020B0604020202020204" pitchFamily="34" charset="0"/>
              </a:rPr>
              <a:t>Activity </a:t>
            </a:r>
            <a:r>
              <a:rPr lang="en-GB" sz="3200" b="1" dirty="0">
                <a:solidFill>
                  <a:srgbClr val="009782"/>
                </a:solidFill>
                <a:latin typeface="Arial" panose="020B0604020202020204" pitchFamily="34" charset="0"/>
                <a:cs typeface="Arial" panose="020B0604020202020204" pitchFamily="34" charset="0"/>
              </a:rPr>
              <a:t>2</a:t>
            </a:r>
            <a:endParaRPr lang="en-GB" sz="3200" dirty="0"/>
          </a:p>
        </p:txBody>
      </p:sp>
      <p:sp>
        <p:nvSpPr>
          <p:cNvPr id="3" name="Content Placeholder 2"/>
          <p:cNvSpPr>
            <a:spLocks noGrp="1"/>
          </p:cNvSpPr>
          <p:nvPr>
            <p:ph sz="half" idx="1"/>
          </p:nvPr>
        </p:nvSpPr>
        <p:spPr>
          <a:xfrm>
            <a:off x="838200" y="1815788"/>
            <a:ext cx="5181600" cy="4351338"/>
          </a:xfrm>
        </p:spPr>
        <p:txBody>
          <a:bodyPr>
            <a:normAutofit/>
          </a:bodyPr>
          <a:lstStyle/>
          <a:p>
            <a:pPr marL="0" indent="0">
              <a:buNone/>
            </a:pPr>
            <a:r>
              <a:rPr lang="en-GB" b="1" dirty="0" err="1">
                <a:solidFill>
                  <a:srgbClr val="3483CA"/>
                </a:solidFill>
                <a:latin typeface="Arial" panose="020B0604020202020204" pitchFamily="34" charset="0"/>
                <a:ea typeface="+mj-ea"/>
                <a:cs typeface="Arial" panose="020B0604020202020204" pitchFamily="34" charset="0"/>
              </a:rPr>
              <a:t>Sesiynau</a:t>
            </a:r>
            <a:r>
              <a:rPr lang="en-GB" b="1" dirty="0">
                <a:solidFill>
                  <a:srgbClr val="3483CA"/>
                </a:solidFill>
                <a:latin typeface="Arial" panose="020B0604020202020204" pitchFamily="34" charset="0"/>
                <a:ea typeface="+mj-ea"/>
                <a:cs typeface="Arial" panose="020B0604020202020204" pitchFamily="34" charset="0"/>
              </a:rPr>
              <a:t> grŵp (15 </a:t>
            </a:r>
            <a:r>
              <a:rPr lang="en-GB" b="1" dirty="0" err="1">
                <a:solidFill>
                  <a:srgbClr val="3483CA"/>
                </a:solidFill>
                <a:latin typeface="Arial" panose="020B0604020202020204" pitchFamily="34" charset="0"/>
                <a:ea typeface="+mj-ea"/>
                <a:cs typeface="Arial" panose="020B0604020202020204" pitchFamily="34" charset="0"/>
              </a:rPr>
              <a:t>munud</a:t>
            </a:r>
            <a:r>
              <a:rPr lang="en-GB" b="1" dirty="0">
                <a:solidFill>
                  <a:srgbClr val="3483CA"/>
                </a:solidFill>
                <a:latin typeface="Arial" panose="020B0604020202020204" pitchFamily="34" charset="0"/>
                <a:ea typeface="+mj-ea"/>
                <a:cs typeface="Arial" panose="020B0604020202020204" pitchFamily="34" charset="0"/>
              </a:rPr>
              <a:t>)</a:t>
            </a:r>
          </a:p>
          <a:p>
            <a:r>
              <a:rPr lang="en-GB" dirty="0">
                <a:solidFill>
                  <a:srgbClr val="3483CA"/>
                </a:solidFill>
                <a:latin typeface="Arial" panose="020B0604020202020204" pitchFamily="34" charset="0"/>
                <a:ea typeface="+mj-ea"/>
                <a:cs typeface="Arial" panose="020B0604020202020204" pitchFamily="34" charset="0"/>
              </a:rPr>
              <a:t>Edrychwch </a:t>
            </a:r>
            <a:r>
              <a:rPr lang="en-GB" dirty="0" err="1">
                <a:solidFill>
                  <a:srgbClr val="3483CA"/>
                </a:solidFill>
                <a:latin typeface="Arial" panose="020B0604020202020204" pitchFamily="34" charset="0"/>
                <a:ea typeface="+mj-ea"/>
                <a:cs typeface="Arial" panose="020B0604020202020204" pitchFamily="34" charset="0"/>
              </a:rPr>
              <a:t>ar</a:t>
            </a:r>
            <a:r>
              <a:rPr lang="en-GB" dirty="0">
                <a:solidFill>
                  <a:srgbClr val="3483CA"/>
                </a:solidFill>
                <a:latin typeface="Arial" panose="020B0604020202020204" pitchFamily="34" charset="0"/>
                <a:ea typeface="+mj-ea"/>
                <a:cs typeface="Arial" panose="020B0604020202020204" pitchFamily="34" charset="0"/>
              </a:rPr>
              <a:t> y </a:t>
            </a:r>
            <a:r>
              <a:rPr lang="en-GB" dirty="0" err="1">
                <a:solidFill>
                  <a:srgbClr val="3483CA"/>
                </a:solidFill>
                <a:latin typeface="Arial" panose="020B0604020202020204" pitchFamily="34" charset="0"/>
                <a:ea typeface="+mj-ea"/>
                <a:cs typeface="Arial" panose="020B0604020202020204" pitchFamily="34" charset="0"/>
              </a:rPr>
              <a:t>ddau</a:t>
            </a:r>
            <a:r>
              <a:rPr lang="en-GB" dirty="0">
                <a:solidFill>
                  <a:srgbClr val="3483CA"/>
                </a:solidFill>
                <a:latin typeface="Arial" panose="020B0604020202020204" pitchFamily="34" charset="0"/>
                <a:ea typeface="+mj-ea"/>
                <a:cs typeface="Arial" panose="020B0604020202020204" pitchFamily="34" charset="0"/>
              </a:rPr>
              <a:t> </a:t>
            </a:r>
            <a:r>
              <a:rPr lang="en-GB" dirty="0" err="1" smtClean="0">
                <a:solidFill>
                  <a:srgbClr val="3483CA"/>
                </a:solidFill>
                <a:latin typeface="Arial" panose="020B0604020202020204" pitchFamily="34" charset="0"/>
                <a:ea typeface="+mj-ea"/>
                <a:cs typeface="Arial" panose="020B0604020202020204" pitchFamily="34" charset="0"/>
              </a:rPr>
              <a:t>fideo</a:t>
            </a:r>
            <a:r>
              <a:rPr lang="en-GB" dirty="0" smtClean="0">
                <a:solidFill>
                  <a:srgbClr val="3483CA"/>
                </a:solidFill>
                <a:latin typeface="Arial" panose="020B0604020202020204" pitchFamily="34" charset="0"/>
                <a:ea typeface="+mj-ea"/>
                <a:cs typeface="Arial" panose="020B0604020202020204" pitchFamily="34" charset="0"/>
              </a:rPr>
              <a:t> (</a:t>
            </a:r>
            <a:r>
              <a:rPr lang="en-GB" dirty="0" err="1" smtClean="0">
                <a:solidFill>
                  <a:srgbClr val="3483CA"/>
                </a:solidFill>
                <a:latin typeface="Arial" panose="020B0604020202020204" pitchFamily="34" charset="0"/>
                <a:ea typeface="+mj-ea"/>
                <a:cs typeface="Arial" panose="020B0604020202020204" pitchFamily="34" charset="0"/>
              </a:rPr>
              <a:t>fideos</a:t>
            </a:r>
            <a:r>
              <a:rPr lang="en-GB" dirty="0" smtClean="0">
                <a:solidFill>
                  <a:srgbClr val="3483CA"/>
                </a:solidFill>
                <a:latin typeface="Arial" panose="020B0604020202020204" pitchFamily="34" charset="0"/>
                <a:ea typeface="+mj-ea"/>
                <a:cs typeface="Arial" panose="020B0604020202020204" pitchFamily="34" charset="0"/>
              </a:rPr>
              <a:t> 8B a 8D), </a:t>
            </a:r>
            <a:r>
              <a:rPr lang="en-GB" dirty="0">
                <a:solidFill>
                  <a:srgbClr val="3483CA"/>
                </a:solidFill>
                <a:latin typeface="Arial" panose="020B0604020202020204" pitchFamily="34" charset="0"/>
                <a:ea typeface="+mj-ea"/>
                <a:cs typeface="Arial" panose="020B0604020202020204" pitchFamily="34" charset="0"/>
              </a:rPr>
              <a:t>ac </a:t>
            </a:r>
            <a:r>
              <a:rPr lang="en-GB" dirty="0" err="1">
                <a:solidFill>
                  <a:srgbClr val="3483CA"/>
                </a:solidFill>
                <a:latin typeface="Arial" panose="020B0604020202020204" pitchFamily="34" charset="0"/>
                <a:ea typeface="+mj-ea"/>
                <a:cs typeface="Arial" panose="020B0604020202020204" pitchFamily="34" charset="0"/>
              </a:rPr>
              <a:t>yna</a:t>
            </a:r>
            <a:r>
              <a:rPr lang="en-GB" dirty="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ceisiwch</a:t>
            </a:r>
            <a:r>
              <a:rPr lang="en-GB" dirty="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nodi</a:t>
            </a:r>
            <a:r>
              <a:rPr lang="en-GB" dirty="0">
                <a:solidFill>
                  <a:srgbClr val="3483CA"/>
                </a:solidFill>
                <a:latin typeface="Arial" panose="020B0604020202020204" pitchFamily="34" charset="0"/>
                <a:ea typeface="+mj-ea"/>
                <a:cs typeface="Arial" panose="020B0604020202020204" pitchFamily="34" charset="0"/>
              </a:rPr>
              <a:t> pa rai o </a:t>
            </a:r>
            <a:r>
              <a:rPr lang="en-GB" dirty="0" err="1">
                <a:solidFill>
                  <a:srgbClr val="3483CA"/>
                </a:solidFill>
                <a:latin typeface="Arial" panose="020B0604020202020204" pitchFamily="34" charset="0"/>
                <a:ea typeface="+mj-ea"/>
                <a:cs typeface="Arial" panose="020B0604020202020204" pitchFamily="34" charset="0"/>
              </a:rPr>
              <a:t>focsys</a:t>
            </a:r>
            <a:r>
              <a:rPr lang="en-GB" dirty="0">
                <a:solidFill>
                  <a:srgbClr val="3483CA"/>
                </a:solidFill>
                <a:latin typeface="Arial" panose="020B0604020202020204" pitchFamily="34" charset="0"/>
                <a:ea typeface="+mj-ea"/>
                <a:cs typeface="Arial" panose="020B0604020202020204" pitchFamily="34" charset="0"/>
              </a:rPr>
              <a:t> y Map </a:t>
            </a:r>
            <a:r>
              <a:rPr lang="en-GB" dirty="0" err="1" smtClean="0">
                <a:solidFill>
                  <a:srgbClr val="3483CA"/>
                </a:solidFill>
                <a:latin typeface="Arial" panose="020B0604020202020204" pitchFamily="34" charset="0"/>
                <a:ea typeface="+mj-ea"/>
                <a:cs typeface="Arial" panose="020B0604020202020204" pitchFamily="34" charset="0"/>
              </a:rPr>
              <a:t>llwybrau</a:t>
            </a:r>
            <a:r>
              <a:rPr lang="en-GB" dirty="0" smtClean="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sydd</a:t>
            </a:r>
            <a:r>
              <a:rPr lang="en-GB" dirty="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fwyaf</a:t>
            </a:r>
            <a:r>
              <a:rPr lang="en-GB" dirty="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perthnasol</a:t>
            </a:r>
            <a:r>
              <a:rPr lang="en-GB" dirty="0">
                <a:solidFill>
                  <a:srgbClr val="3483CA"/>
                </a:solidFill>
                <a:latin typeface="Arial" panose="020B0604020202020204" pitchFamily="34" charset="0"/>
                <a:ea typeface="+mj-ea"/>
                <a:cs typeface="Arial" panose="020B0604020202020204" pitchFamily="34" charset="0"/>
              </a:rPr>
              <a:t> i’r </a:t>
            </a:r>
            <a:r>
              <a:rPr lang="en-GB" dirty="0" err="1">
                <a:solidFill>
                  <a:srgbClr val="3483CA"/>
                </a:solidFill>
                <a:latin typeface="Arial" panose="020B0604020202020204" pitchFamily="34" charset="0"/>
                <a:ea typeface="+mj-ea"/>
                <a:cs typeface="Arial" panose="020B0604020202020204" pitchFamily="34" charset="0"/>
              </a:rPr>
              <a:t>hyn</a:t>
            </a:r>
            <a:r>
              <a:rPr lang="en-GB" dirty="0">
                <a:solidFill>
                  <a:srgbClr val="3483CA"/>
                </a:solidFill>
                <a:latin typeface="Arial" panose="020B0604020202020204" pitchFamily="34" charset="0"/>
                <a:ea typeface="+mj-ea"/>
                <a:cs typeface="Arial" panose="020B0604020202020204" pitchFamily="34" charset="0"/>
              </a:rPr>
              <a:t> a </a:t>
            </a:r>
            <a:r>
              <a:rPr lang="en-GB" dirty="0" err="1">
                <a:solidFill>
                  <a:srgbClr val="3483CA"/>
                </a:solidFill>
                <a:latin typeface="Arial" panose="020B0604020202020204" pitchFamily="34" charset="0"/>
                <a:ea typeface="+mj-ea"/>
                <a:cs typeface="Arial" panose="020B0604020202020204" pitchFamily="34" charset="0"/>
              </a:rPr>
              <a:t>welwch</a:t>
            </a:r>
            <a:r>
              <a:rPr lang="en-GB" dirty="0">
                <a:solidFill>
                  <a:srgbClr val="3483CA"/>
                </a:solidFill>
                <a:latin typeface="Arial" panose="020B0604020202020204" pitchFamily="34" charset="0"/>
                <a:ea typeface="+mj-ea"/>
                <a:cs typeface="Arial" panose="020B0604020202020204" pitchFamily="34" charset="0"/>
              </a:rPr>
              <a:t>.</a:t>
            </a:r>
          </a:p>
          <a:p>
            <a:r>
              <a:rPr lang="en-GB" dirty="0" err="1">
                <a:solidFill>
                  <a:srgbClr val="3483CA"/>
                </a:solidFill>
                <a:latin typeface="Arial" panose="020B0604020202020204" pitchFamily="34" charset="0"/>
                <a:ea typeface="+mj-ea"/>
                <a:cs typeface="Arial" panose="020B0604020202020204" pitchFamily="34" charset="0"/>
              </a:rPr>
              <a:t>Darllenwch</a:t>
            </a:r>
            <a:r>
              <a:rPr lang="en-GB" dirty="0">
                <a:solidFill>
                  <a:srgbClr val="3483CA"/>
                </a:solidFill>
                <a:latin typeface="Arial" panose="020B0604020202020204" pitchFamily="34" charset="0"/>
                <a:ea typeface="+mj-ea"/>
                <a:cs typeface="Arial" panose="020B0604020202020204" pitchFamily="34" charset="0"/>
              </a:rPr>
              <a:t> beth </a:t>
            </a:r>
            <a:r>
              <a:rPr lang="en-GB" dirty="0" err="1">
                <a:solidFill>
                  <a:srgbClr val="3483CA"/>
                </a:solidFill>
                <a:latin typeface="Arial" panose="020B0604020202020204" pitchFamily="34" charset="0"/>
                <a:ea typeface="+mj-ea"/>
                <a:cs typeface="Arial" panose="020B0604020202020204" pitchFamily="34" charset="0"/>
              </a:rPr>
              <a:t>sydd</a:t>
            </a:r>
            <a:r>
              <a:rPr lang="en-GB" dirty="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gan</a:t>
            </a:r>
            <a:r>
              <a:rPr lang="en-GB" dirty="0">
                <a:solidFill>
                  <a:srgbClr val="3483CA"/>
                </a:solidFill>
                <a:latin typeface="Arial" panose="020B0604020202020204" pitchFamily="34" charset="0"/>
                <a:ea typeface="+mj-ea"/>
                <a:cs typeface="Arial" panose="020B0604020202020204" pitchFamily="34" charset="0"/>
              </a:rPr>
              <a:t> y </a:t>
            </a:r>
            <a:r>
              <a:rPr lang="en-GB" i="1" dirty="0" err="1">
                <a:solidFill>
                  <a:srgbClr val="3483CA"/>
                </a:solidFill>
                <a:latin typeface="Arial" panose="020B0604020202020204" pitchFamily="34" charset="0"/>
                <a:ea typeface="+mj-ea"/>
                <a:cs typeface="Arial" panose="020B0604020202020204" pitchFamily="34" charset="0"/>
              </a:rPr>
              <a:t>Llyfryn</a:t>
            </a:r>
            <a:r>
              <a:rPr lang="en-GB" i="1" dirty="0">
                <a:solidFill>
                  <a:srgbClr val="3483CA"/>
                </a:solidFill>
                <a:latin typeface="Arial" panose="020B0604020202020204" pitchFamily="34" charset="0"/>
                <a:ea typeface="+mj-ea"/>
                <a:cs typeface="Arial" panose="020B0604020202020204" pitchFamily="34" charset="0"/>
              </a:rPr>
              <a:t> </a:t>
            </a:r>
            <a:r>
              <a:rPr lang="en-GB" i="1" dirty="0" err="1" smtClean="0">
                <a:solidFill>
                  <a:srgbClr val="3483CA"/>
                </a:solidFill>
                <a:latin typeface="Arial" panose="020B0604020202020204" pitchFamily="34" charset="0"/>
                <a:ea typeface="+mj-ea"/>
                <a:cs typeface="Arial" panose="020B0604020202020204" pitchFamily="34" charset="0"/>
              </a:rPr>
              <a:t>asesu</a:t>
            </a:r>
            <a:r>
              <a:rPr lang="en-GB" i="1" dirty="0" smtClean="0">
                <a:solidFill>
                  <a:srgbClr val="3483CA"/>
                </a:solidFill>
                <a:latin typeface="Arial" panose="020B0604020202020204" pitchFamily="34" charset="0"/>
                <a:ea typeface="+mj-ea"/>
                <a:cs typeface="Arial" panose="020B0604020202020204" pitchFamily="34" charset="0"/>
              </a:rPr>
              <a:t> </a:t>
            </a:r>
            <a:r>
              <a:rPr lang="en-GB" dirty="0">
                <a:solidFill>
                  <a:srgbClr val="3483CA"/>
                </a:solidFill>
                <a:latin typeface="Arial" panose="020B0604020202020204" pitchFamily="34" charset="0"/>
                <a:ea typeface="+mj-ea"/>
                <a:cs typeface="Arial" panose="020B0604020202020204" pitchFamily="34" charset="0"/>
              </a:rPr>
              <a:t>i’w </a:t>
            </a:r>
            <a:r>
              <a:rPr lang="en-GB" dirty="0" err="1">
                <a:solidFill>
                  <a:srgbClr val="3483CA"/>
                </a:solidFill>
                <a:latin typeface="Arial" panose="020B0604020202020204" pitchFamily="34" charset="0"/>
                <a:ea typeface="+mj-ea"/>
                <a:cs typeface="Arial" panose="020B0604020202020204" pitchFamily="34" charset="0"/>
              </a:rPr>
              <a:t>ddweud</a:t>
            </a:r>
            <a:r>
              <a:rPr lang="en-GB" dirty="0">
                <a:solidFill>
                  <a:srgbClr val="3483CA"/>
                </a:solidFill>
                <a:latin typeface="Arial" panose="020B0604020202020204" pitchFamily="34" charset="0"/>
                <a:ea typeface="+mj-ea"/>
                <a:cs typeface="Arial" panose="020B0604020202020204" pitchFamily="34" charset="0"/>
              </a:rPr>
              <a:t> am y </a:t>
            </a:r>
            <a:r>
              <a:rPr lang="en-GB" dirty="0" err="1">
                <a:solidFill>
                  <a:srgbClr val="3483CA"/>
                </a:solidFill>
                <a:latin typeface="Arial" panose="020B0604020202020204" pitchFamily="34" charset="0"/>
                <a:ea typeface="+mj-ea"/>
                <a:cs typeface="Arial" panose="020B0604020202020204" pitchFamily="34" charset="0"/>
              </a:rPr>
              <a:t>bocsys</a:t>
            </a:r>
            <a:r>
              <a:rPr lang="en-GB" dirty="0">
                <a:solidFill>
                  <a:srgbClr val="3483CA"/>
                </a:solidFill>
                <a:latin typeface="Arial" panose="020B0604020202020204" pitchFamily="34" charset="0"/>
                <a:ea typeface="+mj-ea"/>
                <a:cs typeface="Arial" panose="020B0604020202020204" pitchFamily="34" charset="0"/>
              </a:rPr>
              <a:t> a </a:t>
            </a:r>
            <a:r>
              <a:rPr lang="en-GB" dirty="0" err="1">
                <a:solidFill>
                  <a:srgbClr val="3483CA"/>
                </a:solidFill>
                <a:latin typeface="Arial" panose="020B0604020202020204" pitchFamily="34" charset="0"/>
                <a:ea typeface="+mj-ea"/>
                <a:cs typeface="Arial" panose="020B0604020202020204" pitchFamily="34" charset="0"/>
              </a:rPr>
              <a:t>nodwyd</a:t>
            </a:r>
            <a:r>
              <a:rPr lang="en-GB" dirty="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gennych</a:t>
            </a:r>
            <a:r>
              <a:rPr lang="en-GB" dirty="0">
                <a:solidFill>
                  <a:srgbClr val="3483CA"/>
                </a:solidFill>
              </a:rPr>
              <a:t>.</a:t>
            </a:r>
            <a:endParaRPr lang="en-GB" b="1" dirty="0">
              <a:solidFill>
                <a:srgbClr val="3483CA"/>
              </a:solidFill>
            </a:endParaRPr>
          </a:p>
        </p:txBody>
      </p:sp>
      <p:sp>
        <p:nvSpPr>
          <p:cNvPr id="4" name="Content Placeholder 3"/>
          <p:cNvSpPr>
            <a:spLocks noGrp="1"/>
          </p:cNvSpPr>
          <p:nvPr>
            <p:ph sz="half" idx="2"/>
          </p:nvPr>
        </p:nvSpPr>
        <p:spPr>
          <a:xfrm>
            <a:off x="6096000" y="1815788"/>
            <a:ext cx="5181600" cy="4351338"/>
          </a:xfrm>
        </p:spPr>
        <p:txBody>
          <a:bodyPr>
            <a:noAutofit/>
          </a:bodyPr>
          <a:lstStyle/>
          <a:p>
            <a:pPr marL="0" indent="0">
              <a:buNone/>
            </a:pPr>
            <a:r>
              <a:rPr lang="en-GB" b="1" dirty="0">
                <a:latin typeface="Arial" panose="020B0604020202020204" pitchFamily="34" charset="0"/>
                <a:cs typeface="Arial" panose="020B0604020202020204" pitchFamily="34" charset="0"/>
              </a:rPr>
              <a:t>Break-out rooms (15 minutes)</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View the two video clips </a:t>
            </a:r>
            <a:r>
              <a:rPr lang="en-GB" dirty="0" smtClean="0">
                <a:latin typeface="Arial" panose="020B0604020202020204" pitchFamily="34" charset="0"/>
                <a:cs typeface="Arial" panose="020B0604020202020204" pitchFamily="34" charset="0"/>
              </a:rPr>
              <a:t>(video 8B and 8D), </a:t>
            </a:r>
            <a:r>
              <a:rPr lang="en-GB" dirty="0">
                <a:latin typeface="Arial" panose="020B0604020202020204" pitchFamily="34" charset="0"/>
                <a:cs typeface="Arial" panose="020B0604020202020204" pitchFamily="34" charset="0"/>
              </a:rPr>
              <a:t>then try to identify the Routemap boxes </a:t>
            </a:r>
            <a:r>
              <a:rPr lang="en-GB" dirty="0" smtClean="0">
                <a:latin typeface="Arial" panose="020B0604020202020204" pitchFamily="34" charset="0"/>
                <a:cs typeface="Arial" panose="020B0604020202020204" pitchFamily="34" charset="0"/>
              </a:rPr>
              <a:t>that </a:t>
            </a:r>
            <a:r>
              <a:rPr lang="en-GB" dirty="0">
                <a:latin typeface="Arial" panose="020B0604020202020204" pitchFamily="34" charset="0"/>
                <a:cs typeface="Arial" panose="020B0604020202020204" pitchFamily="34" charset="0"/>
              </a:rPr>
              <a:t>are most relevant to what you observe.</a:t>
            </a:r>
          </a:p>
          <a:p>
            <a:pPr lvl="0"/>
            <a:r>
              <a:rPr lang="en-GB" dirty="0">
                <a:latin typeface="Arial" panose="020B0604020202020204" pitchFamily="34" charset="0"/>
                <a:cs typeface="Arial" panose="020B0604020202020204" pitchFamily="34" charset="0"/>
              </a:rPr>
              <a:t>Check what the </a:t>
            </a:r>
            <a:r>
              <a:rPr lang="en-GB" i="1" dirty="0">
                <a:latin typeface="Arial" panose="020B0604020202020204" pitchFamily="34" charset="0"/>
                <a:cs typeface="Arial" panose="020B0604020202020204" pitchFamily="34" charset="0"/>
              </a:rPr>
              <a:t>Assessment </a:t>
            </a:r>
            <a:r>
              <a:rPr lang="en-GB" i="1" dirty="0" smtClean="0">
                <a:latin typeface="Arial" panose="020B0604020202020204" pitchFamily="34" charset="0"/>
                <a:cs typeface="Arial" panose="020B0604020202020204" pitchFamily="34" charset="0"/>
              </a:rPr>
              <a:t>booklet</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has to say about the boxes you have identified</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824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9413"/>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Gweithgaredd</a:t>
            </a:r>
            <a:r>
              <a:rPr lang="en-GB" sz="3200" b="1" dirty="0">
                <a:solidFill>
                  <a:srgbClr val="3483CA"/>
                </a:solidFill>
                <a:latin typeface="Arial" panose="020B0604020202020204" pitchFamily="34" charset="0"/>
                <a:cs typeface="Arial" panose="020B0604020202020204" pitchFamily="34" charset="0"/>
              </a:rPr>
              <a:t> 2 </a:t>
            </a:r>
            <a:r>
              <a:rPr lang="en-GB" sz="3200" b="1" dirty="0" smtClean="0">
                <a:solidFill>
                  <a:srgbClr val="3483CA"/>
                </a:solidFill>
                <a:latin typeface="Arial" panose="020B0604020202020204" pitchFamily="34" charset="0"/>
                <a:cs typeface="Arial" panose="020B0604020202020204" pitchFamily="34" charset="0"/>
              </a:rPr>
              <a:t>	     		</a:t>
            </a:r>
            <a:r>
              <a:rPr lang="en-GB" sz="3200" b="1" dirty="0" smtClean="0">
                <a:solidFill>
                  <a:srgbClr val="009782"/>
                </a:solidFill>
                <a:latin typeface="Arial" panose="020B0604020202020204" pitchFamily="34" charset="0"/>
                <a:cs typeface="Arial" panose="020B0604020202020204" pitchFamily="34" charset="0"/>
              </a:rPr>
              <a:t>Activity </a:t>
            </a:r>
            <a:r>
              <a:rPr lang="en-GB" sz="3200" b="1" dirty="0">
                <a:solidFill>
                  <a:srgbClr val="009782"/>
                </a:solidFill>
                <a:latin typeface="Arial" panose="020B0604020202020204" pitchFamily="34" charset="0"/>
                <a:cs typeface="Arial" panose="020B0604020202020204" pitchFamily="34" charset="0"/>
              </a:rPr>
              <a:t>2</a:t>
            </a:r>
            <a:endParaRPr lang="en-GB" sz="3200" dirty="0"/>
          </a:p>
        </p:txBody>
      </p:sp>
      <p:sp>
        <p:nvSpPr>
          <p:cNvPr id="3" name="Content Placeholder 2"/>
          <p:cNvSpPr>
            <a:spLocks noGrp="1"/>
          </p:cNvSpPr>
          <p:nvPr>
            <p:ph sz="half" idx="1"/>
          </p:nvPr>
        </p:nvSpPr>
        <p:spPr>
          <a:xfrm>
            <a:off x="838200" y="1677462"/>
            <a:ext cx="5181600" cy="4351338"/>
          </a:xfrm>
        </p:spPr>
        <p:txBody>
          <a:bodyPr>
            <a:noAutofit/>
          </a:bodyPr>
          <a:lstStyle/>
          <a:p>
            <a:r>
              <a:rPr lang="en-GB" dirty="0">
                <a:solidFill>
                  <a:srgbClr val="3483CA"/>
                </a:solidFill>
                <a:latin typeface="Arial" panose="020B0604020202020204" pitchFamily="34" charset="0"/>
                <a:ea typeface="+mj-ea"/>
                <a:cs typeface="Arial" panose="020B0604020202020204" pitchFamily="34" charset="0"/>
              </a:rPr>
              <a:t>Yn y fideos </a:t>
            </a:r>
            <a:r>
              <a:rPr lang="en-GB" dirty="0" err="1">
                <a:solidFill>
                  <a:srgbClr val="3483CA"/>
                </a:solidFill>
                <a:latin typeface="Arial" panose="020B0604020202020204" pitchFamily="34" charset="0"/>
                <a:ea typeface="+mj-ea"/>
                <a:cs typeface="Arial" panose="020B0604020202020204" pitchFamily="34" charset="0"/>
              </a:rPr>
              <a:t>hyn</a:t>
            </a:r>
            <a:r>
              <a:rPr lang="en-GB" dirty="0">
                <a:solidFill>
                  <a:srgbClr val="3483CA"/>
                </a:solidFill>
                <a:latin typeface="Arial" panose="020B0604020202020204" pitchFamily="34" charset="0"/>
                <a:ea typeface="+mj-ea"/>
                <a:cs typeface="Arial" panose="020B0604020202020204" pitchFamily="34" charset="0"/>
              </a:rPr>
              <a:t> </a:t>
            </a:r>
            <a:r>
              <a:rPr lang="en-GB" dirty="0" smtClean="0">
                <a:solidFill>
                  <a:srgbClr val="3483CA"/>
                </a:solidFill>
                <a:latin typeface="Arial" panose="020B0604020202020204" pitchFamily="34" charset="0"/>
                <a:ea typeface="+mj-ea"/>
                <a:cs typeface="Arial" panose="020B0604020202020204" pitchFamily="34" charset="0"/>
              </a:rPr>
              <a:t>(</a:t>
            </a:r>
            <a:r>
              <a:rPr lang="en-GB" dirty="0" err="1" smtClean="0">
                <a:solidFill>
                  <a:srgbClr val="3483CA"/>
                </a:solidFill>
                <a:latin typeface="Arial" panose="020B0604020202020204" pitchFamily="34" charset="0"/>
                <a:ea typeface="+mj-ea"/>
                <a:cs typeface="Arial" panose="020B0604020202020204" pitchFamily="34" charset="0"/>
              </a:rPr>
              <a:t>fideos</a:t>
            </a:r>
            <a:r>
              <a:rPr lang="en-GB" dirty="0" smtClean="0">
                <a:solidFill>
                  <a:srgbClr val="3483CA"/>
                </a:solidFill>
                <a:latin typeface="Arial" panose="020B0604020202020204" pitchFamily="34" charset="0"/>
                <a:ea typeface="+mj-ea"/>
                <a:cs typeface="Arial" panose="020B0604020202020204" pitchFamily="34" charset="0"/>
              </a:rPr>
              <a:t> 8B a 8D), </a:t>
            </a:r>
            <a:r>
              <a:rPr lang="en-GB" dirty="0" err="1" smtClean="0">
                <a:solidFill>
                  <a:srgbClr val="3483CA"/>
                </a:solidFill>
                <a:latin typeface="Arial" panose="020B0604020202020204" pitchFamily="34" charset="0"/>
                <a:ea typeface="+mj-ea"/>
                <a:cs typeface="Arial" panose="020B0604020202020204" pitchFamily="34" charset="0"/>
              </a:rPr>
              <a:t>gan</a:t>
            </a:r>
            <a:r>
              <a:rPr lang="en-GB" dirty="0" smtClean="0">
                <a:solidFill>
                  <a:srgbClr val="3483CA"/>
                </a:solidFill>
                <a:latin typeface="Arial" panose="020B0604020202020204" pitchFamily="34" charset="0"/>
                <a:ea typeface="+mj-ea"/>
                <a:cs typeface="Arial" panose="020B0604020202020204" pitchFamily="34" charset="0"/>
              </a:rPr>
              <a:t> </a:t>
            </a:r>
            <a:r>
              <a:rPr lang="en-GB" dirty="0">
                <a:solidFill>
                  <a:srgbClr val="3483CA"/>
                </a:solidFill>
                <a:latin typeface="Arial" panose="020B0604020202020204" pitchFamily="34" charset="0"/>
                <a:ea typeface="+mj-ea"/>
                <a:cs typeface="Arial" panose="020B0604020202020204" pitchFamily="34" charset="0"/>
              </a:rPr>
              <a:t>gynnwys fideos </a:t>
            </a:r>
            <a:r>
              <a:rPr lang="en-GB" dirty="0" err="1">
                <a:solidFill>
                  <a:srgbClr val="3483CA"/>
                </a:solidFill>
                <a:latin typeface="Arial" panose="020B0604020202020204" pitchFamily="34" charset="0"/>
                <a:ea typeface="+mj-ea"/>
                <a:cs typeface="Arial" panose="020B0604020202020204" pitchFamily="34" charset="0"/>
              </a:rPr>
              <a:t>Gweithgaredd</a:t>
            </a:r>
            <a:r>
              <a:rPr lang="en-GB" dirty="0">
                <a:solidFill>
                  <a:srgbClr val="3483CA"/>
                </a:solidFill>
                <a:latin typeface="Arial" panose="020B0604020202020204" pitchFamily="34" charset="0"/>
                <a:ea typeface="+mj-ea"/>
                <a:cs typeface="Arial" panose="020B0604020202020204" pitchFamily="34" charset="0"/>
              </a:rPr>
              <a:t> </a:t>
            </a:r>
            <a:r>
              <a:rPr lang="en-GB" dirty="0" smtClean="0">
                <a:solidFill>
                  <a:srgbClr val="3483CA"/>
                </a:solidFill>
                <a:latin typeface="Arial" panose="020B0604020202020204" pitchFamily="34" charset="0"/>
                <a:ea typeface="+mj-ea"/>
                <a:cs typeface="Arial" panose="020B0604020202020204" pitchFamily="34" charset="0"/>
              </a:rPr>
              <a:t>1, </a:t>
            </a:r>
            <a:r>
              <a:rPr lang="cy-GB" dirty="0">
                <a:solidFill>
                  <a:srgbClr val="3483CA"/>
                </a:solidFill>
                <a:latin typeface="Arial" panose="020B0604020202020204" pitchFamily="34" charset="0"/>
                <a:ea typeface="+mj-ea"/>
                <a:cs typeface="Arial" panose="020B0604020202020204" pitchFamily="34" charset="0"/>
              </a:rPr>
              <a:t>canolbwyntiwch ar y foment pan fydd sylw’r dysgwr yn cael ei dynnu oddi ar y gwrthrych cyntaf. Ym mhob achos, beth sy’n ysgogi hyn? Sut y gellid defnyddio’r wybodaeth hon i annog y dysgwr i archwilio gwrthrychau ymhellach</a:t>
            </a:r>
            <a:r>
              <a:rPr lang="cy-GB" dirty="0" smtClean="0">
                <a:solidFill>
                  <a:srgbClr val="3483CA"/>
                </a:solidFill>
                <a:latin typeface="Arial" panose="020B0604020202020204" pitchFamily="34" charset="0"/>
                <a:ea typeface="+mj-ea"/>
                <a:cs typeface="Arial" panose="020B0604020202020204" pitchFamily="34" charset="0"/>
              </a:rPr>
              <a:t>?</a:t>
            </a:r>
          </a:p>
          <a:p>
            <a:endParaRPr lang="en-GB" sz="2900" dirty="0">
              <a:solidFill>
                <a:srgbClr val="3483CA"/>
              </a:solidFill>
              <a:latin typeface="Arial" panose="020B0604020202020204" pitchFamily="34" charset="0"/>
              <a:ea typeface="+mj-ea"/>
              <a:cs typeface="Arial" panose="020B0604020202020204" pitchFamily="34" charset="0"/>
            </a:endParaRPr>
          </a:p>
          <a:p>
            <a:endParaRPr lang="en-GB" sz="2900"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1700225"/>
            <a:ext cx="5181600" cy="4351338"/>
          </a:xfrm>
        </p:spPr>
        <p:txBody>
          <a:bodyPr>
            <a:noAutofit/>
          </a:bodyPr>
          <a:lstStyle/>
          <a:p>
            <a:pPr lvl="0"/>
            <a:r>
              <a:rPr lang="en-GB" dirty="0">
                <a:latin typeface="Arial" panose="020B0604020202020204" pitchFamily="34" charset="0"/>
                <a:cs typeface="Arial" panose="020B0604020202020204" pitchFamily="34" charset="0"/>
              </a:rPr>
              <a:t>In these clips (videos </a:t>
            </a:r>
            <a:r>
              <a:rPr lang="en-GB" dirty="0" smtClean="0">
                <a:latin typeface="Arial" panose="020B0604020202020204" pitchFamily="34" charset="0"/>
                <a:cs typeface="Arial" panose="020B0604020202020204" pitchFamily="34" charset="0"/>
              </a:rPr>
              <a:t>8B and 8D), as </a:t>
            </a:r>
            <a:r>
              <a:rPr lang="en-GB" dirty="0">
                <a:latin typeface="Arial" panose="020B0604020202020204" pitchFamily="34" charset="0"/>
                <a:cs typeface="Arial" panose="020B0604020202020204" pitchFamily="34" charset="0"/>
              </a:rPr>
              <a:t>well as that from activity </a:t>
            </a:r>
            <a:r>
              <a:rPr lang="en-GB" dirty="0" smtClean="0">
                <a:latin typeface="Arial" panose="020B0604020202020204" pitchFamily="34" charset="0"/>
                <a:cs typeface="Arial" panose="020B0604020202020204" pitchFamily="34" charset="0"/>
              </a:rPr>
              <a:t>1, </a:t>
            </a:r>
            <a:r>
              <a:rPr lang="en-GB" dirty="0">
                <a:latin typeface="Arial" panose="020B0604020202020204" pitchFamily="34" charset="0"/>
                <a:cs typeface="Arial" panose="020B0604020202020204" pitchFamily="34" charset="0"/>
              </a:rPr>
              <a:t>focus on the moment when the learner’s attention disengages from the first object. </a:t>
            </a:r>
            <a:r>
              <a:rPr lang="en-GB" dirty="0" smtClean="0">
                <a:latin typeface="Arial" panose="020B0604020202020204" pitchFamily="34" charset="0"/>
                <a:cs typeface="Arial" panose="020B0604020202020204" pitchFamily="34" charset="0"/>
              </a:rPr>
              <a:t>In </a:t>
            </a:r>
            <a:r>
              <a:rPr lang="en-GB" dirty="0">
                <a:latin typeface="Arial" panose="020B0604020202020204" pitchFamily="34" charset="0"/>
                <a:cs typeface="Arial" panose="020B0604020202020204" pitchFamily="34" charset="0"/>
              </a:rPr>
              <a:t>each case, what is it </a:t>
            </a:r>
            <a:r>
              <a:rPr lang="en-GB" dirty="0" smtClean="0">
                <a:latin typeface="Arial" panose="020B0604020202020204" pitchFamily="34" charset="0"/>
                <a:cs typeface="Arial" panose="020B0604020202020204" pitchFamily="34" charset="0"/>
              </a:rPr>
              <a:t>that </a:t>
            </a:r>
            <a:r>
              <a:rPr lang="en-GB" dirty="0">
                <a:latin typeface="Arial" panose="020B0604020202020204" pitchFamily="34" charset="0"/>
                <a:cs typeface="Arial" panose="020B0604020202020204" pitchFamily="34" charset="0"/>
              </a:rPr>
              <a:t>triggers this?  How could this information be used to further the learner’s exploration of objects and events</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pPr marL="0" indent="0">
              <a:buNone/>
            </a:pPr>
            <a:endParaRPr lang="en-GB" sz="2900" dirty="0">
              <a:latin typeface="Arial" panose="020B0604020202020204" pitchFamily="34" charset="0"/>
              <a:cs typeface="Arial" panose="020B0604020202020204" pitchFamily="34" charset="0"/>
            </a:endParaRPr>
          </a:p>
          <a:p>
            <a:endParaRPr lang="en-GB" sz="31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174365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309106"/>
            <a:ext cx="5181600" cy="4351338"/>
          </a:xfrm>
        </p:spPr>
        <p:txBody>
          <a:bodyPr>
            <a:noAutofit/>
          </a:bodyPr>
          <a:lstStyle/>
          <a:p>
            <a:r>
              <a:rPr lang="cy-GB" dirty="0">
                <a:solidFill>
                  <a:srgbClr val="317ABD"/>
                </a:solidFill>
                <a:latin typeface="Arial" panose="020B0604020202020204" pitchFamily="34" charset="0"/>
                <a:cs typeface="Arial" panose="020B0604020202020204" pitchFamily="34" charset="0"/>
              </a:rPr>
              <a:t>Mae ymddygiad y dysgwr yn newid yn amlwg wrth iddi glywed yr offeryn taro a llais yr </a:t>
            </a:r>
            <a:r>
              <a:rPr lang="cy-GB" dirty="0" smtClean="0">
                <a:solidFill>
                  <a:srgbClr val="317ABD"/>
                </a:solidFill>
                <a:latin typeface="Arial" panose="020B0604020202020204" pitchFamily="34" charset="0"/>
                <a:cs typeface="Arial" panose="020B0604020202020204" pitchFamily="34" charset="0"/>
              </a:rPr>
              <a:t>athro. </a:t>
            </a:r>
            <a:r>
              <a:rPr lang="cy-GB" dirty="0">
                <a:solidFill>
                  <a:srgbClr val="317ABD"/>
                </a:solidFill>
                <a:latin typeface="Arial" panose="020B0604020202020204" pitchFamily="34" charset="0"/>
                <a:cs typeface="Arial" panose="020B0604020202020204" pitchFamily="34" charset="0"/>
              </a:rPr>
              <a:t>Mae’n rhoi’r gorau i edrych ar y clychau drych a chwarae gyda nhw, ac mae’n troi i edrych ar yr offeryn. Mae hyn yn gyson â bocs 25 y Map </a:t>
            </a:r>
            <a:r>
              <a:rPr lang="cy-GB" dirty="0" smtClean="0">
                <a:solidFill>
                  <a:srgbClr val="317ABD"/>
                </a:solidFill>
                <a:latin typeface="Arial" panose="020B0604020202020204" pitchFamily="34" charset="0"/>
                <a:cs typeface="Arial" panose="020B0604020202020204" pitchFamily="34" charset="0"/>
              </a:rPr>
              <a:t>llwybrau: </a:t>
            </a:r>
            <a:r>
              <a:rPr lang="cy-GB" i="1" dirty="0" smtClean="0">
                <a:solidFill>
                  <a:srgbClr val="317ABD"/>
                </a:solidFill>
                <a:latin typeface="Arial" panose="020B0604020202020204" pitchFamily="34" charset="0"/>
                <a:cs typeface="Arial" panose="020B0604020202020204" pitchFamily="34" charset="0"/>
              </a:rPr>
              <a:t>Newid </a:t>
            </a:r>
            <a:r>
              <a:rPr lang="cy-GB" i="1" dirty="0">
                <a:solidFill>
                  <a:srgbClr val="317ABD"/>
                </a:solidFill>
                <a:latin typeface="Arial" panose="020B0604020202020204" pitchFamily="34" charset="0"/>
                <a:cs typeface="Arial" panose="020B0604020202020204" pitchFamily="34" charset="0"/>
              </a:rPr>
              <a:t>ymddygiad wrth ymateb i ddigwyddiad diddorol </a:t>
            </a:r>
            <a:r>
              <a:rPr lang="cy-GB" i="1" dirty="0" smtClean="0">
                <a:solidFill>
                  <a:srgbClr val="317ABD"/>
                </a:solidFill>
                <a:latin typeface="Arial" panose="020B0604020202020204" pitchFamily="34" charset="0"/>
                <a:cs typeface="Arial" panose="020B0604020202020204" pitchFamily="34" charset="0"/>
              </a:rPr>
              <a:t>gerllaw</a:t>
            </a:r>
            <a:r>
              <a:rPr lang="cy-GB" dirty="0" smtClean="0">
                <a:solidFill>
                  <a:srgbClr val="317ABD"/>
                </a:solidFill>
                <a:latin typeface="Arial" panose="020B0604020202020204" pitchFamily="34" charset="0"/>
                <a:cs typeface="Arial" panose="020B0604020202020204" pitchFamily="34" charset="0"/>
              </a:rPr>
              <a:t>.</a:t>
            </a:r>
            <a:endParaRPr lang="en-GB" dirty="0">
              <a:solidFill>
                <a:srgbClr val="317ABD"/>
              </a:solidFill>
              <a:latin typeface="Arial" panose="020B0604020202020204" pitchFamily="34" charset="0"/>
              <a:cs typeface="Arial" panose="020B0604020202020204" pitchFamily="34" charset="0"/>
            </a:endParaRPr>
          </a:p>
          <a:p>
            <a:endParaRPr lang="en-GB" sz="3100" dirty="0">
              <a:solidFill>
                <a:srgbClr val="317ABD"/>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6172200" y="2309106"/>
            <a:ext cx="5181600" cy="4351338"/>
          </a:xfrm>
        </p:spPr>
        <p:txBody>
          <a:bodyPr>
            <a:normAutofit fontScale="62500" lnSpcReduction="20000"/>
          </a:bodyPr>
          <a:lstStyle/>
          <a:p>
            <a:r>
              <a:rPr lang="en-GB" sz="4500" dirty="0">
                <a:latin typeface="Arial" panose="020B0604020202020204" pitchFamily="34" charset="0"/>
                <a:cs typeface="Arial" panose="020B0604020202020204" pitchFamily="34" charset="0"/>
              </a:rPr>
              <a:t>The learner’s behaviour clearly changes when she hears the beating instrument and the teacher’s voice. She stops looking at and manipulating the mirror bells and shifts her gaze to the instrument. This is consistent with Routemap box 25:</a:t>
            </a:r>
            <a:r>
              <a:rPr lang="en-GB" sz="4500" i="1" dirty="0">
                <a:latin typeface="Arial" panose="020B0604020202020204" pitchFamily="34" charset="0"/>
                <a:cs typeface="Arial" panose="020B0604020202020204" pitchFamily="34" charset="0"/>
              </a:rPr>
              <a:t> </a:t>
            </a:r>
            <a:r>
              <a:rPr lang="en-GB" sz="4500" i="1" dirty="0" smtClean="0">
                <a:latin typeface="Arial" panose="020B0604020202020204" pitchFamily="34" charset="0"/>
                <a:cs typeface="Arial" panose="020B0604020202020204" pitchFamily="34" charset="0"/>
              </a:rPr>
              <a:t>Changes </a:t>
            </a:r>
            <a:r>
              <a:rPr lang="en-GB" sz="4500" i="1" dirty="0">
                <a:latin typeface="Arial" panose="020B0604020202020204" pitchFamily="34" charset="0"/>
                <a:cs typeface="Arial" panose="020B0604020202020204" pitchFamily="34" charset="0"/>
              </a:rPr>
              <a:t>behaviour in response to interesting event </a:t>
            </a:r>
            <a:r>
              <a:rPr lang="en-GB" sz="4500" i="1" dirty="0" smtClean="0">
                <a:latin typeface="Arial" panose="020B0604020202020204" pitchFamily="34" charset="0"/>
                <a:cs typeface="Arial" panose="020B0604020202020204" pitchFamily="34" charset="0"/>
              </a:rPr>
              <a:t>nearby.</a:t>
            </a:r>
            <a:endParaRPr lang="en-GB" sz="4500" i="1" dirty="0">
              <a:latin typeface="Arial" panose="020B0604020202020204" pitchFamily="34" charset="0"/>
              <a:cs typeface="Arial" panose="020B0604020202020204" pitchFamily="34" charset="0"/>
            </a:endParaRPr>
          </a:p>
          <a:p>
            <a:endParaRPr lang="en-GB" dirty="0"/>
          </a:p>
        </p:txBody>
      </p:sp>
      <p:sp>
        <p:nvSpPr>
          <p:cNvPr id="2" name="Title 1"/>
          <p:cNvSpPr>
            <a:spLocks noGrp="1"/>
          </p:cNvSpPr>
          <p:nvPr>
            <p:ph type="title"/>
          </p:nvPr>
        </p:nvSpPr>
        <p:spPr>
          <a:xfrm>
            <a:off x="838200" y="848606"/>
            <a:ext cx="10515600" cy="1325563"/>
          </a:xfrm>
        </p:spPr>
        <p:txBody>
          <a:bodyPr>
            <a:normAutofit fontScale="90000"/>
          </a:bodyPr>
          <a:lstStyle/>
          <a:p>
            <a:r>
              <a:rPr lang="en-GB" sz="4200" b="1" dirty="0" smtClean="0">
                <a:solidFill>
                  <a:srgbClr val="3483CA"/>
                </a:solidFill>
                <a:latin typeface="Arial" panose="020B0604020202020204" pitchFamily="34" charset="0"/>
                <a:cs typeface="Arial" panose="020B0604020202020204" pitchFamily="34" charset="0"/>
              </a:rPr>
              <a:t/>
            </a:r>
            <a:br>
              <a:rPr lang="en-GB" sz="4200" b="1" dirty="0" smtClean="0">
                <a:solidFill>
                  <a:srgbClr val="3483CA"/>
                </a:solidFill>
                <a:latin typeface="Arial" panose="020B0604020202020204" pitchFamily="34" charset="0"/>
                <a:cs typeface="Arial" panose="020B0604020202020204" pitchFamily="34" charset="0"/>
              </a:rPr>
            </a:br>
            <a:r>
              <a:rPr lang="en-GB" sz="4200" b="1" dirty="0" smtClean="0">
                <a:solidFill>
                  <a:srgbClr val="3483CA"/>
                </a:solidFill>
                <a:latin typeface="Arial" panose="020B0604020202020204" pitchFamily="34" charset="0"/>
                <a:cs typeface="Arial" panose="020B0604020202020204" pitchFamily="34" charset="0"/>
              </a:rPr>
              <a:t/>
            </a:r>
            <a:br>
              <a:rPr lang="en-GB" sz="4200" b="1" dirty="0" smtClean="0">
                <a:solidFill>
                  <a:srgbClr val="3483CA"/>
                </a:solidFill>
                <a:latin typeface="Arial" panose="020B0604020202020204" pitchFamily="34" charset="0"/>
                <a:cs typeface="Arial" panose="020B0604020202020204" pitchFamily="34" charset="0"/>
              </a:rPr>
            </a:br>
            <a:r>
              <a:rPr lang="en-GB" sz="4200" b="1" dirty="0" smtClean="0">
                <a:solidFill>
                  <a:srgbClr val="3483CA"/>
                </a:solidFill>
                <a:latin typeface="Arial" panose="020B0604020202020204" pitchFamily="34" charset="0"/>
                <a:cs typeface="Arial" panose="020B0604020202020204" pitchFamily="34" charset="0"/>
              </a:rPr>
              <a:t/>
            </a:r>
            <a:br>
              <a:rPr lang="en-GB" sz="4200" b="1" dirty="0" smtClean="0">
                <a:solidFill>
                  <a:srgbClr val="3483CA"/>
                </a:solidFill>
                <a:latin typeface="Arial" panose="020B0604020202020204" pitchFamily="34" charset="0"/>
                <a:cs typeface="Arial" panose="020B0604020202020204" pitchFamily="34" charset="0"/>
              </a:rPr>
            </a:br>
            <a:r>
              <a:rPr lang="en-GB" sz="3600" b="1" dirty="0" err="1" smtClean="0">
                <a:solidFill>
                  <a:srgbClr val="3483CA"/>
                </a:solidFill>
                <a:latin typeface="Arial" panose="020B0604020202020204" pitchFamily="34" charset="0"/>
                <a:cs typeface="Arial" panose="020B0604020202020204" pitchFamily="34" charset="0"/>
              </a:rPr>
              <a:t>Gwerthuswch</a:t>
            </a:r>
            <a:r>
              <a:rPr lang="en-GB" sz="3600" b="1" dirty="0" smtClean="0">
                <a:solidFill>
                  <a:srgbClr val="3483CA"/>
                </a:solidFill>
                <a:latin typeface="Arial" panose="020B0604020202020204" pitchFamily="34" charset="0"/>
                <a:cs typeface="Arial" panose="020B0604020202020204" pitchFamily="34" charset="0"/>
              </a:rPr>
              <a:t> </a:t>
            </a:r>
            <a:r>
              <a:rPr lang="en-GB" sz="3600" b="1" dirty="0" err="1" smtClean="0">
                <a:solidFill>
                  <a:srgbClr val="3483CA"/>
                </a:solidFill>
                <a:latin typeface="Arial" panose="020B0604020202020204" pitchFamily="34" charset="0"/>
                <a:cs typeface="Arial" panose="020B0604020202020204" pitchFamily="34" charset="0"/>
              </a:rPr>
              <a:t>eich</a:t>
            </a:r>
            <a:r>
              <a:rPr lang="en-GB" sz="3600" b="1" dirty="0" smtClean="0">
                <a:solidFill>
                  <a:srgbClr val="3483CA"/>
                </a:solidFill>
                <a:latin typeface="Arial" panose="020B0604020202020204" pitchFamily="34" charset="0"/>
                <a:cs typeface="Arial" panose="020B0604020202020204" pitchFamily="34" charset="0"/>
              </a:rPr>
              <a:t> </a:t>
            </a:r>
            <a:r>
              <a:rPr lang="en-GB" sz="3600" b="1" dirty="0" err="1" smtClean="0">
                <a:solidFill>
                  <a:srgbClr val="3483CA"/>
                </a:solidFill>
                <a:latin typeface="Arial" panose="020B0604020202020204" pitchFamily="34" charset="0"/>
                <a:cs typeface="Arial" panose="020B0604020202020204" pitchFamily="34" charset="0"/>
              </a:rPr>
              <a:t>ymateb</a:t>
            </a:r>
            <a:r>
              <a:rPr lang="en-GB" sz="3600" b="1" dirty="0" smtClean="0">
                <a:solidFill>
                  <a:srgbClr val="009782"/>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a:t>
            </a:r>
            <a:r>
              <a:rPr lang="en-GB" sz="3600" b="1" dirty="0" err="1" smtClean="0">
                <a:solidFill>
                  <a:srgbClr val="3483CA"/>
                </a:solidFill>
                <a:latin typeface="Arial" panose="020B0604020202020204" pitchFamily="34" charset="0"/>
                <a:cs typeface="Arial" panose="020B0604020202020204" pitchFamily="34" charset="0"/>
              </a:rPr>
              <a:t>gweithgaredd</a:t>
            </a:r>
            <a:r>
              <a:rPr lang="en-GB" sz="3600" b="1" dirty="0" smtClean="0">
                <a:solidFill>
                  <a:srgbClr val="3483CA"/>
                </a:solidFill>
                <a:latin typeface="Arial" panose="020B0604020202020204" pitchFamily="34" charset="0"/>
                <a:cs typeface="Arial" panose="020B0604020202020204" pitchFamily="34" charset="0"/>
              </a:rPr>
              <a:t> 2, </a:t>
            </a:r>
            <a:r>
              <a:rPr lang="en-GB" sz="3600" b="1" dirty="0" err="1" smtClean="0">
                <a:solidFill>
                  <a:srgbClr val="3483CA"/>
                </a:solidFill>
                <a:latin typeface="Arial" panose="020B0604020202020204" pitchFamily="34" charset="0"/>
                <a:cs typeface="Arial" panose="020B0604020202020204" pitchFamily="34" charset="0"/>
              </a:rPr>
              <a:t>fideo</a:t>
            </a:r>
            <a:r>
              <a:rPr lang="en-GB" sz="3600" b="1" dirty="0" smtClean="0">
                <a:solidFill>
                  <a:srgbClr val="3483CA"/>
                </a:solidFill>
                <a:latin typeface="Arial" panose="020B0604020202020204" pitchFamily="34" charset="0"/>
                <a:cs typeface="Arial" panose="020B0604020202020204" pitchFamily="34" charset="0"/>
              </a:rPr>
              <a:t> 1) </a:t>
            </a:r>
            <a:r>
              <a:rPr lang="en-GB" sz="2200" b="1" dirty="0" smtClean="0">
                <a:solidFill>
                  <a:srgbClr val="009782"/>
                </a:solidFill>
                <a:latin typeface="Arial" panose="020B0604020202020204" pitchFamily="34" charset="0"/>
                <a:cs typeface="Arial" panose="020B0604020202020204" pitchFamily="34" charset="0"/>
              </a:rPr>
              <a:t/>
            </a:r>
            <a:br>
              <a:rPr lang="en-GB" sz="2200" b="1" dirty="0" smtClean="0">
                <a:solidFill>
                  <a:srgbClr val="009782"/>
                </a:solidFill>
                <a:latin typeface="Arial" panose="020B0604020202020204" pitchFamily="34" charset="0"/>
                <a:cs typeface="Arial" panose="020B0604020202020204" pitchFamily="34" charset="0"/>
              </a:rPr>
            </a:br>
            <a:r>
              <a:rPr lang="en-GB" sz="3600" b="1" dirty="0" smtClean="0">
                <a:solidFill>
                  <a:srgbClr val="009782"/>
                </a:solidFill>
                <a:latin typeface="Arial" panose="020B0604020202020204" pitchFamily="34" charset="0"/>
                <a:cs typeface="Arial" panose="020B0604020202020204" pitchFamily="34" charset="0"/>
              </a:rPr>
              <a:t>Evaluate your response (activity 2, clip 1)</a:t>
            </a:r>
            <a:r>
              <a:rPr lang="en-GB" b="1" dirty="0" smtClean="0">
                <a:solidFill>
                  <a:srgbClr val="009782"/>
                </a:solidFill>
                <a:latin typeface="Arial" panose="020B0604020202020204" pitchFamily="34" charset="0"/>
                <a:cs typeface="Arial" panose="020B0604020202020204" pitchFamily="34" charset="0"/>
              </a:rPr>
              <a:t/>
            </a:r>
            <a:br>
              <a:rPr lang="en-GB" b="1" dirty="0" smtClean="0">
                <a:solidFill>
                  <a:srgbClr val="009782"/>
                </a:solidFill>
                <a:latin typeface="Arial" panose="020B0604020202020204" pitchFamily="34" charset="0"/>
                <a:cs typeface="Arial" panose="020B0604020202020204" pitchFamily="34" charset="0"/>
              </a:rPr>
            </a:br>
            <a:r>
              <a:rPr lang="en-GB" b="1" dirty="0" smtClean="0">
                <a:solidFill>
                  <a:srgbClr val="009782"/>
                </a:solidFill>
                <a:latin typeface="Arial" panose="020B0604020202020204" pitchFamily="34" charset="0"/>
                <a:cs typeface="Arial" panose="020B0604020202020204" pitchFamily="34" charset="0"/>
              </a:rPr>
              <a:t>					</a:t>
            </a:r>
            <a:r>
              <a:rPr lang="en-GB" b="1" dirty="0" smtClean="0">
                <a:solidFill>
                  <a:srgbClr val="3483CA"/>
                </a:solidFill>
                <a:latin typeface="Arial" panose="020B0604020202020204" pitchFamily="34" charset="0"/>
                <a:cs typeface="Arial" panose="020B0604020202020204" pitchFamily="34" charset="0"/>
              </a:rPr>
              <a:t/>
            </a:r>
            <a:br>
              <a:rPr lang="en-GB" b="1" dirty="0" smtClean="0">
                <a:solidFill>
                  <a:srgbClr val="3483CA"/>
                </a:solidFill>
                <a:latin typeface="Arial" panose="020B0604020202020204" pitchFamily="34" charset="0"/>
                <a:cs typeface="Arial" panose="020B0604020202020204" pitchFamily="34" charset="0"/>
              </a:rPr>
            </a:br>
            <a:r>
              <a:rPr lang="en-GB" dirty="0" smtClean="0">
                <a:solidFill>
                  <a:srgbClr val="009782"/>
                </a:solidFill>
                <a:latin typeface="Arial" panose="020B0604020202020204" pitchFamily="34" charset="0"/>
                <a:cs typeface="Arial" panose="020B0604020202020204" pitchFamily="34" charset="0"/>
              </a:rPr>
              <a:t/>
            </a:r>
            <a:br>
              <a:rPr lang="en-GB" dirty="0" smtClean="0">
                <a:solidFill>
                  <a:srgbClr val="009782"/>
                </a:solidFill>
                <a:latin typeface="Arial" panose="020B0604020202020204" pitchFamily="34" charset="0"/>
                <a:cs typeface="Arial" panose="020B0604020202020204" pitchFamily="34" charset="0"/>
              </a:rPr>
            </a:br>
            <a:r>
              <a:rPr lang="en-GB" sz="2200" dirty="0" smtClean="0">
                <a:solidFill>
                  <a:srgbClr val="009782"/>
                </a:solidFill>
                <a:latin typeface="Arial" panose="020B0604020202020204" pitchFamily="34" charset="0"/>
                <a:cs typeface="Arial" panose="020B0604020202020204" pitchFamily="34" charset="0"/>
              </a:rPr>
              <a:t/>
            </a:r>
            <a:br>
              <a:rPr lang="en-GB" sz="2200" dirty="0" smtClean="0">
                <a:solidFill>
                  <a:srgbClr val="009782"/>
                </a:solidFill>
                <a:latin typeface="Arial" panose="020B0604020202020204" pitchFamily="34" charset="0"/>
                <a:cs typeface="Arial" panose="020B0604020202020204" pitchFamily="34" charset="0"/>
              </a:rPr>
            </a:br>
            <a:endParaRPr lang="en-GB" sz="2200" dirty="0">
              <a:solidFill>
                <a:srgbClr val="009782"/>
              </a:solidFill>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204874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983278"/>
            <a:ext cx="5181600" cy="4351338"/>
          </a:xfrm>
        </p:spPr>
        <p:txBody>
          <a:bodyPr>
            <a:normAutofit/>
          </a:bodyPr>
          <a:lstStyle/>
          <a:p>
            <a:r>
              <a:rPr lang="cy-GB" dirty="0">
                <a:solidFill>
                  <a:srgbClr val="3483CA"/>
                </a:solidFill>
                <a:latin typeface="Arial" panose="020B0604020202020204" pitchFamily="34" charset="0"/>
                <a:ea typeface="+mj-ea"/>
                <a:cs typeface="Arial" panose="020B0604020202020204" pitchFamily="34" charset="0"/>
              </a:rPr>
              <a:t>Gallai’r ffaith </a:t>
            </a:r>
            <a:r>
              <a:rPr lang="cy-GB" dirty="0" smtClean="0">
                <a:solidFill>
                  <a:srgbClr val="3483CA"/>
                </a:solidFill>
                <a:latin typeface="Arial" panose="020B0604020202020204" pitchFamily="34" charset="0"/>
                <a:ea typeface="+mj-ea"/>
                <a:cs typeface="Arial" panose="020B0604020202020204" pitchFamily="34" charset="0"/>
              </a:rPr>
              <a:t>bod y dysgwr yn </a:t>
            </a:r>
            <a:r>
              <a:rPr lang="cy-GB" dirty="0">
                <a:solidFill>
                  <a:srgbClr val="3483CA"/>
                </a:solidFill>
                <a:latin typeface="Arial" panose="020B0604020202020204" pitchFamily="34" charset="0"/>
                <a:ea typeface="+mj-ea"/>
                <a:cs typeface="Arial" panose="020B0604020202020204" pitchFamily="34" charset="0"/>
              </a:rPr>
              <a:t>rhoi ei braich ar draws ei hwyneb (</a:t>
            </a:r>
            <a:r>
              <a:rPr lang="cy-GB" dirty="0" smtClean="0">
                <a:solidFill>
                  <a:srgbClr val="3483CA"/>
                </a:solidFill>
                <a:latin typeface="Arial" panose="020B0604020202020204" pitchFamily="34" charset="0"/>
                <a:ea typeface="+mj-ea"/>
                <a:cs typeface="Arial" panose="020B0604020202020204" pitchFamily="34" charset="0"/>
              </a:rPr>
              <a:t>0:11–0:19</a:t>
            </a:r>
            <a:r>
              <a:rPr lang="cy-GB" dirty="0">
                <a:solidFill>
                  <a:srgbClr val="3483CA"/>
                </a:solidFill>
                <a:latin typeface="Arial" panose="020B0604020202020204" pitchFamily="34" charset="0"/>
                <a:ea typeface="+mj-ea"/>
                <a:cs typeface="Arial" panose="020B0604020202020204" pitchFamily="34" charset="0"/>
              </a:rPr>
              <a:t>) awgrymu nad yw hi’n croesawu’r newid </a:t>
            </a:r>
            <a:r>
              <a:rPr lang="cy-GB" dirty="0" smtClean="0">
                <a:solidFill>
                  <a:srgbClr val="3483CA"/>
                </a:solidFill>
                <a:latin typeface="Arial" panose="020B0604020202020204" pitchFamily="34" charset="0"/>
                <a:ea typeface="+mj-ea"/>
                <a:cs typeface="Arial" panose="020B0604020202020204" pitchFamily="34" charset="0"/>
              </a:rPr>
              <a:t>hwn. (Gweler </a:t>
            </a:r>
            <a:r>
              <a:rPr lang="cy-GB" dirty="0">
                <a:solidFill>
                  <a:srgbClr val="3483CA"/>
                </a:solidFill>
                <a:latin typeface="Arial" panose="020B0604020202020204" pitchFamily="34" charset="0"/>
                <a:ea typeface="+mj-ea"/>
                <a:cs typeface="Arial" panose="020B0604020202020204" pitchFamily="34" charset="0"/>
              </a:rPr>
              <a:t>‘Thema 4: Arwyddo hoffter o un peth dros rywbeth arall’ i gael gwybod mwy am hyn).</a:t>
            </a:r>
            <a:endParaRPr lang="en-GB" dirty="0">
              <a:solidFill>
                <a:srgbClr val="3483CA"/>
              </a:solidFill>
              <a:latin typeface="Arial" panose="020B0604020202020204" pitchFamily="34" charset="0"/>
              <a:ea typeface="+mj-ea"/>
              <a:cs typeface="Arial" panose="020B0604020202020204" pitchFamily="34" charset="0"/>
            </a:endParaRPr>
          </a:p>
          <a:p>
            <a:endParaRPr lang="en-GB" sz="3100" b="1"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1983278"/>
            <a:ext cx="5181600" cy="4351338"/>
          </a:xfrm>
        </p:spPr>
        <p:txBody>
          <a:bodyPr/>
          <a:lstStyle/>
          <a:p>
            <a:r>
              <a:rPr lang="en-GB" dirty="0">
                <a:latin typeface="Arial" panose="020B0604020202020204" pitchFamily="34" charset="0"/>
                <a:cs typeface="Arial" panose="020B0604020202020204" pitchFamily="34" charset="0"/>
              </a:rPr>
              <a:t>The fact that </a:t>
            </a:r>
            <a:r>
              <a:rPr lang="en-GB" dirty="0" smtClean="0">
                <a:latin typeface="Arial" panose="020B0604020202020204" pitchFamily="34" charset="0"/>
                <a:cs typeface="Arial" panose="020B0604020202020204" pitchFamily="34" charset="0"/>
              </a:rPr>
              <a:t>the learner </a:t>
            </a:r>
            <a:r>
              <a:rPr lang="en-GB" dirty="0">
                <a:latin typeface="Arial" panose="020B0604020202020204" pitchFamily="34" charset="0"/>
                <a:cs typeface="Arial" panose="020B0604020202020204" pitchFamily="34" charset="0"/>
              </a:rPr>
              <a:t>puts her arm across her face (</a:t>
            </a:r>
            <a:r>
              <a:rPr lang="en-GB" dirty="0" smtClean="0">
                <a:latin typeface="Arial" panose="020B0604020202020204" pitchFamily="34" charset="0"/>
                <a:cs typeface="Arial" panose="020B0604020202020204" pitchFamily="34" charset="0"/>
              </a:rPr>
              <a:t>0:11–0:19</a:t>
            </a:r>
            <a:r>
              <a:rPr lang="en-GB" dirty="0">
                <a:latin typeface="Arial" panose="020B0604020202020204" pitchFamily="34" charset="0"/>
                <a:cs typeface="Arial" panose="020B0604020202020204" pitchFamily="34" charset="0"/>
              </a:rPr>
              <a:t>) might indicate she does not welcome this change. (See </a:t>
            </a:r>
            <a:r>
              <a:rPr lang="en-GB" dirty="0" smtClean="0">
                <a:latin typeface="Arial" panose="020B0604020202020204" pitchFamily="34" charset="0"/>
                <a:cs typeface="Arial" panose="020B0604020202020204" pitchFamily="34" charset="0"/>
              </a:rPr>
              <a:t>‘Theme </a:t>
            </a:r>
            <a:r>
              <a:rPr lang="en-GB" dirty="0">
                <a:latin typeface="Arial" panose="020B0604020202020204" pitchFamily="34" charset="0"/>
                <a:cs typeface="Arial" panose="020B0604020202020204" pitchFamily="34" charset="0"/>
              </a:rPr>
              <a:t>4: Signalling </a:t>
            </a:r>
            <a:r>
              <a:rPr lang="en-GB" dirty="0" smtClean="0">
                <a:latin typeface="Arial" panose="020B0604020202020204" pitchFamily="34" charset="0"/>
                <a:cs typeface="Arial" panose="020B0604020202020204" pitchFamily="34" charset="0"/>
              </a:rPr>
              <a:t>preferences’ </a:t>
            </a:r>
            <a:r>
              <a:rPr lang="en-GB" dirty="0">
                <a:latin typeface="Arial" panose="020B0604020202020204" pitchFamily="34" charset="0"/>
                <a:cs typeface="Arial" panose="020B0604020202020204" pitchFamily="34" charset="0"/>
              </a:rPr>
              <a:t>for more about </a:t>
            </a:r>
            <a:r>
              <a:rPr lang="en-GB" dirty="0" smtClean="0">
                <a:latin typeface="Arial" panose="020B0604020202020204" pitchFamily="34" charset="0"/>
                <a:cs typeface="Arial" panose="020B0604020202020204" pitchFamily="34" charset="0"/>
              </a:rPr>
              <a:t>this.) </a:t>
            </a:r>
            <a:endParaRPr lang="en-GB" dirty="0">
              <a:latin typeface="Arial" panose="020B0604020202020204" pitchFamily="34" charset="0"/>
              <a:cs typeface="Arial" panose="020B0604020202020204" pitchFamily="34" charset="0"/>
            </a:endParaRPr>
          </a:p>
          <a:p>
            <a:endParaRPr lang="en-GB" dirty="0"/>
          </a:p>
        </p:txBody>
      </p:sp>
      <p:sp>
        <p:nvSpPr>
          <p:cNvPr id="2" name="Title 1"/>
          <p:cNvSpPr>
            <a:spLocks noGrp="1"/>
          </p:cNvSpPr>
          <p:nvPr>
            <p:ph type="title"/>
          </p:nvPr>
        </p:nvSpPr>
        <p:spPr>
          <a:xfrm>
            <a:off x="838200" y="522778"/>
            <a:ext cx="10515600" cy="1325563"/>
          </a:xfrm>
        </p:spPr>
        <p:txBody>
          <a:bodyPr>
            <a:normAutofit fontScale="90000"/>
          </a:bodyPr>
          <a:lstStyle/>
          <a:p>
            <a:r>
              <a:rPr lang="en-GB" sz="3600" b="1" dirty="0" err="1">
                <a:solidFill>
                  <a:srgbClr val="3483CA"/>
                </a:solidFill>
                <a:latin typeface="Arial" panose="020B0604020202020204" pitchFamily="34" charset="0"/>
                <a:cs typeface="Arial" panose="020B0604020202020204" pitchFamily="34" charset="0"/>
              </a:rPr>
              <a:t>Gwerthuswch</a:t>
            </a:r>
            <a:r>
              <a:rPr lang="en-GB" sz="3600" b="1" dirty="0">
                <a:solidFill>
                  <a:srgbClr val="3483CA"/>
                </a:solidFill>
                <a:latin typeface="Arial" panose="020B0604020202020204" pitchFamily="34" charset="0"/>
                <a:cs typeface="Arial" panose="020B0604020202020204" pitchFamily="34" charset="0"/>
              </a:rPr>
              <a:t> eich </a:t>
            </a:r>
            <a:r>
              <a:rPr lang="en-GB" sz="3600" b="1" dirty="0" err="1">
                <a:solidFill>
                  <a:srgbClr val="3483CA"/>
                </a:solidFill>
                <a:latin typeface="Arial" panose="020B0604020202020204" pitchFamily="34" charset="0"/>
                <a:cs typeface="Arial" panose="020B0604020202020204" pitchFamily="34" charset="0"/>
              </a:rPr>
              <a:t>ymateb</a:t>
            </a:r>
            <a:r>
              <a:rPr lang="en-GB" sz="3600" b="1" dirty="0">
                <a:solidFill>
                  <a:srgbClr val="009782"/>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a:t>
            </a:r>
            <a:r>
              <a:rPr lang="en-GB" sz="3600" b="1" dirty="0" err="1" smtClean="0">
                <a:solidFill>
                  <a:srgbClr val="3483CA"/>
                </a:solidFill>
                <a:latin typeface="Arial" panose="020B0604020202020204" pitchFamily="34" charset="0"/>
                <a:cs typeface="Arial" panose="020B0604020202020204" pitchFamily="34" charset="0"/>
              </a:rPr>
              <a:t>gweithgaredd</a:t>
            </a:r>
            <a:r>
              <a:rPr lang="en-GB" sz="3600" b="1" dirty="0" smtClean="0">
                <a:solidFill>
                  <a:srgbClr val="3483CA"/>
                </a:solidFill>
                <a:latin typeface="Arial" panose="020B0604020202020204" pitchFamily="34" charset="0"/>
                <a:cs typeface="Arial" panose="020B0604020202020204" pitchFamily="34" charset="0"/>
              </a:rPr>
              <a:t> </a:t>
            </a:r>
            <a:r>
              <a:rPr lang="en-GB" sz="3600" b="1" dirty="0">
                <a:solidFill>
                  <a:srgbClr val="3483CA"/>
                </a:solidFill>
                <a:latin typeface="Arial" panose="020B0604020202020204" pitchFamily="34" charset="0"/>
                <a:cs typeface="Arial" panose="020B0604020202020204" pitchFamily="34" charset="0"/>
              </a:rPr>
              <a:t>2, </a:t>
            </a:r>
            <a:r>
              <a:rPr lang="en-GB" sz="3600" b="1" dirty="0" err="1">
                <a:solidFill>
                  <a:srgbClr val="3483CA"/>
                </a:solidFill>
                <a:latin typeface="Arial" panose="020B0604020202020204" pitchFamily="34" charset="0"/>
                <a:cs typeface="Arial" panose="020B0604020202020204" pitchFamily="34" charset="0"/>
              </a:rPr>
              <a:t>fideo</a:t>
            </a:r>
            <a:r>
              <a:rPr lang="en-GB" sz="3600" b="1" dirty="0">
                <a:solidFill>
                  <a:srgbClr val="3483CA"/>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1) </a:t>
            </a:r>
            <a:r>
              <a:rPr lang="en-GB" sz="3600" b="1" dirty="0">
                <a:solidFill>
                  <a:srgbClr val="009782"/>
                </a:solidFill>
                <a:latin typeface="Arial" panose="020B0604020202020204" pitchFamily="34" charset="0"/>
                <a:cs typeface="Arial" panose="020B0604020202020204" pitchFamily="34" charset="0"/>
              </a:rPr>
              <a:t/>
            </a:r>
            <a:br>
              <a:rPr lang="en-GB" sz="3600" b="1" dirty="0">
                <a:solidFill>
                  <a:srgbClr val="009782"/>
                </a:solidFill>
                <a:latin typeface="Arial" panose="020B0604020202020204" pitchFamily="34" charset="0"/>
                <a:cs typeface="Arial" panose="020B0604020202020204" pitchFamily="34" charset="0"/>
              </a:rPr>
            </a:br>
            <a:r>
              <a:rPr lang="en-GB" sz="3600" b="1" dirty="0">
                <a:solidFill>
                  <a:srgbClr val="009782"/>
                </a:solidFill>
                <a:latin typeface="Arial" panose="020B0604020202020204" pitchFamily="34" charset="0"/>
                <a:cs typeface="Arial" panose="020B0604020202020204" pitchFamily="34" charset="0"/>
              </a:rPr>
              <a:t>Evaluate your response </a:t>
            </a:r>
            <a:r>
              <a:rPr lang="en-GB" sz="3600" b="1" dirty="0" smtClean="0">
                <a:solidFill>
                  <a:srgbClr val="009782"/>
                </a:solidFill>
                <a:latin typeface="Arial" panose="020B0604020202020204" pitchFamily="34" charset="0"/>
                <a:cs typeface="Arial" panose="020B0604020202020204" pitchFamily="34" charset="0"/>
              </a:rPr>
              <a:t>(activity </a:t>
            </a:r>
            <a:r>
              <a:rPr lang="en-GB" sz="3600" b="1" dirty="0">
                <a:solidFill>
                  <a:srgbClr val="009782"/>
                </a:solidFill>
                <a:latin typeface="Arial" panose="020B0604020202020204" pitchFamily="34" charset="0"/>
                <a:cs typeface="Arial" panose="020B0604020202020204" pitchFamily="34" charset="0"/>
              </a:rPr>
              <a:t>2, clip </a:t>
            </a:r>
            <a:r>
              <a:rPr lang="en-GB" sz="3600" b="1" dirty="0" smtClean="0">
                <a:solidFill>
                  <a:srgbClr val="009782"/>
                </a:solidFill>
                <a:latin typeface="Arial" panose="020B0604020202020204" pitchFamily="34" charset="0"/>
                <a:cs typeface="Arial" panose="020B0604020202020204" pitchFamily="34" charset="0"/>
              </a:rPr>
              <a:t>1) </a:t>
            </a:r>
            <a:r>
              <a:rPr lang="en-GB" sz="2200" b="1" dirty="0">
                <a:solidFill>
                  <a:srgbClr val="009782"/>
                </a:solidFill>
                <a:latin typeface="Arial" panose="020B0604020202020204" pitchFamily="34" charset="0"/>
                <a:cs typeface="Arial" panose="020B0604020202020204" pitchFamily="34" charset="0"/>
              </a:rPr>
              <a:t/>
            </a:r>
            <a:br>
              <a:rPr lang="en-GB" sz="2200" b="1" dirty="0">
                <a:solidFill>
                  <a:srgbClr val="009782"/>
                </a:solidFill>
                <a:latin typeface="Arial" panose="020B0604020202020204" pitchFamily="34" charset="0"/>
                <a:cs typeface="Arial" panose="020B0604020202020204" pitchFamily="34" charset="0"/>
              </a:rPr>
            </a:br>
            <a:endParaRPr lang="en-GB" sz="2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116952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414206"/>
            <a:ext cx="5181600" cy="4351338"/>
          </a:xfrm>
        </p:spPr>
        <p:txBody>
          <a:bodyPr>
            <a:noAutofit/>
          </a:bodyPr>
          <a:lstStyle/>
          <a:p>
            <a:r>
              <a:rPr lang="cy-GB" dirty="0">
                <a:solidFill>
                  <a:srgbClr val="3483CA"/>
                </a:solidFill>
                <a:latin typeface="Arial" panose="020B0604020202020204" pitchFamily="34" charset="0"/>
                <a:ea typeface="+mj-ea"/>
                <a:cs typeface="Arial" panose="020B0604020202020204" pitchFamily="34" charset="0"/>
              </a:rPr>
              <a:t>Mae modd archwilio gwrthrychau â synhwyrau eraill – nid dim ond drwy ‘edrych’. Mae’r fideo hwn yn dystiolaeth dda ar gyfer bocs 29 y Map </a:t>
            </a:r>
            <a:r>
              <a:rPr lang="cy-GB" dirty="0" smtClean="0">
                <a:solidFill>
                  <a:srgbClr val="3483CA"/>
                </a:solidFill>
                <a:latin typeface="Arial" panose="020B0604020202020204" pitchFamily="34" charset="0"/>
                <a:ea typeface="+mj-ea"/>
                <a:cs typeface="Arial" panose="020B0604020202020204" pitchFamily="34" charset="0"/>
              </a:rPr>
              <a:t>llwybrau: </a:t>
            </a:r>
            <a:r>
              <a:rPr lang="cy-GB" i="1" dirty="0" smtClean="0">
                <a:solidFill>
                  <a:srgbClr val="3483CA"/>
                </a:solidFill>
                <a:latin typeface="Arial" panose="020B0604020202020204" pitchFamily="34" charset="0"/>
                <a:ea typeface="+mj-ea"/>
                <a:cs typeface="Arial" panose="020B0604020202020204" pitchFamily="34" charset="0"/>
              </a:rPr>
              <a:t>‘</a:t>
            </a:r>
            <a:r>
              <a:rPr lang="cy-GB" i="1" dirty="0">
                <a:solidFill>
                  <a:srgbClr val="3483CA"/>
                </a:solidFill>
                <a:latin typeface="Arial" panose="020B0604020202020204" pitchFamily="34" charset="0"/>
                <a:ea typeface="+mj-ea"/>
                <a:cs typeface="Arial" panose="020B0604020202020204" pitchFamily="34" charset="0"/>
              </a:rPr>
              <a:t>Edrych’ yn ôl ac ymlaen o un gwrthrych i’r llall (gwybod bod dau wrthrych yn bresennol).</a:t>
            </a:r>
            <a:endParaRPr lang="en-GB" i="1"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2414206"/>
            <a:ext cx="5181600" cy="4351338"/>
          </a:xfrm>
        </p:spPr>
        <p:txBody>
          <a:bodyPr>
            <a:normAutofit/>
          </a:bodyPr>
          <a:lstStyle/>
          <a:p>
            <a:r>
              <a:rPr lang="en-GB" dirty="0">
                <a:latin typeface="Arial" panose="020B0604020202020204" pitchFamily="34" charset="0"/>
                <a:cs typeface="Arial" panose="020B0604020202020204" pitchFamily="34" charset="0"/>
              </a:rPr>
              <a:t>Objects are explored with other senses – not just through ‘looking</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There is good evidence for Routemap box 29:</a:t>
            </a:r>
            <a:r>
              <a:rPr lang="en-GB" i="1" dirty="0">
                <a:latin typeface="Arial" panose="020B0604020202020204" pitchFamily="34" charset="0"/>
                <a:cs typeface="Arial" panose="020B0604020202020204" pitchFamily="34" charset="0"/>
              </a:rPr>
              <a:t> </a:t>
            </a:r>
            <a:r>
              <a:rPr lang="en-GB" i="1" dirty="0" smtClean="0">
                <a:latin typeface="Arial" panose="020B0604020202020204" pitchFamily="34" charset="0"/>
                <a:cs typeface="Arial" panose="020B0604020202020204" pitchFamily="34" charset="0"/>
              </a:rPr>
              <a:t>‘Looks</a:t>
            </a:r>
            <a:r>
              <a:rPr lang="en-GB" i="1" dirty="0">
                <a:latin typeface="Arial" panose="020B0604020202020204" pitchFamily="34" charset="0"/>
                <a:cs typeface="Arial" panose="020B0604020202020204" pitchFamily="34" charset="0"/>
              </a:rPr>
              <a:t>’ backwards and forwards between two objects (knows two objects are present).  </a:t>
            </a:r>
          </a:p>
          <a:p>
            <a:endParaRPr lang="en-GB" sz="31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838200" y="953706"/>
            <a:ext cx="10515600" cy="1325563"/>
          </a:xfrm>
        </p:spPr>
        <p:txBody>
          <a:bodyPr>
            <a:normAutofit fontScale="90000"/>
          </a:bodyPr>
          <a:lstStyle/>
          <a:p>
            <a:r>
              <a:rPr lang="en-GB" sz="3600" b="1" dirty="0" err="1">
                <a:solidFill>
                  <a:srgbClr val="3483CA"/>
                </a:solidFill>
                <a:latin typeface="Arial" panose="020B0604020202020204" pitchFamily="34" charset="0"/>
                <a:cs typeface="Arial" panose="020B0604020202020204" pitchFamily="34" charset="0"/>
              </a:rPr>
              <a:t>Gwerthuswch</a:t>
            </a:r>
            <a:r>
              <a:rPr lang="en-GB" sz="3600" b="1" dirty="0">
                <a:solidFill>
                  <a:srgbClr val="3483CA"/>
                </a:solidFill>
                <a:latin typeface="Arial" panose="020B0604020202020204" pitchFamily="34" charset="0"/>
                <a:cs typeface="Arial" panose="020B0604020202020204" pitchFamily="34" charset="0"/>
              </a:rPr>
              <a:t> eich </a:t>
            </a:r>
            <a:r>
              <a:rPr lang="en-GB" sz="3600" b="1" dirty="0" err="1">
                <a:solidFill>
                  <a:srgbClr val="3483CA"/>
                </a:solidFill>
                <a:latin typeface="Arial" panose="020B0604020202020204" pitchFamily="34" charset="0"/>
                <a:cs typeface="Arial" panose="020B0604020202020204" pitchFamily="34" charset="0"/>
              </a:rPr>
              <a:t>ymateb</a:t>
            </a:r>
            <a:r>
              <a:rPr lang="en-GB" sz="3600" b="1" dirty="0">
                <a:solidFill>
                  <a:srgbClr val="3483CA"/>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a:t>
            </a:r>
            <a:r>
              <a:rPr lang="en-GB" sz="3600" b="1" dirty="0" err="1" smtClean="0">
                <a:solidFill>
                  <a:srgbClr val="3483CA"/>
                </a:solidFill>
                <a:latin typeface="Arial" panose="020B0604020202020204" pitchFamily="34" charset="0"/>
                <a:cs typeface="Arial" panose="020B0604020202020204" pitchFamily="34" charset="0"/>
              </a:rPr>
              <a:t>gweithgaredd</a:t>
            </a:r>
            <a:r>
              <a:rPr lang="en-GB" sz="3600" b="1" dirty="0" smtClean="0">
                <a:solidFill>
                  <a:srgbClr val="3483CA"/>
                </a:solidFill>
                <a:latin typeface="Arial" panose="020B0604020202020204" pitchFamily="34" charset="0"/>
                <a:cs typeface="Arial" panose="020B0604020202020204" pitchFamily="34" charset="0"/>
              </a:rPr>
              <a:t> </a:t>
            </a:r>
            <a:r>
              <a:rPr lang="en-GB" sz="3600" b="1" dirty="0">
                <a:solidFill>
                  <a:srgbClr val="3483CA"/>
                </a:solidFill>
                <a:latin typeface="Arial" panose="020B0604020202020204" pitchFamily="34" charset="0"/>
                <a:cs typeface="Arial" panose="020B0604020202020204" pitchFamily="34" charset="0"/>
              </a:rPr>
              <a:t>2, </a:t>
            </a:r>
            <a:r>
              <a:rPr lang="en-GB" sz="3600" b="1" dirty="0" err="1">
                <a:solidFill>
                  <a:srgbClr val="3483CA"/>
                </a:solidFill>
                <a:latin typeface="Arial" panose="020B0604020202020204" pitchFamily="34" charset="0"/>
                <a:cs typeface="Arial" panose="020B0604020202020204" pitchFamily="34" charset="0"/>
              </a:rPr>
              <a:t>fideo</a:t>
            </a:r>
            <a:r>
              <a:rPr lang="en-GB" sz="3600" b="1" dirty="0">
                <a:solidFill>
                  <a:srgbClr val="3483CA"/>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2) </a:t>
            </a:r>
            <a:r>
              <a:rPr lang="en-GB" sz="6000" b="1" dirty="0">
                <a:solidFill>
                  <a:srgbClr val="009782"/>
                </a:solidFill>
                <a:latin typeface="Arial" panose="020B0604020202020204" pitchFamily="34" charset="0"/>
                <a:cs typeface="Arial" panose="020B0604020202020204" pitchFamily="34" charset="0"/>
              </a:rPr>
              <a:t/>
            </a:r>
            <a:br>
              <a:rPr lang="en-GB" sz="6000" b="1" dirty="0">
                <a:solidFill>
                  <a:srgbClr val="009782"/>
                </a:solidFill>
                <a:latin typeface="Arial" panose="020B0604020202020204" pitchFamily="34" charset="0"/>
                <a:cs typeface="Arial" panose="020B0604020202020204" pitchFamily="34" charset="0"/>
              </a:rPr>
            </a:br>
            <a:r>
              <a:rPr lang="en-GB" sz="3600" b="1" dirty="0">
                <a:solidFill>
                  <a:srgbClr val="009782"/>
                </a:solidFill>
                <a:latin typeface="Arial" panose="020B0604020202020204" pitchFamily="34" charset="0"/>
                <a:cs typeface="Arial" panose="020B0604020202020204" pitchFamily="34" charset="0"/>
              </a:rPr>
              <a:t>Evaluate your response </a:t>
            </a:r>
            <a:r>
              <a:rPr lang="en-GB" sz="3600" b="1" dirty="0" smtClean="0">
                <a:solidFill>
                  <a:srgbClr val="009782"/>
                </a:solidFill>
                <a:latin typeface="Arial" panose="020B0604020202020204" pitchFamily="34" charset="0"/>
                <a:cs typeface="Arial" panose="020B0604020202020204" pitchFamily="34" charset="0"/>
              </a:rPr>
              <a:t>(activity </a:t>
            </a:r>
            <a:r>
              <a:rPr lang="en-GB" sz="3600" b="1" dirty="0">
                <a:solidFill>
                  <a:srgbClr val="009782"/>
                </a:solidFill>
                <a:latin typeface="Arial" panose="020B0604020202020204" pitchFamily="34" charset="0"/>
                <a:cs typeface="Arial" panose="020B0604020202020204" pitchFamily="34" charset="0"/>
              </a:rPr>
              <a:t>2, clip </a:t>
            </a:r>
            <a:r>
              <a:rPr lang="en-GB" sz="3600" b="1" dirty="0" smtClean="0">
                <a:solidFill>
                  <a:srgbClr val="009782"/>
                </a:solidFill>
                <a:latin typeface="Arial" panose="020B0604020202020204" pitchFamily="34" charset="0"/>
                <a:cs typeface="Arial" panose="020B0604020202020204" pitchFamily="34" charset="0"/>
              </a:rPr>
              <a:t>2) </a:t>
            </a:r>
            <a:r>
              <a:rPr lang="en-GB" sz="4000" b="1" dirty="0">
                <a:solidFill>
                  <a:srgbClr val="009782"/>
                </a:solidFill>
                <a:latin typeface="Arial" panose="020B0604020202020204" pitchFamily="34" charset="0"/>
                <a:cs typeface="Arial" panose="020B0604020202020204" pitchFamily="34" charset="0"/>
              </a:rPr>
              <a:t/>
            </a:r>
            <a:br>
              <a:rPr lang="en-GB" sz="4000" b="1" dirty="0">
                <a:solidFill>
                  <a:srgbClr val="009782"/>
                </a:solidFill>
                <a:latin typeface="Arial" panose="020B0604020202020204" pitchFamily="34" charset="0"/>
                <a:cs typeface="Arial" panose="020B0604020202020204" pitchFamily="34" charset="0"/>
              </a:rPr>
            </a:br>
            <a:endParaRPr lang="en-GB" sz="20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490212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393178"/>
            <a:ext cx="5181600" cy="4351338"/>
          </a:xfrm>
        </p:spPr>
        <p:txBody>
          <a:bodyPr>
            <a:normAutofit/>
          </a:bodyPr>
          <a:lstStyle/>
          <a:p>
            <a:r>
              <a:rPr lang="cy-GB" dirty="0">
                <a:solidFill>
                  <a:srgbClr val="3483CA"/>
                </a:solidFill>
                <a:latin typeface="Arial" panose="020B0604020202020204" pitchFamily="34" charset="0"/>
                <a:ea typeface="+mj-ea"/>
                <a:cs typeface="Arial" panose="020B0604020202020204" pitchFamily="34" charset="0"/>
              </a:rPr>
              <a:t>Fodd bynnag, mae’r dysgwr yn treulio llawer mwy o amser yn chwarae â’r </a:t>
            </a:r>
            <a:r>
              <a:rPr lang="cy-GB" dirty="0" err="1">
                <a:solidFill>
                  <a:srgbClr val="3483CA"/>
                </a:solidFill>
                <a:latin typeface="Arial" panose="020B0604020202020204" pitchFamily="34" charset="0"/>
                <a:ea typeface="+mj-ea"/>
                <a:cs typeface="Arial" panose="020B0604020202020204" pitchFamily="34" charset="0"/>
              </a:rPr>
              <a:t>deinosor</a:t>
            </a:r>
            <a:r>
              <a:rPr lang="cy-GB" dirty="0">
                <a:solidFill>
                  <a:srgbClr val="3483CA"/>
                </a:solidFill>
                <a:latin typeface="Arial" panose="020B0604020202020204" pitchFamily="34" charset="0"/>
                <a:ea typeface="+mj-ea"/>
                <a:cs typeface="Arial" panose="020B0604020202020204" pitchFamily="34" charset="0"/>
              </a:rPr>
              <a:t> meddal gyda’i llaw chwith ac yn ei archwilio â’i cheg, tra bo’r ‘allweddi’ plastig caled fel pe baent yn mynd yn y ffordd yn aml.</a:t>
            </a:r>
            <a:endParaRPr lang="en-GB"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393178"/>
            <a:ext cx="5181600" cy="4351338"/>
          </a:xfrm>
        </p:spPr>
        <p:txBody>
          <a:bodyPr>
            <a:normAutofit/>
          </a:bodyPr>
          <a:lstStyle/>
          <a:p>
            <a:r>
              <a:rPr lang="en-GB" dirty="0">
                <a:latin typeface="Arial" panose="020B0604020202020204" pitchFamily="34" charset="0"/>
                <a:cs typeface="Arial" panose="020B0604020202020204" pitchFamily="34" charset="0"/>
              </a:rPr>
              <a:t>However, the learner spends a great deal more of the clip manipulating and mouthing the soft dinosaur with her left hand; while the hard plastic ‘keys’ often just seem to be in the way.  </a:t>
            </a:r>
          </a:p>
          <a:p>
            <a:endParaRPr lang="en-GB" sz="3100" dirty="0">
              <a:latin typeface="Arial" panose="020B0604020202020204" pitchFamily="34" charset="0"/>
              <a:cs typeface="Arial" panose="020B0604020202020204" pitchFamily="34" charset="0"/>
            </a:endParaRPr>
          </a:p>
        </p:txBody>
      </p:sp>
      <p:sp>
        <p:nvSpPr>
          <p:cNvPr id="6" name="Title 5"/>
          <p:cNvSpPr>
            <a:spLocks noGrp="1"/>
          </p:cNvSpPr>
          <p:nvPr>
            <p:ph type="title"/>
          </p:nvPr>
        </p:nvSpPr>
        <p:spPr>
          <a:xfrm>
            <a:off x="838200" y="932678"/>
            <a:ext cx="10515600" cy="1325563"/>
          </a:xfrm>
        </p:spPr>
        <p:txBody>
          <a:bodyPr>
            <a:normAutofit fontScale="90000"/>
          </a:bodyPr>
          <a:lstStyle/>
          <a:p>
            <a:r>
              <a:rPr lang="en-GB" sz="3600" b="1" dirty="0" err="1">
                <a:solidFill>
                  <a:srgbClr val="3483CA"/>
                </a:solidFill>
                <a:latin typeface="Arial" panose="020B0604020202020204" pitchFamily="34" charset="0"/>
                <a:cs typeface="Arial" panose="020B0604020202020204" pitchFamily="34" charset="0"/>
              </a:rPr>
              <a:t>Gwerthuswch</a:t>
            </a:r>
            <a:r>
              <a:rPr lang="en-GB" sz="3600" b="1" dirty="0">
                <a:solidFill>
                  <a:srgbClr val="3483CA"/>
                </a:solidFill>
                <a:latin typeface="Arial" panose="020B0604020202020204" pitchFamily="34" charset="0"/>
                <a:cs typeface="Arial" panose="020B0604020202020204" pitchFamily="34" charset="0"/>
              </a:rPr>
              <a:t> eich </a:t>
            </a:r>
            <a:r>
              <a:rPr lang="en-GB" sz="3600" b="1" dirty="0" err="1">
                <a:solidFill>
                  <a:srgbClr val="3483CA"/>
                </a:solidFill>
                <a:latin typeface="Arial" panose="020B0604020202020204" pitchFamily="34" charset="0"/>
                <a:cs typeface="Arial" panose="020B0604020202020204" pitchFamily="34" charset="0"/>
              </a:rPr>
              <a:t>ymateb</a:t>
            </a:r>
            <a:r>
              <a:rPr lang="en-GB" sz="3600" b="1" dirty="0">
                <a:solidFill>
                  <a:srgbClr val="3483CA"/>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a:t>
            </a:r>
            <a:r>
              <a:rPr lang="en-GB" sz="3600" b="1" dirty="0" err="1" smtClean="0">
                <a:solidFill>
                  <a:srgbClr val="3483CA"/>
                </a:solidFill>
                <a:latin typeface="Arial" panose="020B0604020202020204" pitchFamily="34" charset="0"/>
                <a:cs typeface="Arial" panose="020B0604020202020204" pitchFamily="34" charset="0"/>
              </a:rPr>
              <a:t>gweithgaredd</a:t>
            </a:r>
            <a:r>
              <a:rPr lang="en-GB" sz="3600" b="1" dirty="0" smtClean="0">
                <a:solidFill>
                  <a:srgbClr val="3483CA"/>
                </a:solidFill>
                <a:latin typeface="Arial" panose="020B0604020202020204" pitchFamily="34" charset="0"/>
                <a:cs typeface="Arial" panose="020B0604020202020204" pitchFamily="34" charset="0"/>
              </a:rPr>
              <a:t> </a:t>
            </a:r>
            <a:r>
              <a:rPr lang="en-GB" sz="3600" b="1" dirty="0">
                <a:solidFill>
                  <a:srgbClr val="3483CA"/>
                </a:solidFill>
                <a:latin typeface="Arial" panose="020B0604020202020204" pitchFamily="34" charset="0"/>
                <a:cs typeface="Arial" panose="020B0604020202020204" pitchFamily="34" charset="0"/>
              </a:rPr>
              <a:t>2, </a:t>
            </a:r>
            <a:r>
              <a:rPr lang="en-GB" sz="3600" b="1" dirty="0" err="1">
                <a:solidFill>
                  <a:srgbClr val="3483CA"/>
                </a:solidFill>
                <a:latin typeface="Arial" panose="020B0604020202020204" pitchFamily="34" charset="0"/>
                <a:cs typeface="Arial" panose="020B0604020202020204" pitchFamily="34" charset="0"/>
              </a:rPr>
              <a:t>fideo</a:t>
            </a:r>
            <a:r>
              <a:rPr lang="en-GB" sz="3600" b="1" dirty="0">
                <a:solidFill>
                  <a:srgbClr val="3483CA"/>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2) </a:t>
            </a:r>
            <a:r>
              <a:rPr lang="en-GB" sz="3600" b="1" dirty="0">
                <a:solidFill>
                  <a:srgbClr val="3483CA"/>
                </a:solidFill>
                <a:latin typeface="Arial" panose="020B0604020202020204" pitchFamily="34" charset="0"/>
                <a:cs typeface="Arial" panose="020B0604020202020204" pitchFamily="34" charset="0"/>
              </a:rPr>
              <a:t/>
            </a:r>
            <a:br>
              <a:rPr lang="en-GB" sz="3600" b="1" dirty="0">
                <a:solidFill>
                  <a:srgbClr val="3483CA"/>
                </a:solidFill>
                <a:latin typeface="Arial" panose="020B0604020202020204" pitchFamily="34" charset="0"/>
                <a:cs typeface="Arial" panose="020B0604020202020204" pitchFamily="34" charset="0"/>
              </a:rPr>
            </a:br>
            <a:r>
              <a:rPr lang="en-GB" sz="3600" b="1" dirty="0">
                <a:solidFill>
                  <a:srgbClr val="009782"/>
                </a:solidFill>
                <a:latin typeface="Arial" panose="020B0604020202020204" pitchFamily="34" charset="0"/>
                <a:cs typeface="Arial" panose="020B0604020202020204" pitchFamily="34" charset="0"/>
              </a:rPr>
              <a:t>Evaluate your response </a:t>
            </a:r>
            <a:r>
              <a:rPr lang="en-GB" sz="3600" b="1" dirty="0" smtClean="0">
                <a:solidFill>
                  <a:srgbClr val="009782"/>
                </a:solidFill>
                <a:latin typeface="Arial" panose="020B0604020202020204" pitchFamily="34" charset="0"/>
                <a:cs typeface="Arial" panose="020B0604020202020204" pitchFamily="34" charset="0"/>
              </a:rPr>
              <a:t>(activity </a:t>
            </a:r>
            <a:r>
              <a:rPr lang="en-GB" sz="3600" b="1" dirty="0">
                <a:solidFill>
                  <a:srgbClr val="009782"/>
                </a:solidFill>
                <a:latin typeface="Arial" panose="020B0604020202020204" pitchFamily="34" charset="0"/>
                <a:cs typeface="Arial" panose="020B0604020202020204" pitchFamily="34" charset="0"/>
              </a:rPr>
              <a:t>2, clip </a:t>
            </a:r>
            <a:r>
              <a:rPr lang="en-GB" sz="3600" b="1" dirty="0" smtClean="0">
                <a:solidFill>
                  <a:srgbClr val="009782"/>
                </a:solidFill>
                <a:latin typeface="Arial" panose="020B0604020202020204" pitchFamily="34" charset="0"/>
                <a:cs typeface="Arial" panose="020B0604020202020204" pitchFamily="34" charset="0"/>
              </a:rPr>
              <a:t>2) </a:t>
            </a:r>
            <a:r>
              <a:rPr lang="en-GB" sz="3600" b="1" dirty="0">
                <a:solidFill>
                  <a:srgbClr val="009782"/>
                </a:solidFill>
                <a:latin typeface="Arial" panose="020B0604020202020204" pitchFamily="34" charset="0"/>
                <a:cs typeface="Arial" panose="020B0604020202020204" pitchFamily="34" charset="0"/>
              </a:rPr>
              <a:t/>
            </a:r>
            <a:br>
              <a:rPr lang="en-GB" sz="3600" b="1" dirty="0">
                <a:solidFill>
                  <a:srgbClr val="009782"/>
                </a:solidFill>
                <a:latin typeface="Arial" panose="020B0604020202020204" pitchFamily="34" charset="0"/>
                <a:cs typeface="Arial" panose="020B0604020202020204" pitchFamily="34" charset="0"/>
              </a:rPr>
            </a:br>
            <a:endParaRPr lang="en-GB" sz="20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3368182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13490" y="1542763"/>
            <a:ext cx="9144000" cy="2269766"/>
          </a:xfrm>
        </p:spPr>
        <p:txBody>
          <a:bodyPr>
            <a:noAutofit/>
          </a:bodyPr>
          <a:lstStyle/>
          <a:p>
            <a:r>
              <a:rPr lang="en-GB" sz="3200" b="1" dirty="0" err="1">
                <a:solidFill>
                  <a:srgbClr val="3483CA"/>
                </a:solidFill>
                <a:latin typeface="Arial" panose="020B0604020202020204" pitchFamily="34" charset="0"/>
                <a:cs typeface="Arial" panose="020B0604020202020204" pitchFamily="34" charset="0"/>
              </a:rPr>
              <a:t>Ar</a:t>
            </a:r>
            <a:r>
              <a:rPr lang="en-GB" sz="3200" b="1" dirty="0">
                <a:solidFill>
                  <a:srgbClr val="3483CA"/>
                </a:solidFill>
                <a:latin typeface="Arial" panose="020B0604020202020204" pitchFamily="34" charset="0"/>
                <a:cs typeface="Arial" panose="020B0604020202020204" pitchFamily="34" charset="0"/>
              </a:rPr>
              <a:t> Drywydd Dysgu </a:t>
            </a:r>
            <a:br>
              <a:rPr lang="en-GB" sz="3200" b="1" dirty="0">
                <a:solidFill>
                  <a:srgbClr val="3483CA"/>
                </a:solidFill>
                <a:latin typeface="Arial" panose="020B0604020202020204" pitchFamily="34" charset="0"/>
                <a:cs typeface="Arial" panose="020B0604020202020204" pitchFamily="34" charset="0"/>
              </a:rPr>
            </a:br>
            <a:r>
              <a:rPr lang="en-GB" sz="3200" b="1" dirty="0">
                <a:solidFill>
                  <a:srgbClr val="3483CA"/>
                </a:solidFill>
                <a:latin typeface="Arial" panose="020B0604020202020204" pitchFamily="34" charset="0"/>
                <a:cs typeface="Arial" panose="020B0604020202020204" pitchFamily="34" charset="0"/>
              </a:rPr>
              <a:t/>
            </a:r>
            <a:br>
              <a:rPr lang="en-GB" sz="3200" b="1" dirty="0">
                <a:solidFill>
                  <a:srgbClr val="3483CA"/>
                </a:solidFill>
                <a:latin typeface="Arial" panose="020B0604020202020204" pitchFamily="34" charset="0"/>
                <a:cs typeface="Arial" panose="020B0604020202020204" pitchFamily="34" charset="0"/>
              </a:rPr>
            </a:br>
            <a:r>
              <a:rPr lang="cy-GB" sz="3200" b="1" dirty="0">
                <a:solidFill>
                  <a:srgbClr val="3483CA"/>
                </a:solidFill>
                <a:latin typeface="Arial" panose="020B0604020202020204" pitchFamily="34" charset="0"/>
                <a:cs typeface="Arial" panose="020B0604020202020204" pitchFamily="34" charset="0"/>
              </a:rPr>
              <a:t>Deunyddiau dysgu proffesiynol </a:t>
            </a:r>
            <a:r>
              <a:rPr lang="en-GB" sz="3200" b="1" dirty="0">
                <a:solidFill>
                  <a:srgbClr val="3483CA"/>
                </a:solidFill>
                <a:latin typeface="Arial" panose="020B0604020202020204" pitchFamily="34" charset="0"/>
                <a:cs typeface="Arial" panose="020B0604020202020204" pitchFamily="34" charset="0"/>
              </a:rPr>
              <a:t> </a:t>
            </a:r>
            <a:br>
              <a:rPr lang="en-GB" sz="3200" b="1" dirty="0">
                <a:solidFill>
                  <a:srgbClr val="3483CA"/>
                </a:solidFill>
                <a:latin typeface="Arial" panose="020B0604020202020204" pitchFamily="34" charset="0"/>
                <a:cs typeface="Arial" panose="020B0604020202020204" pitchFamily="34" charset="0"/>
              </a:rPr>
            </a:br>
            <a:r>
              <a:rPr lang="en-GB" sz="3200" dirty="0"/>
              <a:t/>
            </a:r>
            <a:br>
              <a:rPr lang="en-GB" sz="3200" dirty="0"/>
            </a:br>
            <a:endParaRPr lang="en-GB" sz="3200" dirty="0"/>
          </a:p>
        </p:txBody>
      </p:sp>
      <p:sp>
        <p:nvSpPr>
          <p:cNvPr id="3" name="Subtitle 2"/>
          <p:cNvSpPr>
            <a:spLocks noGrp="1"/>
          </p:cNvSpPr>
          <p:nvPr>
            <p:ph type="subTitle" idx="1"/>
          </p:nvPr>
        </p:nvSpPr>
        <p:spPr>
          <a:xfrm>
            <a:off x="1513490" y="4022438"/>
            <a:ext cx="9144000" cy="1655762"/>
          </a:xfrm>
        </p:spPr>
        <p:txBody>
          <a:bodyPr>
            <a:noAutofit/>
          </a:bodyPr>
          <a:lstStyle/>
          <a:p>
            <a:r>
              <a:rPr lang="en-GB" sz="3200" b="1" dirty="0">
                <a:solidFill>
                  <a:srgbClr val="009782"/>
                </a:solidFill>
                <a:latin typeface="Arial" panose="020B0604020202020204" pitchFamily="34" charset="0"/>
                <a:cs typeface="Arial" panose="020B0604020202020204" pitchFamily="34" charset="0"/>
              </a:rPr>
              <a:t>Routes for Learning </a:t>
            </a:r>
            <a:endParaRPr lang="en-GB" sz="3200" b="1" dirty="0" smtClean="0">
              <a:solidFill>
                <a:srgbClr val="009782"/>
              </a:solidFill>
              <a:latin typeface="Arial" panose="020B0604020202020204" pitchFamily="34" charset="0"/>
              <a:cs typeface="Arial" panose="020B0604020202020204" pitchFamily="34" charset="0"/>
            </a:endParaRPr>
          </a:p>
          <a:p>
            <a:r>
              <a:rPr lang="en-GB" sz="3200" b="1" dirty="0" smtClean="0">
                <a:solidFill>
                  <a:srgbClr val="009782"/>
                </a:solidFill>
                <a:latin typeface="Arial" panose="020B0604020202020204" pitchFamily="34" charset="0"/>
                <a:cs typeface="Arial" panose="020B0604020202020204" pitchFamily="34" charset="0"/>
              </a:rPr>
              <a:t>Professional learning materials</a:t>
            </a:r>
            <a:endParaRPr lang="fr-FR" sz="3200" i="1" dirty="0"/>
          </a:p>
        </p:txBody>
      </p:sp>
      <p:sp>
        <p:nvSpPr>
          <p:cNvPr id="4" name="Rectangle 3"/>
          <p:cNvSpPr/>
          <p:nvPr/>
        </p:nvSpPr>
        <p:spPr>
          <a:xfrm>
            <a:off x="-2334565" y="82034"/>
            <a:ext cx="325730" cy="369332"/>
          </a:xfrm>
          <a:prstGeom prst="rect">
            <a:avLst/>
          </a:prstGeom>
        </p:spPr>
        <p:txBody>
          <a:bodyPr wrap="none">
            <a:spAutoFit/>
          </a:bodyPr>
          <a:lstStyle/>
          <a:p>
            <a:r>
              <a:rPr lang="en-GB" b="1" dirty="0">
                <a:solidFill>
                  <a:srgbClr val="009782"/>
                </a:solidFill>
                <a:latin typeface="Arial" panose="020B0604020202020204" pitchFamily="34" charset="0"/>
                <a:cs typeface="Arial" panose="020B0604020202020204" pitchFamily="34" charset="0"/>
              </a:rPr>
              <a:t>o</a:t>
            </a:r>
            <a:endParaRPr lang="en-GB"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824042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540318"/>
            <a:ext cx="5181600" cy="4351338"/>
          </a:xfrm>
        </p:spPr>
        <p:txBody>
          <a:bodyPr>
            <a:normAutofit/>
          </a:bodyPr>
          <a:lstStyle/>
          <a:p>
            <a:r>
              <a:rPr lang="cy-GB" dirty="0">
                <a:solidFill>
                  <a:srgbClr val="3483CA"/>
                </a:solidFill>
                <a:latin typeface="Arial" panose="020B0604020202020204" pitchFamily="34" charset="0"/>
                <a:ea typeface="+mj-ea"/>
                <a:cs typeface="Arial" panose="020B0604020202020204" pitchFamily="34" charset="0"/>
              </a:rPr>
              <a:t>Hyd yn oed o 01:09, pan yw’n ymddangos ei bod yn archwilio’r ‘allweddi’ â’i llaw dde, mae hi’n cadw ei llaw yn agos at y </a:t>
            </a:r>
            <a:r>
              <a:rPr lang="cy-GB" dirty="0" err="1">
                <a:solidFill>
                  <a:srgbClr val="3483CA"/>
                </a:solidFill>
                <a:latin typeface="Arial" panose="020B0604020202020204" pitchFamily="34" charset="0"/>
                <a:ea typeface="+mj-ea"/>
                <a:cs typeface="Arial" panose="020B0604020202020204" pitchFamily="34" charset="0"/>
              </a:rPr>
              <a:t>deinosor</a:t>
            </a:r>
            <a:r>
              <a:rPr lang="cy-GB" dirty="0">
                <a:solidFill>
                  <a:srgbClr val="3483CA"/>
                </a:solidFill>
                <a:latin typeface="Arial" panose="020B0604020202020204" pitchFamily="34" charset="0"/>
                <a:ea typeface="+mj-ea"/>
                <a:cs typeface="Arial" panose="020B0604020202020204" pitchFamily="34" charset="0"/>
              </a:rPr>
              <a:t>. Nid yw’n tynnu ei sylw oddi </a:t>
            </a:r>
            <a:r>
              <a:rPr lang="cy-GB" dirty="0" err="1">
                <a:solidFill>
                  <a:srgbClr val="3483CA"/>
                </a:solidFill>
                <a:latin typeface="Arial" panose="020B0604020202020204" pitchFamily="34" charset="0"/>
                <a:ea typeface="+mj-ea"/>
                <a:cs typeface="Arial" panose="020B0604020202020204" pitchFamily="34" charset="0"/>
              </a:rPr>
              <a:t>arno’n</a:t>
            </a:r>
            <a:r>
              <a:rPr lang="cy-GB" dirty="0">
                <a:solidFill>
                  <a:srgbClr val="3483CA"/>
                </a:solidFill>
                <a:latin typeface="Arial" panose="020B0604020202020204" pitchFamily="34" charset="0"/>
                <a:ea typeface="+mj-ea"/>
                <a:cs typeface="Arial" panose="020B0604020202020204" pitchFamily="34" charset="0"/>
              </a:rPr>
              <a:t> llawn nes 1:30 pan welwn hi’n trosglwyddo’r allweddi o’i llaw dde i’w llaw chwith. Mae hi’n troi’n ôl at y </a:t>
            </a:r>
            <a:r>
              <a:rPr lang="cy-GB" dirty="0" err="1">
                <a:solidFill>
                  <a:srgbClr val="3483CA"/>
                </a:solidFill>
                <a:latin typeface="Arial" panose="020B0604020202020204" pitchFamily="34" charset="0"/>
                <a:ea typeface="+mj-ea"/>
                <a:cs typeface="Arial" panose="020B0604020202020204" pitchFamily="34" charset="0"/>
              </a:rPr>
              <a:t>deinosor</a:t>
            </a:r>
            <a:r>
              <a:rPr lang="cy-GB" dirty="0">
                <a:solidFill>
                  <a:srgbClr val="3483CA"/>
                </a:solidFill>
                <a:latin typeface="Arial" panose="020B0604020202020204" pitchFamily="34" charset="0"/>
                <a:ea typeface="+mj-ea"/>
                <a:cs typeface="Arial" panose="020B0604020202020204" pitchFamily="34" charset="0"/>
              </a:rPr>
              <a:t> erbyn 01:35</a:t>
            </a:r>
            <a:r>
              <a:rPr lang="cy-GB" dirty="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endParaRPr lang="en-GB" sz="2700" dirty="0">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6172200" y="2540318"/>
            <a:ext cx="5181600" cy="4351338"/>
          </a:xfrm>
        </p:spPr>
        <p:txBody>
          <a:bodyPr>
            <a:noAutofit/>
          </a:bodyPr>
          <a:lstStyle/>
          <a:p>
            <a:r>
              <a:rPr lang="en-GB" dirty="0">
                <a:latin typeface="Arial" panose="020B0604020202020204" pitchFamily="34" charset="0"/>
                <a:cs typeface="Arial" panose="020B0604020202020204" pitchFamily="34" charset="0"/>
              </a:rPr>
              <a:t>Even from 01:09, when she appears to explore the ‘keys’ with her right hand she keeps her hand close to the dinosaur. She does not fully disengage her attention from it until 1:30, when she transfers the keys from her right to her left hand. </a:t>
            </a:r>
            <a:r>
              <a:rPr lang="en-GB" dirty="0" smtClean="0">
                <a:latin typeface="Arial" panose="020B0604020202020204" pitchFamily="34" charset="0"/>
                <a:cs typeface="Arial" panose="020B0604020202020204" pitchFamily="34" charset="0"/>
              </a:rPr>
              <a:t>She </a:t>
            </a:r>
            <a:r>
              <a:rPr lang="en-GB" dirty="0">
                <a:latin typeface="Arial" panose="020B0604020202020204" pitchFamily="34" charset="0"/>
                <a:cs typeface="Arial" panose="020B0604020202020204" pitchFamily="34" charset="0"/>
              </a:rPr>
              <a:t>returns to the dinosaur by 01:35.</a:t>
            </a:r>
          </a:p>
          <a:p>
            <a:endParaRPr lang="en-GB" sz="2700" dirty="0"/>
          </a:p>
        </p:txBody>
      </p:sp>
      <p:sp>
        <p:nvSpPr>
          <p:cNvPr id="2" name="Title 1"/>
          <p:cNvSpPr>
            <a:spLocks noGrp="1"/>
          </p:cNvSpPr>
          <p:nvPr>
            <p:ph type="title"/>
          </p:nvPr>
        </p:nvSpPr>
        <p:spPr>
          <a:xfrm>
            <a:off x="838200" y="1079818"/>
            <a:ext cx="10515600" cy="1325563"/>
          </a:xfrm>
        </p:spPr>
        <p:txBody>
          <a:bodyPr>
            <a:no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t>
            </a:r>
            <a:r>
              <a:rPr lang="en-GB" sz="3200" b="1" dirty="0" smtClean="0">
                <a:solidFill>
                  <a:srgbClr val="3483CA"/>
                </a:solidFill>
                <a:latin typeface="Arial" panose="020B0604020202020204" pitchFamily="34" charset="0"/>
                <a:cs typeface="Arial" panose="020B0604020202020204" pitchFamily="34" charset="0"/>
              </a:rPr>
              <a:t>(</a:t>
            </a:r>
            <a:r>
              <a:rPr lang="en-GB" sz="3200" b="1" dirty="0" err="1" smtClean="0">
                <a:solidFill>
                  <a:srgbClr val="3483CA"/>
                </a:solidFill>
                <a:latin typeface="Arial" panose="020B0604020202020204" pitchFamily="34" charset="0"/>
                <a:cs typeface="Arial" panose="020B0604020202020204" pitchFamily="34" charset="0"/>
              </a:rPr>
              <a:t>gweithgaredd</a:t>
            </a:r>
            <a:r>
              <a:rPr lang="en-GB" sz="3200" b="1" dirty="0" smtClean="0">
                <a:solidFill>
                  <a:srgbClr val="3483CA"/>
                </a:solidFill>
                <a:latin typeface="Arial" panose="020B0604020202020204" pitchFamily="34" charset="0"/>
                <a:cs typeface="Arial" panose="020B0604020202020204" pitchFamily="34" charset="0"/>
              </a:rPr>
              <a:t> </a:t>
            </a:r>
            <a:r>
              <a:rPr lang="en-GB" sz="3200" b="1" dirty="0">
                <a:solidFill>
                  <a:srgbClr val="3483CA"/>
                </a:solidFill>
                <a:latin typeface="Arial" panose="020B0604020202020204" pitchFamily="34" charset="0"/>
                <a:cs typeface="Arial" panose="020B0604020202020204" pitchFamily="34" charset="0"/>
              </a:rPr>
              <a:t>2, </a:t>
            </a:r>
            <a:r>
              <a:rPr lang="en-GB" sz="3200" b="1" dirty="0" err="1">
                <a:solidFill>
                  <a:srgbClr val="3483CA"/>
                </a:solidFill>
                <a:latin typeface="Arial" panose="020B0604020202020204" pitchFamily="34" charset="0"/>
                <a:cs typeface="Arial" panose="020B0604020202020204" pitchFamily="34" charset="0"/>
              </a:rPr>
              <a:t>fideo</a:t>
            </a:r>
            <a:r>
              <a:rPr lang="en-GB" sz="3200" b="1" dirty="0">
                <a:solidFill>
                  <a:srgbClr val="3483CA"/>
                </a:solidFill>
                <a:latin typeface="Arial" panose="020B0604020202020204" pitchFamily="34" charset="0"/>
                <a:cs typeface="Arial" panose="020B0604020202020204" pitchFamily="34" charset="0"/>
              </a:rPr>
              <a:t> </a:t>
            </a:r>
            <a:r>
              <a:rPr lang="en-GB" sz="3200" b="1" dirty="0" smtClean="0">
                <a:solidFill>
                  <a:srgbClr val="3483CA"/>
                </a:solidFill>
                <a:latin typeface="Arial" panose="020B0604020202020204" pitchFamily="34" charset="0"/>
                <a:cs typeface="Arial" panose="020B0604020202020204" pitchFamily="34" charset="0"/>
              </a:rPr>
              <a:t>2) </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response </a:t>
            </a:r>
            <a:r>
              <a:rPr lang="en-GB" sz="3200" b="1" dirty="0" smtClean="0">
                <a:solidFill>
                  <a:srgbClr val="009782"/>
                </a:solidFill>
                <a:latin typeface="Arial" panose="020B0604020202020204" pitchFamily="34" charset="0"/>
                <a:cs typeface="Arial" panose="020B0604020202020204" pitchFamily="34" charset="0"/>
              </a:rPr>
              <a:t>(activity </a:t>
            </a:r>
            <a:r>
              <a:rPr lang="en-GB" sz="3200" b="1" dirty="0">
                <a:solidFill>
                  <a:srgbClr val="009782"/>
                </a:solidFill>
                <a:latin typeface="Arial" panose="020B0604020202020204" pitchFamily="34" charset="0"/>
                <a:cs typeface="Arial" panose="020B0604020202020204" pitchFamily="34" charset="0"/>
              </a:rPr>
              <a:t>2, clip </a:t>
            </a:r>
            <a:r>
              <a:rPr lang="en-GB" sz="3200" b="1" dirty="0" smtClean="0">
                <a:solidFill>
                  <a:srgbClr val="009782"/>
                </a:solidFill>
                <a:latin typeface="Arial" panose="020B0604020202020204" pitchFamily="34" charset="0"/>
                <a:cs typeface="Arial" panose="020B0604020202020204" pitchFamily="34" charset="0"/>
              </a:rPr>
              <a:t>2) </a:t>
            </a:r>
            <a:endParaRPr lang="en-GB" sz="3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12984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466749"/>
            <a:ext cx="5181600" cy="4351338"/>
          </a:xfrm>
        </p:spPr>
        <p:txBody>
          <a:bodyPr>
            <a:normAutofit/>
          </a:bodyPr>
          <a:lstStyle/>
          <a:p>
            <a:r>
              <a:rPr lang="cy-GB" dirty="0">
                <a:solidFill>
                  <a:srgbClr val="317ABD"/>
                </a:solidFill>
                <a:latin typeface="Arial" panose="020B0604020202020204" pitchFamily="34" charset="0"/>
                <a:cs typeface="Arial" panose="020B0604020202020204" pitchFamily="34" charset="0"/>
              </a:rPr>
              <a:t>Fideo 1: Yr hyn sy’n ysgogi’r dysgwr i dynnu ei sylw oddi ar y switsh yw sŵn y gloch. Sut arall y byddai modd tynnu ei sylw?</a:t>
            </a:r>
            <a:endParaRPr lang="en-GB" dirty="0">
              <a:solidFill>
                <a:srgbClr val="317ABD"/>
              </a:solidFill>
              <a:latin typeface="Arial" panose="020B060402020202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a:xfrm>
            <a:off x="6172200" y="2466749"/>
            <a:ext cx="5181600" cy="4351338"/>
          </a:xfrm>
        </p:spPr>
        <p:txBody>
          <a:bodyPr>
            <a:normAutofit/>
          </a:bodyPr>
          <a:lstStyle/>
          <a:p>
            <a:r>
              <a:rPr lang="en-GB" dirty="0">
                <a:latin typeface="Arial" panose="020B0604020202020204" pitchFamily="34" charset="0"/>
                <a:cs typeface="Arial" panose="020B0604020202020204" pitchFamily="34" charset="0"/>
              </a:rPr>
              <a:t>Clip 1: </a:t>
            </a: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learner’s disengagement from the switch is triggered by the sound of the bell</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Can this be triggered in other ways? </a:t>
            </a:r>
          </a:p>
        </p:txBody>
      </p:sp>
      <p:sp>
        <p:nvSpPr>
          <p:cNvPr id="2" name="Title 1"/>
          <p:cNvSpPr>
            <a:spLocks noGrp="1"/>
          </p:cNvSpPr>
          <p:nvPr>
            <p:ph type="title"/>
          </p:nvPr>
        </p:nvSpPr>
        <p:spPr>
          <a:xfrm>
            <a:off x="838200" y="1006249"/>
            <a:ext cx="10515600" cy="1325563"/>
          </a:xfrm>
        </p:spPr>
        <p:txBody>
          <a:bodyPr>
            <a:normAutofit fontScale="90000"/>
          </a:bodyPr>
          <a:lstStyle/>
          <a:p>
            <a:r>
              <a:rPr lang="en-GB" sz="3600" b="1" dirty="0" smtClean="0">
                <a:solidFill>
                  <a:srgbClr val="3483CA"/>
                </a:solidFill>
                <a:latin typeface="Arial" panose="020B0604020202020204" pitchFamily="34" charset="0"/>
                <a:cs typeface="Arial" panose="020B0604020202020204" pitchFamily="34" charset="0"/>
              </a:rPr>
              <a:t/>
            </a:r>
            <a:br>
              <a:rPr lang="en-GB" sz="3600" b="1" dirty="0" smtClean="0">
                <a:solidFill>
                  <a:srgbClr val="3483CA"/>
                </a:solidFill>
                <a:latin typeface="Arial" panose="020B0604020202020204" pitchFamily="34" charset="0"/>
                <a:cs typeface="Arial" panose="020B0604020202020204" pitchFamily="34" charset="0"/>
              </a:rPr>
            </a:br>
            <a:r>
              <a:rPr lang="en-GB" sz="3600" b="1" dirty="0" err="1" smtClean="0">
                <a:solidFill>
                  <a:srgbClr val="3483CA"/>
                </a:solidFill>
                <a:latin typeface="Arial" panose="020B0604020202020204" pitchFamily="34" charset="0"/>
                <a:cs typeface="Arial" panose="020B0604020202020204" pitchFamily="34" charset="0"/>
              </a:rPr>
              <a:t>Gwerthuswch</a:t>
            </a:r>
            <a:r>
              <a:rPr lang="en-GB" sz="3600" b="1" dirty="0" smtClean="0">
                <a:solidFill>
                  <a:srgbClr val="3483CA"/>
                </a:solidFill>
                <a:latin typeface="Arial" panose="020B0604020202020204" pitchFamily="34" charset="0"/>
                <a:cs typeface="Arial" panose="020B0604020202020204" pitchFamily="34" charset="0"/>
              </a:rPr>
              <a:t> </a:t>
            </a:r>
            <a:r>
              <a:rPr lang="en-GB" sz="3600" b="1" dirty="0">
                <a:solidFill>
                  <a:srgbClr val="3483CA"/>
                </a:solidFill>
                <a:latin typeface="Arial" panose="020B0604020202020204" pitchFamily="34" charset="0"/>
                <a:cs typeface="Arial" panose="020B0604020202020204" pitchFamily="34" charset="0"/>
              </a:rPr>
              <a:t>eich </a:t>
            </a:r>
            <a:r>
              <a:rPr lang="en-GB" sz="3600" b="1" dirty="0" err="1" smtClean="0">
                <a:solidFill>
                  <a:srgbClr val="3483CA"/>
                </a:solidFill>
                <a:latin typeface="Arial" panose="020B0604020202020204" pitchFamily="34" charset="0"/>
                <a:cs typeface="Arial" panose="020B0604020202020204" pitchFamily="34" charset="0"/>
              </a:rPr>
              <a:t>ymateb</a:t>
            </a:r>
            <a:r>
              <a:rPr lang="en-GB" sz="3600" b="1" dirty="0" smtClean="0">
                <a:solidFill>
                  <a:srgbClr val="3483CA"/>
                </a:solidFill>
                <a:latin typeface="Arial" panose="020B0604020202020204" pitchFamily="34" charset="0"/>
                <a:cs typeface="Arial" panose="020B0604020202020204" pitchFamily="34" charset="0"/>
              </a:rPr>
              <a:t> (</a:t>
            </a:r>
            <a:r>
              <a:rPr lang="en-GB" sz="3600" b="1" dirty="0" err="1" smtClean="0">
                <a:solidFill>
                  <a:srgbClr val="3483CA"/>
                </a:solidFill>
                <a:latin typeface="Arial" panose="020B0604020202020204" pitchFamily="34" charset="0"/>
                <a:cs typeface="Arial" panose="020B0604020202020204" pitchFamily="34" charset="0"/>
              </a:rPr>
              <a:t>gweithgaredd</a:t>
            </a:r>
            <a:r>
              <a:rPr lang="en-GB" sz="3600" b="1" dirty="0" smtClean="0">
                <a:solidFill>
                  <a:srgbClr val="3483CA"/>
                </a:solidFill>
                <a:latin typeface="Arial" panose="020B0604020202020204" pitchFamily="34" charset="0"/>
                <a:cs typeface="Arial" panose="020B0604020202020204" pitchFamily="34" charset="0"/>
              </a:rPr>
              <a:t> 2)</a:t>
            </a:r>
            <a:r>
              <a:rPr lang="en-GB" sz="3600" b="1" dirty="0">
                <a:solidFill>
                  <a:srgbClr val="009782"/>
                </a:solidFill>
                <a:latin typeface="Arial" panose="020B0604020202020204" pitchFamily="34" charset="0"/>
                <a:cs typeface="Arial" panose="020B0604020202020204" pitchFamily="34" charset="0"/>
              </a:rPr>
              <a:t/>
            </a:r>
            <a:br>
              <a:rPr lang="en-GB" sz="3600" b="1" dirty="0">
                <a:solidFill>
                  <a:srgbClr val="009782"/>
                </a:solidFill>
                <a:latin typeface="Arial" panose="020B0604020202020204" pitchFamily="34" charset="0"/>
                <a:cs typeface="Arial" panose="020B0604020202020204" pitchFamily="34" charset="0"/>
              </a:rPr>
            </a:br>
            <a:r>
              <a:rPr lang="en-GB" sz="3600" b="1" dirty="0" smtClean="0">
                <a:solidFill>
                  <a:srgbClr val="009782"/>
                </a:solidFill>
                <a:latin typeface="Arial" panose="020B0604020202020204" pitchFamily="34" charset="0"/>
                <a:cs typeface="Arial" panose="020B0604020202020204" pitchFamily="34" charset="0"/>
              </a:rPr>
              <a:t>Evaluate </a:t>
            </a:r>
            <a:r>
              <a:rPr lang="en-GB" sz="3600" b="1" dirty="0">
                <a:solidFill>
                  <a:srgbClr val="009782"/>
                </a:solidFill>
                <a:latin typeface="Arial" panose="020B0604020202020204" pitchFamily="34" charset="0"/>
                <a:cs typeface="Arial" panose="020B0604020202020204" pitchFamily="34" charset="0"/>
              </a:rPr>
              <a:t>your </a:t>
            </a:r>
            <a:r>
              <a:rPr lang="en-GB" sz="3600" b="1" dirty="0" smtClean="0">
                <a:solidFill>
                  <a:srgbClr val="009782"/>
                </a:solidFill>
                <a:latin typeface="Arial" panose="020B0604020202020204" pitchFamily="34" charset="0"/>
                <a:cs typeface="Arial" panose="020B0604020202020204" pitchFamily="34" charset="0"/>
              </a:rPr>
              <a:t>response (</a:t>
            </a:r>
            <a:r>
              <a:rPr lang="en-GB" sz="3600" b="1" dirty="0">
                <a:solidFill>
                  <a:srgbClr val="009782"/>
                </a:solidFill>
                <a:latin typeface="Arial" panose="020B0604020202020204" pitchFamily="34" charset="0"/>
                <a:cs typeface="Arial" panose="020B0604020202020204" pitchFamily="34" charset="0"/>
              </a:rPr>
              <a:t>a</a:t>
            </a:r>
            <a:r>
              <a:rPr lang="en-GB" sz="3600" b="1" dirty="0" smtClean="0">
                <a:solidFill>
                  <a:srgbClr val="009782"/>
                </a:solidFill>
                <a:latin typeface="Arial" panose="020B0604020202020204" pitchFamily="34" charset="0"/>
                <a:cs typeface="Arial" panose="020B0604020202020204" pitchFamily="34" charset="0"/>
              </a:rPr>
              <a:t>ctivity 2)</a:t>
            </a:r>
            <a:r>
              <a:rPr lang="en-GB" sz="3600" b="1" dirty="0">
                <a:solidFill>
                  <a:srgbClr val="009782"/>
                </a:solidFill>
                <a:latin typeface="Arial" panose="020B0604020202020204" pitchFamily="34" charset="0"/>
                <a:cs typeface="Arial" panose="020B0604020202020204" pitchFamily="34" charset="0"/>
              </a:rPr>
              <a:t/>
            </a:r>
            <a:br>
              <a:rPr lang="en-GB" sz="3600" b="1" dirty="0">
                <a:solidFill>
                  <a:srgbClr val="009782"/>
                </a:solidFill>
                <a:latin typeface="Arial" panose="020B0604020202020204" pitchFamily="34" charset="0"/>
                <a:cs typeface="Arial" panose="020B0604020202020204" pitchFamily="34" charset="0"/>
              </a:rPr>
            </a:br>
            <a:endParaRPr lang="en-GB" sz="3600" b="1" dirty="0">
              <a:solidFill>
                <a:srgbClr val="3483CA"/>
              </a:solidFill>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702847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435224"/>
            <a:ext cx="5181600" cy="4351338"/>
          </a:xfrm>
        </p:spPr>
        <p:txBody>
          <a:bodyPr>
            <a:normAutofit/>
          </a:bodyPr>
          <a:lstStyle/>
          <a:p>
            <a:r>
              <a:rPr lang="cy-GB" dirty="0">
                <a:solidFill>
                  <a:srgbClr val="317ABD"/>
                </a:solidFill>
                <a:latin typeface="Arial" panose="020B0604020202020204" pitchFamily="34" charset="0"/>
                <a:cs typeface="Arial" panose="020B0604020202020204" pitchFamily="34" charset="0"/>
              </a:rPr>
              <a:t>Fideo 2: Mae’r allweddi yn agos iawn at y dysgwr ac mae hyn yn sicrhau ei bod yn eu darganfod ar hap. Unwaith bydd yn gyfarwydd â’r ffordd y mae’r ddau wrthrych wedi’u gosod (un bob ochr i’w phen), wnaiff hi ymestyn am yr allweddi (neu am y </a:t>
            </a:r>
            <a:r>
              <a:rPr lang="cy-GB" dirty="0" err="1">
                <a:solidFill>
                  <a:srgbClr val="317ABD"/>
                </a:solidFill>
                <a:latin typeface="Arial" panose="020B0604020202020204" pitchFamily="34" charset="0"/>
                <a:cs typeface="Arial" panose="020B0604020202020204" pitchFamily="34" charset="0"/>
              </a:rPr>
              <a:t>deinosor</a:t>
            </a:r>
            <a:r>
              <a:rPr lang="cy-GB" dirty="0">
                <a:solidFill>
                  <a:srgbClr val="317ABD"/>
                </a:solidFill>
                <a:latin typeface="Arial" panose="020B0604020202020204" pitchFamily="34" charset="0"/>
                <a:cs typeface="Arial" panose="020B0604020202020204" pitchFamily="34" charset="0"/>
              </a:rPr>
              <a:t>) os cânt eu symud ychydig ymhellach i ffwrdd?</a:t>
            </a:r>
            <a:endParaRPr lang="en-GB" dirty="0">
              <a:solidFill>
                <a:srgbClr val="317ABD"/>
              </a:solidFill>
              <a:latin typeface="Arial" panose="020B0604020202020204" pitchFamily="34" charset="0"/>
              <a:cs typeface="Arial" panose="020B0604020202020204" pitchFamily="34" charset="0"/>
            </a:endParaRPr>
          </a:p>
          <a:p>
            <a:endParaRPr lang="en-GB" dirty="0"/>
          </a:p>
        </p:txBody>
      </p:sp>
      <p:sp>
        <p:nvSpPr>
          <p:cNvPr id="4" name="Content Placeholder 3"/>
          <p:cNvSpPr>
            <a:spLocks noGrp="1"/>
          </p:cNvSpPr>
          <p:nvPr>
            <p:ph sz="half" idx="2"/>
          </p:nvPr>
        </p:nvSpPr>
        <p:spPr>
          <a:xfrm>
            <a:off x="6172200" y="2435224"/>
            <a:ext cx="5181600" cy="4351338"/>
          </a:xfrm>
        </p:spPr>
        <p:txBody>
          <a:bodyPr>
            <a:normAutofit/>
          </a:bodyPr>
          <a:lstStyle/>
          <a:p>
            <a:r>
              <a:rPr lang="en-GB" dirty="0">
                <a:latin typeface="Arial" panose="020B0604020202020204" pitchFamily="34" charset="0"/>
                <a:cs typeface="Arial" panose="020B0604020202020204" pitchFamily="34" charset="0"/>
              </a:rPr>
              <a:t>Clip 2: </a:t>
            </a: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keys are very close to the learner and this ensures that she encounters them by chance. When she is used to the way the two objects are placed (one on either side of her head) will she reach for the keys (or dinosaur) if they are moved a little further away?</a:t>
            </a:r>
          </a:p>
          <a:p>
            <a:endParaRPr lang="en-GB" sz="32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838200" y="1048294"/>
            <a:ext cx="10515600" cy="1325563"/>
          </a:xfrm>
        </p:spPr>
        <p:txBody>
          <a:bodyPr>
            <a:normAutofit fontScale="90000"/>
          </a:bodyPr>
          <a:lstStyle/>
          <a:p>
            <a:r>
              <a:rPr lang="en-GB" sz="4200" b="1" dirty="0" smtClean="0">
                <a:solidFill>
                  <a:srgbClr val="3483CA"/>
                </a:solidFill>
                <a:latin typeface="Arial" panose="020B0604020202020204" pitchFamily="34" charset="0"/>
                <a:cs typeface="Arial" panose="020B0604020202020204" pitchFamily="34" charset="0"/>
              </a:rPr>
              <a:t/>
            </a:r>
            <a:br>
              <a:rPr lang="en-GB" sz="4200" b="1" dirty="0" smtClean="0">
                <a:solidFill>
                  <a:srgbClr val="3483CA"/>
                </a:solidFill>
                <a:latin typeface="Arial" panose="020B0604020202020204" pitchFamily="34" charset="0"/>
                <a:cs typeface="Arial" panose="020B0604020202020204" pitchFamily="34" charset="0"/>
              </a:rPr>
            </a:br>
            <a:r>
              <a:rPr lang="en-GB" sz="3600" b="1" dirty="0" err="1" smtClean="0">
                <a:solidFill>
                  <a:srgbClr val="3483CA"/>
                </a:solidFill>
                <a:latin typeface="Arial" panose="020B0604020202020204" pitchFamily="34" charset="0"/>
                <a:cs typeface="Arial" panose="020B0604020202020204" pitchFamily="34" charset="0"/>
              </a:rPr>
              <a:t>Gwerthuswch</a:t>
            </a:r>
            <a:r>
              <a:rPr lang="en-GB" sz="3600" b="1" dirty="0" smtClean="0">
                <a:solidFill>
                  <a:srgbClr val="3483CA"/>
                </a:solidFill>
                <a:latin typeface="Arial" panose="020B0604020202020204" pitchFamily="34" charset="0"/>
                <a:cs typeface="Arial" panose="020B0604020202020204" pitchFamily="34" charset="0"/>
              </a:rPr>
              <a:t> </a:t>
            </a:r>
            <a:r>
              <a:rPr lang="en-GB" sz="3600" b="1" dirty="0">
                <a:solidFill>
                  <a:srgbClr val="3483CA"/>
                </a:solidFill>
                <a:latin typeface="Arial" panose="020B0604020202020204" pitchFamily="34" charset="0"/>
                <a:cs typeface="Arial" panose="020B0604020202020204" pitchFamily="34" charset="0"/>
              </a:rPr>
              <a:t>eich </a:t>
            </a:r>
            <a:r>
              <a:rPr lang="en-GB" sz="3600" b="1" dirty="0" err="1">
                <a:solidFill>
                  <a:srgbClr val="3483CA"/>
                </a:solidFill>
                <a:latin typeface="Arial" panose="020B0604020202020204" pitchFamily="34" charset="0"/>
                <a:cs typeface="Arial" panose="020B0604020202020204" pitchFamily="34" charset="0"/>
              </a:rPr>
              <a:t>ymateb</a:t>
            </a:r>
            <a:r>
              <a:rPr lang="en-GB" sz="3600" b="1" dirty="0">
                <a:solidFill>
                  <a:srgbClr val="3483CA"/>
                </a:solidFill>
                <a:latin typeface="Arial" panose="020B0604020202020204" pitchFamily="34" charset="0"/>
                <a:cs typeface="Arial" panose="020B0604020202020204" pitchFamily="34" charset="0"/>
              </a:rPr>
              <a:t> </a:t>
            </a:r>
            <a:r>
              <a:rPr lang="en-GB" sz="3600" b="1" dirty="0" smtClean="0">
                <a:solidFill>
                  <a:srgbClr val="3483CA"/>
                </a:solidFill>
                <a:latin typeface="Arial" panose="020B0604020202020204" pitchFamily="34" charset="0"/>
                <a:cs typeface="Arial" panose="020B0604020202020204" pitchFamily="34" charset="0"/>
              </a:rPr>
              <a:t>(</a:t>
            </a:r>
            <a:r>
              <a:rPr lang="en-GB" sz="3600" b="1" dirty="0" err="1" smtClean="0">
                <a:solidFill>
                  <a:srgbClr val="3483CA"/>
                </a:solidFill>
                <a:latin typeface="Arial" panose="020B0604020202020204" pitchFamily="34" charset="0"/>
                <a:cs typeface="Arial" panose="020B0604020202020204" pitchFamily="34" charset="0"/>
              </a:rPr>
              <a:t>gweithgaredd</a:t>
            </a:r>
            <a:r>
              <a:rPr lang="en-GB" sz="3600" b="1" dirty="0" smtClean="0">
                <a:solidFill>
                  <a:srgbClr val="3483CA"/>
                </a:solidFill>
                <a:latin typeface="Arial" panose="020B0604020202020204" pitchFamily="34" charset="0"/>
                <a:cs typeface="Arial" panose="020B0604020202020204" pitchFamily="34" charset="0"/>
              </a:rPr>
              <a:t> 2)</a:t>
            </a:r>
            <a:r>
              <a:rPr lang="en-GB" sz="3600" b="1" dirty="0">
                <a:solidFill>
                  <a:srgbClr val="009782"/>
                </a:solidFill>
                <a:latin typeface="Arial" panose="020B0604020202020204" pitchFamily="34" charset="0"/>
                <a:cs typeface="Arial" panose="020B0604020202020204" pitchFamily="34" charset="0"/>
              </a:rPr>
              <a:t/>
            </a:r>
            <a:br>
              <a:rPr lang="en-GB" sz="3600" b="1" dirty="0">
                <a:solidFill>
                  <a:srgbClr val="009782"/>
                </a:solidFill>
                <a:latin typeface="Arial" panose="020B0604020202020204" pitchFamily="34" charset="0"/>
                <a:cs typeface="Arial" panose="020B0604020202020204" pitchFamily="34" charset="0"/>
              </a:rPr>
            </a:br>
            <a:r>
              <a:rPr lang="en-GB" sz="3600" b="1" dirty="0">
                <a:solidFill>
                  <a:srgbClr val="009782"/>
                </a:solidFill>
                <a:latin typeface="Arial" panose="020B0604020202020204" pitchFamily="34" charset="0"/>
                <a:cs typeface="Arial" panose="020B0604020202020204" pitchFamily="34" charset="0"/>
              </a:rPr>
              <a:t>Evaluate your response </a:t>
            </a:r>
            <a:r>
              <a:rPr lang="en-GB" sz="3600" b="1" dirty="0" smtClean="0">
                <a:solidFill>
                  <a:srgbClr val="009782"/>
                </a:solidFill>
                <a:latin typeface="Arial" panose="020B0604020202020204" pitchFamily="34" charset="0"/>
                <a:cs typeface="Arial" panose="020B0604020202020204" pitchFamily="34" charset="0"/>
              </a:rPr>
              <a:t>(</a:t>
            </a:r>
            <a:r>
              <a:rPr lang="en-GB" sz="3600" b="1" dirty="0">
                <a:solidFill>
                  <a:srgbClr val="009782"/>
                </a:solidFill>
                <a:latin typeface="Arial" panose="020B0604020202020204" pitchFamily="34" charset="0"/>
                <a:cs typeface="Arial" panose="020B0604020202020204" pitchFamily="34" charset="0"/>
              </a:rPr>
              <a:t>a</a:t>
            </a:r>
            <a:r>
              <a:rPr lang="en-GB" sz="3600" b="1" dirty="0" smtClean="0">
                <a:solidFill>
                  <a:srgbClr val="009782"/>
                </a:solidFill>
                <a:latin typeface="Arial" panose="020B0604020202020204" pitchFamily="34" charset="0"/>
                <a:cs typeface="Arial" panose="020B0604020202020204" pitchFamily="34" charset="0"/>
              </a:rPr>
              <a:t>ctivity 2)</a:t>
            </a:r>
            <a:br>
              <a:rPr lang="en-GB" sz="3600" b="1" dirty="0" smtClean="0">
                <a:solidFill>
                  <a:srgbClr val="009782"/>
                </a:solidFill>
                <a:latin typeface="Arial" panose="020B0604020202020204" pitchFamily="34" charset="0"/>
                <a:cs typeface="Arial" panose="020B0604020202020204" pitchFamily="34" charset="0"/>
              </a:rPr>
            </a:br>
            <a:endParaRPr lang="en-GB" sz="3600" b="1" dirty="0">
              <a:solidFill>
                <a:srgbClr val="3483CA"/>
              </a:solidFill>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856554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519306"/>
            <a:ext cx="5181600" cy="4351338"/>
          </a:xfrm>
        </p:spPr>
        <p:txBody>
          <a:bodyPr>
            <a:normAutofit/>
          </a:bodyPr>
          <a:lstStyle/>
          <a:p>
            <a:r>
              <a:rPr lang="cy-GB" dirty="0">
                <a:solidFill>
                  <a:srgbClr val="3483CA"/>
                </a:solidFill>
                <a:latin typeface="Arial" panose="020B0604020202020204" pitchFamily="34" charset="0"/>
                <a:ea typeface="+mj-ea"/>
                <a:cs typeface="Arial" panose="020B0604020202020204" pitchFamily="34" charset="0"/>
              </a:rPr>
              <a:t>Ydy hi’n well gan y dysgwr ddefnyddio ei llaw chwith, ac ai dyna pam mae’n rhoi mwy o sylw i’r </a:t>
            </a:r>
            <a:r>
              <a:rPr lang="cy-GB" dirty="0" err="1">
                <a:solidFill>
                  <a:srgbClr val="3483CA"/>
                </a:solidFill>
                <a:latin typeface="Arial" panose="020B0604020202020204" pitchFamily="34" charset="0"/>
                <a:ea typeface="+mj-ea"/>
                <a:cs typeface="Arial" panose="020B0604020202020204" pitchFamily="34" charset="0"/>
              </a:rPr>
              <a:t>deinosor</a:t>
            </a:r>
            <a:r>
              <a:rPr lang="cy-GB" dirty="0">
                <a:solidFill>
                  <a:srgbClr val="3483CA"/>
                </a:solidFill>
                <a:latin typeface="Arial" panose="020B0604020202020204" pitchFamily="34" charset="0"/>
                <a:ea typeface="+mj-ea"/>
                <a:cs typeface="Arial" panose="020B0604020202020204" pitchFamily="34" charset="0"/>
              </a:rPr>
              <a:t>?</a:t>
            </a:r>
          </a:p>
          <a:p>
            <a:r>
              <a:rPr lang="cy-GB" dirty="0">
                <a:solidFill>
                  <a:srgbClr val="3483CA"/>
                </a:solidFill>
                <a:latin typeface="Arial" panose="020B0604020202020204" pitchFamily="34" charset="0"/>
                <a:ea typeface="+mj-ea"/>
                <a:cs typeface="Arial" panose="020B0604020202020204" pitchFamily="34" charset="0"/>
              </a:rPr>
              <a:t>Sut mae hi’n ymateb pan gaiff y gwrthrychau eu gosod go chwith?</a:t>
            </a:r>
            <a:endParaRPr lang="en-GB"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519306"/>
            <a:ext cx="5181600" cy="4351338"/>
          </a:xfrm>
        </p:spPr>
        <p:txBody>
          <a:bodyPr>
            <a:normAutofit/>
          </a:bodyPr>
          <a:lstStyle/>
          <a:p>
            <a:r>
              <a:rPr lang="en-GB" dirty="0">
                <a:latin typeface="Arial" panose="020B0604020202020204" pitchFamily="34" charset="0"/>
                <a:cs typeface="Arial" panose="020B0604020202020204" pitchFamily="34" charset="0"/>
              </a:rPr>
              <a:t>Does this learner have a preference for using her left hand </a:t>
            </a:r>
            <a:r>
              <a:rPr lang="en-GB" dirty="0" smtClean="0">
                <a:latin typeface="Arial" panose="020B0604020202020204" pitchFamily="34" charset="0"/>
                <a:cs typeface="Arial" panose="020B0604020202020204" pitchFamily="34" charset="0"/>
              </a:rPr>
              <a:t>which </a:t>
            </a:r>
            <a:r>
              <a:rPr lang="en-GB" dirty="0">
                <a:latin typeface="Arial" panose="020B0604020202020204" pitchFamily="34" charset="0"/>
                <a:cs typeface="Arial" panose="020B0604020202020204" pitchFamily="34" charset="0"/>
              </a:rPr>
              <a:t>accounts for her apparent preference for the dinosaur?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How </a:t>
            </a:r>
            <a:r>
              <a:rPr lang="en-GB" dirty="0">
                <a:latin typeface="Arial" panose="020B0604020202020204" pitchFamily="34" charset="0"/>
                <a:cs typeface="Arial" panose="020B0604020202020204" pitchFamily="34" charset="0"/>
              </a:rPr>
              <a:t>does she respond when the objects are </a:t>
            </a:r>
            <a:r>
              <a:rPr lang="en-GB" dirty="0" smtClean="0">
                <a:latin typeface="Arial" panose="020B0604020202020204" pitchFamily="34" charset="0"/>
                <a:cs typeface="Arial" panose="020B0604020202020204" pitchFamily="34" charset="0"/>
              </a:rPr>
              <a:t>reversed?</a:t>
            </a:r>
            <a:endParaRPr lang="en-GB"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838200" y="1058806"/>
            <a:ext cx="10515600" cy="1325563"/>
          </a:xfrm>
        </p:spPr>
        <p:txBody>
          <a:bodyPr>
            <a:no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3483CA"/>
                </a:solidFill>
                <a:latin typeface="Arial" panose="020B0604020202020204" pitchFamily="34" charset="0"/>
                <a:cs typeface="Arial" panose="020B0604020202020204" pitchFamily="34" charset="0"/>
              </a:rPr>
              <a:t> </a:t>
            </a:r>
            <a:r>
              <a:rPr lang="en-GB" sz="3200" b="1" dirty="0" smtClean="0">
                <a:solidFill>
                  <a:srgbClr val="3483CA"/>
                </a:solidFill>
                <a:latin typeface="Arial" panose="020B0604020202020204" pitchFamily="34" charset="0"/>
                <a:cs typeface="Arial" panose="020B0604020202020204" pitchFamily="34" charset="0"/>
              </a:rPr>
              <a:t>(</a:t>
            </a:r>
            <a:r>
              <a:rPr lang="en-GB" sz="3200" b="1" dirty="0" err="1" smtClean="0">
                <a:solidFill>
                  <a:srgbClr val="3483CA"/>
                </a:solidFill>
                <a:latin typeface="Arial" panose="020B0604020202020204" pitchFamily="34" charset="0"/>
                <a:cs typeface="Arial" panose="020B0604020202020204" pitchFamily="34" charset="0"/>
              </a:rPr>
              <a:t>gweithgaredd</a:t>
            </a:r>
            <a:r>
              <a:rPr lang="en-GB" sz="3200" b="1" dirty="0" smtClean="0">
                <a:solidFill>
                  <a:srgbClr val="3483CA"/>
                </a:solidFill>
                <a:latin typeface="Arial" panose="020B0604020202020204" pitchFamily="34" charset="0"/>
                <a:cs typeface="Arial" panose="020B0604020202020204" pitchFamily="34" charset="0"/>
              </a:rPr>
              <a:t> 2)</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response </a:t>
            </a:r>
            <a:r>
              <a:rPr lang="en-GB" sz="3200" b="1" dirty="0" smtClean="0">
                <a:solidFill>
                  <a:srgbClr val="009782"/>
                </a:solidFill>
                <a:latin typeface="Arial" panose="020B0604020202020204" pitchFamily="34" charset="0"/>
                <a:cs typeface="Arial" panose="020B0604020202020204" pitchFamily="34" charset="0"/>
              </a:rPr>
              <a:t>(activity 2)</a:t>
            </a:r>
            <a:endParaRPr lang="en-GB" sz="32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3140551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0640"/>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Gweithgarwch</a:t>
            </a:r>
            <a:r>
              <a:rPr lang="en-GB" sz="3200" b="1" dirty="0">
                <a:solidFill>
                  <a:srgbClr val="3483CA"/>
                </a:solidFill>
                <a:latin typeface="Arial" panose="020B0604020202020204" pitchFamily="34" charset="0"/>
                <a:cs typeface="Arial" panose="020B0604020202020204" pitchFamily="34" charset="0"/>
              </a:rPr>
              <a:t> </a:t>
            </a:r>
            <a:r>
              <a:rPr lang="en-GB" sz="3200" b="1" dirty="0" err="1">
                <a:solidFill>
                  <a:srgbClr val="3483CA"/>
                </a:solidFill>
                <a:latin typeface="Arial" panose="020B0604020202020204" pitchFamily="34" charset="0"/>
                <a:cs typeface="Arial" panose="020B0604020202020204" pitchFamily="34" charset="0"/>
              </a:rPr>
              <a:t>pellach</a:t>
            </a:r>
            <a:r>
              <a:rPr lang="en-GB" sz="3200" b="1" dirty="0">
                <a:solidFill>
                  <a:srgbClr val="3483CA"/>
                </a:solidFill>
                <a:latin typeface="Arial" panose="020B0604020202020204" pitchFamily="34" charset="0"/>
                <a:cs typeface="Arial" panose="020B0604020202020204" pitchFamily="34" charset="0"/>
              </a:rPr>
              <a:t> </a:t>
            </a:r>
            <a:r>
              <a:rPr lang="en-GB" sz="3200" b="1" dirty="0" smtClean="0">
                <a:solidFill>
                  <a:srgbClr val="009782"/>
                </a:solidFill>
                <a:latin typeface="Arial" panose="020B0604020202020204" pitchFamily="34" charset="0"/>
                <a:cs typeface="Arial" panose="020B0604020202020204" pitchFamily="34" charset="0"/>
              </a:rPr>
              <a:t/>
            </a:r>
            <a:br>
              <a:rPr lang="en-GB" sz="3200" b="1" dirty="0" smtClean="0">
                <a:solidFill>
                  <a:srgbClr val="009782"/>
                </a:solidFill>
                <a:latin typeface="Arial" panose="020B0604020202020204" pitchFamily="34" charset="0"/>
                <a:cs typeface="Arial" panose="020B0604020202020204" pitchFamily="34" charset="0"/>
              </a:rPr>
            </a:br>
            <a:r>
              <a:rPr lang="en-GB" sz="3200" b="1" dirty="0" smtClean="0">
                <a:solidFill>
                  <a:srgbClr val="009782"/>
                </a:solidFill>
                <a:latin typeface="Arial" panose="020B0604020202020204" pitchFamily="34" charset="0"/>
                <a:cs typeface="Arial" panose="020B0604020202020204" pitchFamily="34" charset="0"/>
              </a:rPr>
              <a:t>Further </a:t>
            </a:r>
            <a:r>
              <a:rPr lang="en-GB" sz="3200" b="1" dirty="0">
                <a:solidFill>
                  <a:srgbClr val="009782"/>
                </a:solidFill>
                <a:latin typeface="Arial" panose="020B0604020202020204" pitchFamily="34" charset="0"/>
                <a:cs typeface="Arial" panose="020B0604020202020204" pitchFamily="34" charset="0"/>
              </a:rPr>
              <a:t>activities</a:t>
            </a:r>
          </a:p>
        </p:txBody>
      </p:sp>
      <p:sp>
        <p:nvSpPr>
          <p:cNvPr id="3" name="Content Placeholder 2"/>
          <p:cNvSpPr>
            <a:spLocks noGrp="1"/>
          </p:cNvSpPr>
          <p:nvPr>
            <p:ph sz="half" idx="1"/>
          </p:nvPr>
        </p:nvSpPr>
        <p:spPr>
          <a:xfrm>
            <a:off x="838200" y="2351140"/>
            <a:ext cx="5181600" cy="4351338"/>
          </a:xfrm>
        </p:spPr>
        <p:txBody>
          <a:bodyPr>
            <a:normAutofit/>
          </a:bodyPr>
          <a:lstStyle/>
          <a:p>
            <a:r>
              <a:rPr lang="en-GB" b="1" dirty="0" err="1">
                <a:solidFill>
                  <a:srgbClr val="3483CA"/>
                </a:solidFill>
                <a:latin typeface="Arial" panose="020B0604020202020204" pitchFamily="34" charset="0"/>
                <a:ea typeface="+mj-ea"/>
                <a:cs typeface="Arial" panose="020B0604020202020204" pitchFamily="34" charset="0"/>
              </a:rPr>
              <a:t>Gweithgaredd</a:t>
            </a:r>
            <a:r>
              <a:rPr lang="en-GB" b="1" dirty="0">
                <a:solidFill>
                  <a:srgbClr val="3483CA"/>
                </a:solidFill>
                <a:latin typeface="Arial" panose="020B0604020202020204" pitchFamily="34" charset="0"/>
                <a:ea typeface="+mj-ea"/>
                <a:cs typeface="Arial" panose="020B0604020202020204" pitchFamily="34" charset="0"/>
              </a:rPr>
              <a:t> </a:t>
            </a:r>
            <a:r>
              <a:rPr lang="en-GB" b="1" dirty="0" smtClean="0">
                <a:solidFill>
                  <a:srgbClr val="3483CA"/>
                </a:solidFill>
                <a:latin typeface="Arial" panose="020B0604020202020204" pitchFamily="34" charset="0"/>
                <a:ea typeface="+mj-ea"/>
                <a:cs typeface="Arial" panose="020B0604020202020204" pitchFamily="34" charset="0"/>
              </a:rPr>
              <a:t>3 </a:t>
            </a:r>
            <a:r>
              <a:rPr lang="en-GB" dirty="0" smtClean="0">
                <a:solidFill>
                  <a:srgbClr val="3483CA"/>
                </a:solidFill>
                <a:latin typeface="Arial" panose="020B0604020202020204" pitchFamily="34" charset="0"/>
                <a:ea typeface="+mj-ea"/>
                <a:cs typeface="Arial" panose="020B0604020202020204" pitchFamily="34" charset="0"/>
              </a:rPr>
              <a:t>(</a:t>
            </a:r>
            <a:r>
              <a:rPr lang="en-GB" dirty="0" err="1" smtClean="0">
                <a:solidFill>
                  <a:srgbClr val="3483CA"/>
                </a:solidFill>
                <a:latin typeface="Arial" panose="020B0604020202020204" pitchFamily="34" charset="0"/>
                <a:ea typeface="+mj-ea"/>
                <a:cs typeface="Arial" panose="020B0604020202020204" pitchFamily="34" charset="0"/>
              </a:rPr>
              <a:t>dylai</a:t>
            </a:r>
            <a:r>
              <a:rPr lang="en-GB" dirty="0" smtClean="0">
                <a:solidFill>
                  <a:srgbClr val="3483CA"/>
                </a:solidFill>
                <a:latin typeface="Arial" panose="020B0604020202020204" pitchFamily="34" charset="0"/>
                <a:ea typeface="+mj-ea"/>
                <a:cs typeface="Arial" panose="020B0604020202020204" pitchFamily="34" charset="0"/>
              </a:rPr>
              <a:t> </a:t>
            </a:r>
            <a:r>
              <a:rPr lang="en-GB" dirty="0">
                <a:solidFill>
                  <a:srgbClr val="3483CA"/>
                </a:solidFill>
                <a:latin typeface="Arial" panose="020B0604020202020204" pitchFamily="34" charset="0"/>
                <a:ea typeface="+mj-ea"/>
                <a:cs typeface="Arial" panose="020B0604020202020204" pitchFamily="34" charset="0"/>
              </a:rPr>
              <a:t>gymryd </a:t>
            </a:r>
            <a:r>
              <a:rPr lang="en-GB" dirty="0" err="1">
                <a:solidFill>
                  <a:srgbClr val="3483CA"/>
                </a:solidFill>
                <a:latin typeface="Arial" panose="020B0604020202020204" pitchFamily="34" charset="0"/>
                <a:ea typeface="+mj-ea"/>
                <a:cs typeface="Arial" panose="020B0604020202020204" pitchFamily="34" charset="0"/>
              </a:rPr>
              <a:t>tua</a:t>
            </a:r>
            <a:r>
              <a:rPr lang="en-GB" dirty="0">
                <a:solidFill>
                  <a:srgbClr val="3483CA"/>
                </a:solidFill>
                <a:latin typeface="Arial" panose="020B0604020202020204" pitchFamily="34" charset="0"/>
                <a:ea typeface="+mj-ea"/>
                <a:cs typeface="Arial" panose="020B0604020202020204" pitchFamily="34" charset="0"/>
              </a:rPr>
              <a:t> 5 </a:t>
            </a:r>
            <a:r>
              <a:rPr lang="en-GB" dirty="0" err="1" smtClean="0">
                <a:solidFill>
                  <a:srgbClr val="3483CA"/>
                </a:solidFill>
                <a:latin typeface="Arial" panose="020B0604020202020204" pitchFamily="34" charset="0"/>
                <a:ea typeface="+mj-ea"/>
                <a:cs typeface="Arial" panose="020B0604020202020204" pitchFamily="34" charset="0"/>
              </a:rPr>
              <a:t>munud</a:t>
            </a:r>
            <a:r>
              <a:rPr lang="en-GB" dirty="0" smtClean="0">
                <a:solidFill>
                  <a:srgbClr val="3483CA"/>
                </a:solidFill>
                <a:latin typeface="Arial" panose="020B0604020202020204" pitchFamily="34" charset="0"/>
                <a:ea typeface="+mj-ea"/>
                <a:cs typeface="Arial" panose="020B0604020202020204" pitchFamily="34" charset="0"/>
              </a:rPr>
              <a:t>)</a:t>
            </a:r>
            <a:endParaRPr lang="en-GB" dirty="0">
              <a:solidFill>
                <a:srgbClr val="3483CA"/>
              </a:solidFill>
              <a:latin typeface="Arial" panose="020B0604020202020204" pitchFamily="34" charset="0"/>
              <a:ea typeface="+mj-ea"/>
              <a:cs typeface="Arial" panose="020B0604020202020204" pitchFamily="34" charset="0"/>
            </a:endParaRPr>
          </a:p>
          <a:p>
            <a:r>
              <a:rPr lang="cy-GB" dirty="0">
                <a:solidFill>
                  <a:srgbClr val="3483CA"/>
                </a:solidFill>
                <a:latin typeface="Arial" panose="020B0604020202020204" pitchFamily="34" charset="0"/>
                <a:ea typeface="+mj-ea"/>
                <a:cs typeface="Arial" panose="020B0604020202020204" pitchFamily="34" charset="0"/>
              </a:rPr>
              <a:t>Trafodwch pa rai o’r dysgwyr yn eich lleoliad/ysgol chi a fyddai efallai yn arddangos unrhyw un o ymddygiadau’r thema hon.</a:t>
            </a:r>
            <a:endParaRPr lang="en-GB"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351140"/>
            <a:ext cx="5181600" cy="4351338"/>
          </a:xfrm>
        </p:spPr>
        <p:txBody>
          <a:bodyPr>
            <a:normAutofit/>
          </a:bodyPr>
          <a:lstStyle/>
          <a:p>
            <a:pPr marL="0" indent="0">
              <a:buNone/>
            </a:pPr>
            <a:r>
              <a:rPr lang="en-GB" b="1" dirty="0">
                <a:latin typeface="Arial" panose="020B0604020202020204" pitchFamily="34" charset="0"/>
                <a:cs typeface="Arial" panose="020B0604020202020204" pitchFamily="34" charset="0"/>
              </a:rPr>
              <a:t>Activity </a:t>
            </a:r>
            <a:r>
              <a:rPr lang="en-GB" b="1" dirty="0" smtClean="0">
                <a:latin typeface="Arial" panose="020B0604020202020204" pitchFamily="34" charset="0"/>
                <a:cs typeface="Arial" panose="020B0604020202020204" pitchFamily="34" charset="0"/>
              </a:rPr>
              <a:t>3 </a:t>
            </a:r>
            <a:r>
              <a:rPr lang="en-GB" dirty="0" smtClean="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e</a:t>
            </a:r>
            <a:r>
              <a:rPr lang="en-GB" dirty="0" smtClean="0">
                <a:latin typeface="Arial" panose="020B0604020202020204" pitchFamily="34" charset="0"/>
                <a:cs typeface="Arial" panose="020B0604020202020204" pitchFamily="34" charset="0"/>
              </a:rPr>
              <a:t>stimated </a:t>
            </a:r>
            <a:r>
              <a:rPr lang="en-GB" dirty="0">
                <a:latin typeface="Arial" panose="020B0604020202020204" pitchFamily="34" charset="0"/>
                <a:cs typeface="Arial" panose="020B0604020202020204" pitchFamily="34" charset="0"/>
              </a:rPr>
              <a:t>duration 5 </a:t>
            </a:r>
            <a:r>
              <a:rPr lang="en-GB" dirty="0" smtClean="0">
                <a:latin typeface="Arial" panose="020B0604020202020204" pitchFamily="34" charset="0"/>
                <a:cs typeface="Arial" panose="020B0604020202020204" pitchFamily="34" charset="0"/>
              </a:rPr>
              <a:t>minutes)</a:t>
            </a:r>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In discussion, identify learners within your school or setting who might demonstrate any of the behaviours represented in this theme. </a:t>
            </a: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023891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97688"/>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Gweithgarwch</a:t>
            </a:r>
            <a:r>
              <a:rPr lang="en-GB" sz="3200" b="1" dirty="0">
                <a:solidFill>
                  <a:srgbClr val="3483CA"/>
                </a:solidFill>
                <a:latin typeface="Arial" panose="020B0604020202020204" pitchFamily="34" charset="0"/>
                <a:cs typeface="Arial" panose="020B0604020202020204" pitchFamily="34" charset="0"/>
              </a:rPr>
              <a:t> </a:t>
            </a:r>
            <a:r>
              <a:rPr lang="en-GB" sz="3200" b="1" dirty="0" err="1" smtClean="0">
                <a:solidFill>
                  <a:srgbClr val="3483CA"/>
                </a:solidFill>
                <a:latin typeface="Arial" panose="020B0604020202020204" pitchFamily="34" charset="0"/>
                <a:cs typeface="Arial" panose="020B0604020202020204" pitchFamily="34" charset="0"/>
              </a:rPr>
              <a:t>pellach</a:t>
            </a:r>
            <a:r>
              <a:rPr lang="en-GB" sz="3200" b="1" dirty="0" smtClean="0">
                <a:solidFill>
                  <a:srgbClr val="3483CA"/>
                </a:solidFill>
                <a:latin typeface="Arial" panose="020B0604020202020204" pitchFamily="34" charset="0"/>
                <a:cs typeface="Arial" panose="020B0604020202020204" pitchFamily="34" charset="0"/>
              </a:rPr>
              <a:t> – </a:t>
            </a:r>
            <a:r>
              <a:rPr lang="en-GB" sz="3200" b="1" dirty="0" err="1" smtClean="0">
                <a:solidFill>
                  <a:srgbClr val="3483CA"/>
                </a:solidFill>
                <a:latin typeface="Arial" panose="020B0604020202020204" pitchFamily="34" charset="0"/>
                <a:cs typeface="Arial" panose="020B0604020202020204" pitchFamily="34" charset="0"/>
              </a:rPr>
              <a:t>parhad</a:t>
            </a:r>
            <a:r>
              <a:rPr lang="en-GB" sz="3200" b="1" dirty="0" smtClean="0">
                <a:solidFill>
                  <a:srgbClr val="3483CA"/>
                </a:solidFill>
                <a:latin typeface="Arial" panose="020B0604020202020204" pitchFamily="34" charset="0"/>
                <a:cs typeface="Arial" panose="020B0604020202020204" pitchFamily="34" charset="0"/>
              </a:rPr>
              <a:t> </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Further </a:t>
            </a:r>
            <a:r>
              <a:rPr lang="en-GB" sz="3200" b="1" dirty="0" smtClean="0">
                <a:solidFill>
                  <a:srgbClr val="009782"/>
                </a:solidFill>
                <a:latin typeface="Arial" panose="020B0604020202020204" pitchFamily="34" charset="0"/>
                <a:cs typeface="Arial" panose="020B0604020202020204" pitchFamily="34" charset="0"/>
              </a:rPr>
              <a:t>activities – continued</a:t>
            </a:r>
            <a:endParaRPr lang="en-GB" sz="3200" b="1" dirty="0">
              <a:solidFill>
                <a:srgbClr val="009782"/>
              </a:solidFill>
              <a:latin typeface="Arial" panose="020B0604020202020204" pitchFamily="34" charset="0"/>
              <a:cs typeface="Arial" panose="020B0604020202020204" pitchFamily="34" charset="0"/>
            </a:endParaRPr>
          </a:p>
        </p:txBody>
      </p:sp>
      <p:sp>
        <p:nvSpPr>
          <p:cNvPr id="3" name="Content Placeholder 2"/>
          <p:cNvSpPr>
            <a:spLocks noGrp="1"/>
          </p:cNvSpPr>
          <p:nvPr>
            <p:ph sz="half" idx="1"/>
          </p:nvPr>
        </p:nvSpPr>
        <p:spPr>
          <a:xfrm>
            <a:off x="838200" y="2210429"/>
            <a:ext cx="5181600" cy="4351338"/>
          </a:xfrm>
        </p:spPr>
        <p:txBody>
          <a:bodyPr>
            <a:normAutofit fontScale="92500" lnSpcReduction="10000"/>
          </a:bodyPr>
          <a:lstStyle/>
          <a:p>
            <a:pPr marL="0" indent="0">
              <a:buNone/>
            </a:pPr>
            <a:r>
              <a:rPr lang="en-GB" sz="3000" b="1" dirty="0" err="1">
                <a:solidFill>
                  <a:srgbClr val="3483CA"/>
                </a:solidFill>
                <a:latin typeface="Arial" panose="020B0604020202020204" pitchFamily="34" charset="0"/>
                <a:ea typeface="+mj-ea"/>
                <a:cs typeface="Arial" panose="020B0604020202020204" pitchFamily="34" charset="0"/>
              </a:rPr>
              <a:t>Gweithgarwch</a:t>
            </a:r>
            <a:r>
              <a:rPr lang="en-GB" sz="3000" b="1" dirty="0">
                <a:solidFill>
                  <a:srgbClr val="3483CA"/>
                </a:solidFill>
                <a:latin typeface="Arial" panose="020B0604020202020204" pitchFamily="34" charset="0"/>
                <a:ea typeface="+mj-ea"/>
                <a:cs typeface="Arial" panose="020B0604020202020204" pitchFamily="34" charset="0"/>
              </a:rPr>
              <a:t> </a:t>
            </a:r>
            <a:r>
              <a:rPr lang="en-GB" sz="3000" b="1" dirty="0" err="1">
                <a:solidFill>
                  <a:srgbClr val="3483CA"/>
                </a:solidFill>
                <a:latin typeface="Arial" panose="020B0604020202020204" pitchFamily="34" charset="0"/>
                <a:ea typeface="+mj-ea"/>
                <a:cs typeface="Arial" panose="020B0604020202020204" pitchFamily="34" charset="0"/>
              </a:rPr>
              <a:t>pellach</a:t>
            </a:r>
            <a:endParaRPr lang="en-GB" sz="3000" b="1" dirty="0">
              <a:solidFill>
                <a:srgbClr val="3483CA"/>
              </a:solidFill>
              <a:latin typeface="Arial" panose="020B0604020202020204" pitchFamily="34" charset="0"/>
              <a:ea typeface="+mj-ea"/>
              <a:cs typeface="Arial" panose="020B0604020202020204" pitchFamily="34" charset="0"/>
            </a:endParaRPr>
          </a:p>
          <a:p>
            <a:r>
              <a:rPr lang="cy-GB" sz="3000" dirty="0">
                <a:solidFill>
                  <a:srgbClr val="3483CA"/>
                </a:solidFill>
                <a:latin typeface="Arial" panose="020B0604020202020204" pitchFamily="34" charset="0"/>
                <a:ea typeface="+mj-ea"/>
                <a:cs typeface="Arial" panose="020B0604020202020204" pitchFamily="34" charset="0"/>
              </a:rPr>
              <a:t>Trefnwch i wneud fideo o’r dysgwyr/ymddygiadau a nodwyd gennych.</a:t>
            </a:r>
          </a:p>
          <a:p>
            <a:r>
              <a:rPr lang="cy-GB" sz="3000" dirty="0">
                <a:solidFill>
                  <a:srgbClr val="3483CA"/>
                </a:solidFill>
                <a:latin typeface="Arial" panose="020B0604020202020204" pitchFamily="34" charset="0"/>
                <a:ea typeface="+mj-ea"/>
                <a:cs typeface="Arial" panose="020B0604020202020204" pitchFamily="34" charset="0"/>
              </a:rPr>
              <a:t>Dewch at eich gilydd i wylio pob un o’r fideos a recordiwyd. Ar sail testun y </a:t>
            </a:r>
            <a:r>
              <a:rPr lang="cy-GB" sz="3000" i="1" dirty="0">
                <a:solidFill>
                  <a:srgbClr val="3483CA"/>
                </a:solidFill>
                <a:latin typeface="Arial" panose="020B0604020202020204" pitchFamily="34" charset="0"/>
                <a:ea typeface="+mj-ea"/>
                <a:cs typeface="Arial" panose="020B0604020202020204" pitchFamily="34" charset="0"/>
              </a:rPr>
              <a:t>L</a:t>
            </a:r>
            <a:r>
              <a:rPr lang="cy-GB" sz="3000" i="1" dirty="0" smtClean="0">
                <a:solidFill>
                  <a:srgbClr val="3483CA"/>
                </a:solidFill>
                <a:latin typeface="Arial" panose="020B0604020202020204" pitchFamily="34" charset="0"/>
                <a:ea typeface="+mj-ea"/>
                <a:cs typeface="Arial" panose="020B0604020202020204" pitchFamily="34" charset="0"/>
              </a:rPr>
              <a:t>lyfryn asesu</a:t>
            </a:r>
            <a:r>
              <a:rPr lang="cy-GB" sz="3000" dirty="0">
                <a:solidFill>
                  <a:srgbClr val="3483CA"/>
                </a:solidFill>
                <a:latin typeface="Arial" panose="020B0604020202020204" pitchFamily="34" charset="0"/>
                <a:ea typeface="+mj-ea"/>
                <a:cs typeface="Arial" panose="020B0604020202020204" pitchFamily="34" charset="0"/>
              </a:rPr>
              <a:t>, trafodwch p’un a yw’r fideos hyn yn arddangos yr ymddygiadau yn gywir.</a:t>
            </a:r>
            <a:endParaRPr lang="en-GB" sz="3000"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173704"/>
            <a:ext cx="5181600" cy="4351338"/>
          </a:xfrm>
        </p:spPr>
        <p:txBody>
          <a:bodyPr>
            <a:noAutofit/>
          </a:bodyPr>
          <a:lstStyle/>
          <a:p>
            <a:pPr marL="0" indent="0">
              <a:buNone/>
            </a:pPr>
            <a:r>
              <a:rPr lang="en-GB" b="1" dirty="0">
                <a:latin typeface="Arial" panose="020B0604020202020204" pitchFamily="34" charset="0"/>
                <a:cs typeface="Arial" panose="020B0604020202020204" pitchFamily="34" charset="0"/>
              </a:rPr>
              <a:t>Follow-up activity</a:t>
            </a:r>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Arrange to video the learners/behaviours you have identified.</a:t>
            </a:r>
          </a:p>
          <a:p>
            <a:pPr lvl="0"/>
            <a:r>
              <a:rPr lang="en-GB" dirty="0" smtClean="0">
                <a:latin typeface="Arial" panose="020B0604020202020204" pitchFamily="34" charset="0"/>
                <a:cs typeface="Arial" panose="020B0604020202020204" pitchFamily="34" charset="0"/>
              </a:rPr>
              <a:t>Reconvene </a:t>
            </a:r>
            <a:r>
              <a:rPr lang="en-GB" dirty="0">
                <a:latin typeface="Arial" panose="020B0604020202020204" pitchFamily="34" charset="0"/>
                <a:cs typeface="Arial" panose="020B0604020202020204" pitchFamily="34" charset="0"/>
              </a:rPr>
              <a:t>to watch each of your recorded videos.  Using the text in the </a:t>
            </a:r>
            <a:r>
              <a:rPr lang="en-GB" i="1" dirty="0">
                <a:latin typeface="Arial" panose="020B0604020202020204" pitchFamily="34" charset="0"/>
                <a:cs typeface="Arial" panose="020B0604020202020204" pitchFamily="34" charset="0"/>
              </a:rPr>
              <a:t>Assessment </a:t>
            </a:r>
            <a:r>
              <a:rPr lang="en-GB" i="1" dirty="0" smtClean="0">
                <a:latin typeface="Arial" panose="020B0604020202020204" pitchFamily="34" charset="0"/>
                <a:cs typeface="Arial" panose="020B0604020202020204" pitchFamily="34" charset="0"/>
              </a:rPr>
              <a:t>booklet</a:t>
            </a:r>
            <a:r>
              <a:rPr lang="en-GB" dirty="0">
                <a:latin typeface="Arial" panose="020B0604020202020204" pitchFamily="34" charset="0"/>
                <a:cs typeface="Arial" panose="020B0604020202020204" pitchFamily="34" charset="0"/>
              </a:rPr>
              <a:t>, agree whether these clips correctly exemplify the behaviours.</a:t>
            </a: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8420"/>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7235529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142"/>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Gweithgarwch</a:t>
            </a:r>
            <a:r>
              <a:rPr lang="en-GB" sz="3200" b="1" dirty="0">
                <a:solidFill>
                  <a:srgbClr val="3483CA"/>
                </a:solidFill>
                <a:latin typeface="Arial" panose="020B0604020202020204" pitchFamily="34" charset="0"/>
                <a:cs typeface="Arial" panose="020B0604020202020204" pitchFamily="34" charset="0"/>
              </a:rPr>
              <a:t> </a:t>
            </a:r>
            <a:r>
              <a:rPr lang="en-GB" sz="3200" b="1" dirty="0" err="1">
                <a:solidFill>
                  <a:srgbClr val="3483CA"/>
                </a:solidFill>
                <a:latin typeface="Arial" panose="020B0604020202020204" pitchFamily="34" charset="0"/>
                <a:cs typeface="Arial" panose="020B0604020202020204" pitchFamily="34" charset="0"/>
              </a:rPr>
              <a:t>pellach</a:t>
            </a:r>
            <a:r>
              <a:rPr lang="en-GB" sz="3200" b="1" dirty="0">
                <a:solidFill>
                  <a:srgbClr val="3483CA"/>
                </a:solidFill>
                <a:latin typeface="Arial" panose="020B0604020202020204" pitchFamily="34" charset="0"/>
                <a:cs typeface="Arial" panose="020B0604020202020204" pitchFamily="34" charset="0"/>
              </a:rPr>
              <a:t> </a:t>
            </a:r>
            <a:r>
              <a:rPr lang="en-GB" sz="3200" b="1" dirty="0" smtClean="0">
                <a:solidFill>
                  <a:srgbClr val="3483CA"/>
                </a:solidFill>
                <a:latin typeface="Arial" panose="020B0604020202020204" pitchFamily="34" charset="0"/>
                <a:cs typeface="Arial" panose="020B0604020202020204" pitchFamily="34" charset="0"/>
              </a:rPr>
              <a:t>– </a:t>
            </a:r>
            <a:r>
              <a:rPr lang="en-GB" sz="3200" b="1" dirty="0" err="1" smtClean="0">
                <a:solidFill>
                  <a:srgbClr val="3483CA"/>
                </a:solidFill>
                <a:latin typeface="Arial" panose="020B0604020202020204" pitchFamily="34" charset="0"/>
                <a:cs typeface="Arial" panose="020B0604020202020204" pitchFamily="34" charset="0"/>
              </a:rPr>
              <a:t>parhad</a:t>
            </a:r>
            <a:r>
              <a:rPr lang="en-GB" sz="3200" b="1" dirty="0" smtClean="0">
                <a:solidFill>
                  <a:srgbClr val="3483CA"/>
                </a:solidFill>
                <a:latin typeface="Arial" panose="020B0604020202020204" pitchFamily="34" charset="0"/>
                <a:cs typeface="Arial" panose="020B0604020202020204" pitchFamily="34" charset="0"/>
              </a:rPr>
              <a:t> </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Further activities </a:t>
            </a:r>
            <a:r>
              <a:rPr lang="en-GB" sz="3200" b="1" dirty="0" smtClean="0">
                <a:solidFill>
                  <a:srgbClr val="009782"/>
                </a:solidFill>
                <a:latin typeface="Arial" panose="020B0604020202020204" pitchFamily="34" charset="0"/>
                <a:cs typeface="Arial" panose="020B0604020202020204" pitchFamily="34" charset="0"/>
              </a:rPr>
              <a:t>– </a:t>
            </a:r>
            <a:r>
              <a:rPr lang="en-GB" sz="3200" b="1" dirty="0">
                <a:solidFill>
                  <a:srgbClr val="009782"/>
                </a:solidFill>
                <a:latin typeface="Arial" panose="020B0604020202020204" pitchFamily="34" charset="0"/>
                <a:cs typeface="Arial" panose="020B0604020202020204" pitchFamily="34" charset="0"/>
              </a:rPr>
              <a:t>continued</a:t>
            </a:r>
          </a:p>
        </p:txBody>
      </p:sp>
      <p:sp>
        <p:nvSpPr>
          <p:cNvPr id="3" name="Content Placeholder 2"/>
          <p:cNvSpPr>
            <a:spLocks noGrp="1"/>
          </p:cNvSpPr>
          <p:nvPr>
            <p:ph sz="half" idx="1"/>
          </p:nvPr>
        </p:nvSpPr>
        <p:spPr>
          <a:xfrm>
            <a:off x="838200" y="2361642"/>
            <a:ext cx="5181600" cy="4351338"/>
          </a:xfrm>
        </p:spPr>
        <p:txBody>
          <a:bodyPr>
            <a:normAutofit/>
          </a:bodyPr>
          <a:lstStyle/>
          <a:p>
            <a:r>
              <a:rPr lang="cy-GB" dirty="0">
                <a:solidFill>
                  <a:srgbClr val="3483CA"/>
                </a:solidFill>
                <a:latin typeface="Arial" panose="020B0604020202020204" pitchFamily="34" charset="0"/>
                <a:ea typeface="+mj-ea"/>
                <a:cs typeface="Arial" panose="020B0604020202020204" pitchFamily="34" charset="0"/>
              </a:rPr>
              <a:t>Cadwch y fideos rydych yn gytûn arnynt, a gofalwch eu bod ar gael i helpu ymarferwyr yn eich lleoliad/ysgol pan fyddant yn cynnal asesiadau mewn perthynas â’r Map </a:t>
            </a:r>
            <a:r>
              <a:rPr lang="cy-GB" dirty="0" smtClean="0">
                <a:solidFill>
                  <a:srgbClr val="3483CA"/>
                </a:solidFill>
                <a:latin typeface="Arial" panose="020B0604020202020204" pitchFamily="34" charset="0"/>
                <a:ea typeface="+mj-ea"/>
                <a:cs typeface="Arial" panose="020B0604020202020204" pitchFamily="34" charset="0"/>
              </a:rPr>
              <a:t>llwybrau</a:t>
            </a:r>
            <a:r>
              <a:rPr lang="cy-GB" dirty="0">
                <a:solidFill>
                  <a:srgbClr val="3483CA"/>
                </a:solidFill>
                <a:latin typeface="Arial" panose="020B0604020202020204" pitchFamily="34" charset="0"/>
                <a:ea typeface="+mj-ea"/>
                <a:cs typeface="Arial" panose="020B0604020202020204" pitchFamily="34" charset="0"/>
              </a:rPr>
              <a:t>.</a:t>
            </a:r>
            <a:endParaRPr lang="en-GB" dirty="0">
              <a:solidFill>
                <a:srgbClr val="3483CA"/>
              </a:solidFill>
              <a:latin typeface="Arial" panose="020B0604020202020204" pitchFamily="34" charset="0"/>
              <a:ea typeface="+mj-ea"/>
              <a:cs typeface="Arial" panose="020B0604020202020204" pitchFamily="34" charset="0"/>
            </a:endParaRPr>
          </a:p>
          <a:p>
            <a:endParaRPr lang="en-GB" sz="2700" dirty="0"/>
          </a:p>
        </p:txBody>
      </p:sp>
      <p:sp>
        <p:nvSpPr>
          <p:cNvPr id="4" name="Content Placeholder 3"/>
          <p:cNvSpPr>
            <a:spLocks noGrp="1"/>
          </p:cNvSpPr>
          <p:nvPr>
            <p:ph sz="half" idx="2"/>
          </p:nvPr>
        </p:nvSpPr>
        <p:spPr>
          <a:xfrm>
            <a:off x="6172200" y="2361642"/>
            <a:ext cx="5181600" cy="4351338"/>
          </a:xfrm>
        </p:spPr>
        <p:txBody>
          <a:bodyPr>
            <a:normAutofit/>
          </a:bodyPr>
          <a:lstStyle/>
          <a:p>
            <a:r>
              <a:rPr lang="en-GB" dirty="0">
                <a:latin typeface="Arial" panose="020B0604020202020204" pitchFamily="34" charset="0"/>
                <a:cs typeface="Arial" panose="020B0604020202020204" pitchFamily="34" charset="0"/>
              </a:rPr>
              <a:t>Retain clips you have agreed and ensure they are available to assist </a:t>
            </a:r>
            <a:r>
              <a:rPr lang="en-GB" dirty="0" smtClean="0">
                <a:latin typeface="Arial" panose="020B0604020202020204" pitchFamily="34" charset="0"/>
                <a:cs typeface="Arial" panose="020B0604020202020204" pitchFamily="34" charset="0"/>
              </a:rPr>
              <a:t>practitioners </a:t>
            </a:r>
            <a:r>
              <a:rPr lang="en-GB" dirty="0">
                <a:latin typeface="Arial" panose="020B0604020202020204" pitchFamily="34" charset="0"/>
                <a:cs typeface="Arial" panose="020B0604020202020204" pitchFamily="34" charset="0"/>
              </a:rPr>
              <a:t>in your school or setting when they are making judgements for Routemap assessments.</a:t>
            </a: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980210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5565"/>
            <a:ext cx="10515600" cy="1325563"/>
          </a:xfrm>
        </p:spPr>
        <p:txBody>
          <a:bodyPr>
            <a:normAutofit/>
          </a:bodyPr>
          <a:lstStyle/>
          <a:p>
            <a:r>
              <a:rPr lang="en-GB" sz="3200" b="1" dirty="0">
                <a:solidFill>
                  <a:srgbClr val="3483CA"/>
                </a:solidFill>
                <a:latin typeface="Arial" panose="020B0604020202020204" pitchFamily="34" charset="0"/>
                <a:cs typeface="Arial" panose="020B0604020202020204" pitchFamily="34" charset="0"/>
              </a:rPr>
              <a:t>Deunyddiau dysgu proffesiynol </a:t>
            </a:r>
            <a:r>
              <a:rPr lang="en-GB" sz="3200" b="1" dirty="0" smtClean="0">
                <a:solidFill>
                  <a:srgbClr val="009782"/>
                </a:solidFill>
                <a:latin typeface="Arial" panose="020B0604020202020204" pitchFamily="34" charset="0"/>
                <a:cs typeface="Arial" panose="020B0604020202020204" pitchFamily="34" charset="0"/>
              </a:rPr>
              <a:t/>
            </a:r>
            <a:br>
              <a:rPr lang="en-GB" sz="3200" b="1" dirty="0" smtClean="0">
                <a:solidFill>
                  <a:srgbClr val="009782"/>
                </a:solidFill>
                <a:latin typeface="Arial" panose="020B0604020202020204" pitchFamily="34" charset="0"/>
                <a:cs typeface="Arial" panose="020B0604020202020204" pitchFamily="34" charset="0"/>
              </a:rPr>
            </a:br>
            <a:r>
              <a:rPr lang="en-GB" sz="3200" b="1" dirty="0" smtClean="0">
                <a:solidFill>
                  <a:srgbClr val="009782"/>
                </a:solidFill>
                <a:latin typeface="Arial" panose="020B0604020202020204" pitchFamily="34" charset="0"/>
                <a:cs typeface="Arial" panose="020B0604020202020204" pitchFamily="34" charset="0"/>
              </a:rPr>
              <a:t>Professional </a:t>
            </a:r>
            <a:r>
              <a:rPr lang="en-GB" sz="3200" b="1" dirty="0">
                <a:solidFill>
                  <a:srgbClr val="009782"/>
                </a:solidFill>
                <a:latin typeface="Arial" panose="020B0604020202020204" pitchFamily="34" charset="0"/>
                <a:cs typeface="Arial" panose="020B0604020202020204" pitchFamily="34" charset="0"/>
              </a:rPr>
              <a:t>learning materials</a:t>
            </a:r>
            <a:endParaRPr lang="en-GB" sz="3200" dirty="0"/>
          </a:p>
        </p:txBody>
      </p:sp>
      <p:sp>
        <p:nvSpPr>
          <p:cNvPr id="3" name="Content Placeholder 2"/>
          <p:cNvSpPr>
            <a:spLocks noGrp="1"/>
          </p:cNvSpPr>
          <p:nvPr>
            <p:ph sz="half" idx="1"/>
          </p:nvPr>
        </p:nvSpPr>
        <p:spPr>
          <a:xfrm>
            <a:off x="838200" y="2386065"/>
            <a:ext cx="5181600" cy="4351338"/>
          </a:xfrm>
        </p:spPr>
        <p:txBody>
          <a:bodyPr>
            <a:normAutofit/>
          </a:bodyPr>
          <a:lstStyle/>
          <a:p>
            <a:r>
              <a:rPr lang="en-GB" dirty="0" err="1">
                <a:solidFill>
                  <a:srgbClr val="3483CA"/>
                </a:solidFill>
                <a:latin typeface="Arial" panose="020B0604020202020204" pitchFamily="34" charset="0"/>
                <a:ea typeface="+mj-ea"/>
                <a:cs typeface="Arial" panose="020B0604020202020204" pitchFamily="34" charset="0"/>
              </a:rPr>
              <a:t>Adborth</a:t>
            </a:r>
            <a:endParaRPr lang="en-GB" dirty="0">
              <a:solidFill>
                <a:srgbClr val="3483CA"/>
              </a:solidFill>
              <a:latin typeface="Arial" panose="020B0604020202020204" pitchFamily="34" charset="0"/>
              <a:ea typeface="+mj-ea"/>
              <a:cs typeface="Arial" panose="020B0604020202020204" pitchFamily="34" charset="0"/>
            </a:endParaRPr>
          </a:p>
          <a:p>
            <a:r>
              <a:rPr lang="en-GB" dirty="0" err="1">
                <a:solidFill>
                  <a:srgbClr val="3483CA"/>
                </a:solidFill>
                <a:latin typeface="Arial" panose="020B0604020202020204" pitchFamily="34" charset="0"/>
                <a:ea typeface="+mj-ea"/>
                <a:cs typeface="Arial" panose="020B0604020202020204" pitchFamily="34" charset="0"/>
              </a:rPr>
              <a:t>Awgrymiadau</a:t>
            </a:r>
            <a:endParaRPr lang="en-GB" dirty="0">
              <a:solidFill>
                <a:srgbClr val="3483CA"/>
              </a:solidFill>
              <a:latin typeface="Arial" panose="020B0604020202020204" pitchFamily="34" charset="0"/>
              <a:ea typeface="+mj-ea"/>
              <a:cs typeface="Arial" panose="020B0604020202020204" pitchFamily="34" charset="0"/>
            </a:endParaRPr>
          </a:p>
          <a:p>
            <a:r>
              <a:rPr lang="en-GB" dirty="0">
                <a:solidFill>
                  <a:srgbClr val="3483CA"/>
                </a:solidFill>
                <a:latin typeface="Arial" panose="020B0604020202020204" pitchFamily="34" charset="0"/>
                <a:ea typeface="+mj-ea"/>
                <a:cs typeface="Arial" panose="020B0604020202020204" pitchFamily="34" charset="0"/>
              </a:rPr>
              <a:t>Cwestiynau</a:t>
            </a:r>
          </a:p>
          <a:p>
            <a:endParaRPr lang="en-GB" dirty="0"/>
          </a:p>
        </p:txBody>
      </p:sp>
      <p:sp>
        <p:nvSpPr>
          <p:cNvPr id="4" name="Content Placeholder 3"/>
          <p:cNvSpPr>
            <a:spLocks noGrp="1"/>
          </p:cNvSpPr>
          <p:nvPr>
            <p:ph sz="half" idx="2"/>
          </p:nvPr>
        </p:nvSpPr>
        <p:spPr>
          <a:xfrm>
            <a:off x="6172200" y="2386065"/>
            <a:ext cx="5181600" cy="4351338"/>
          </a:xfrm>
        </p:spPr>
        <p:txBody>
          <a:bodyPr>
            <a:normAutofit/>
          </a:bodyPr>
          <a:lstStyle/>
          <a:p>
            <a:r>
              <a:rPr lang="en-GB" dirty="0">
                <a:latin typeface="Arial" panose="020B0604020202020204" pitchFamily="34" charset="0"/>
                <a:cs typeface="Arial" panose="020B0604020202020204" pitchFamily="34" charset="0"/>
              </a:rPr>
              <a:t>Feedback</a:t>
            </a:r>
          </a:p>
          <a:p>
            <a:r>
              <a:rPr lang="en-GB" dirty="0">
                <a:latin typeface="Arial" panose="020B0604020202020204" pitchFamily="34" charset="0"/>
                <a:cs typeface="Arial" panose="020B0604020202020204" pitchFamily="34" charset="0"/>
              </a:rPr>
              <a:t>Suggestions</a:t>
            </a:r>
          </a:p>
          <a:p>
            <a:r>
              <a:rPr lang="en-GB" dirty="0">
                <a:latin typeface="Arial" panose="020B0604020202020204" pitchFamily="34" charset="0"/>
                <a:cs typeface="Arial" panose="020B0604020202020204" pitchFamily="34" charset="0"/>
              </a:rPr>
              <a:t>Questions</a:t>
            </a:r>
          </a:p>
          <a:p>
            <a:endParaRPr lang="en-GB" dirty="0"/>
          </a:p>
        </p:txBody>
      </p:sp>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66369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8585"/>
            <a:ext cx="10515600" cy="1325563"/>
          </a:xfrm>
        </p:spPr>
        <p:txBody>
          <a:bodyPr>
            <a:normAutofit/>
          </a:bodyPr>
          <a:lstStyle/>
          <a:p>
            <a:r>
              <a:rPr lang="cy-GB" sz="3200" b="1" dirty="0">
                <a:solidFill>
                  <a:srgbClr val="3483CA"/>
                </a:solidFill>
                <a:latin typeface="Arial" panose="020B0604020202020204" pitchFamily="34" charset="0"/>
                <a:cs typeface="Arial" panose="020B0604020202020204" pitchFamily="34" charset="0"/>
              </a:rPr>
              <a:t>Deunyddiau dysgu proffesiynol </a:t>
            </a:r>
            <a:br>
              <a:rPr lang="cy-GB" sz="3200" b="1" dirty="0">
                <a:solidFill>
                  <a:srgbClr val="3483CA"/>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Professional learning materials</a:t>
            </a:r>
            <a:endParaRPr lang="fr-FR" sz="3200" i="1" dirty="0"/>
          </a:p>
        </p:txBody>
      </p:sp>
      <p:sp>
        <p:nvSpPr>
          <p:cNvPr id="3" name="Content Placeholder 2"/>
          <p:cNvSpPr>
            <a:spLocks noGrp="1"/>
          </p:cNvSpPr>
          <p:nvPr>
            <p:ph sz="half" idx="1"/>
          </p:nvPr>
        </p:nvSpPr>
        <p:spPr>
          <a:xfrm>
            <a:off x="838200" y="2309085"/>
            <a:ext cx="5181600" cy="4351338"/>
          </a:xfrm>
        </p:spPr>
        <p:txBody>
          <a:bodyPr>
            <a:normAutofit fontScale="25000" lnSpcReduction="20000"/>
          </a:bodyPr>
          <a:lstStyle/>
          <a:p>
            <a:pPr marL="0" indent="0">
              <a:buNone/>
            </a:pPr>
            <a:r>
              <a:rPr lang="en-GB" sz="11200" b="1" dirty="0" smtClean="0">
                <a:solidFill>
                  <a:srgbClr val="3483CA"/>
                </a:solidFill>
                <a:latin typeface="Arial" panose="020B0604020202020204" pitchFamily="34" charset="0"/>
                <a:ea typeface="+mj-ea"/>
                <a:cs typeface="Arial" panose="020B0604020202020204" pitchFamily="34" charset="0"/>
              </a:rPr>
              <a:t>Mae’r </a:t>
            </a:r>
            <a:r>
              <a:rPr lang="en-GB" sz="11200" b="1" dirty="0" err="1" smtClean="0">
                <a:solidFill>
                  <a:srgbClr val="3483CA"/>
                </a:solidFill>
                <a:latin typeface="Arial" panose="020B0604020202020204" pitchFamily="34" charset="0"/>
                <a:ea typeface="+mj-ea"/>
                <a:cs typeface="Arial" panose="020B0604020202020204" pitchFamily="34" charset="0"/>
              </a:rPr>
              <a:t>modiwlau</a:t>
            </a:r>
            <a:r>
              <a:rPr lang="en-GB" sz="11200" b="1" dirty="0" smtClean="0">
                <a:solidFill>
                  <a:srgbClr val="3483CA"/>
                </a:solidFill>
                <a:latin typeface="Arial" panose="020B0604020202020204" pitchFamily="34" charset="0"/>
                <a:ea typeface="+mj-ea"/>
                <a:cs typeface="Arial" panose="020B0604020202020204" pitchFamily="34" charset="0"/>
              </a:rPr>
              <a:t> </a:t>
            </a:r>
            <a:r>
              <a:rPr lang="en-GB" sz="11200" b="1" dirty="0" err="1" smtClean="0">
                <a:solidFill>
                  <a:srgbClr val="3483CA"/>
                </a:solidFill>
                <a:latin typeface="Arial" panose="020B0604020202020204" pitchFamily="34" charset="0"/>
                <a:ea typeface="+mj-ea"/>
                <a:cs typeface="Arial" panose="020B0604020202020204" pitchFamily="34" charset="0"/>
              </a:rPr>
              <a:t>rhagarweiniol</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smtClean="0">
                <a:solidFill>
                  <a:srgbClr val="3483CA"/>
                </a:solidFill>
                <a:latin typeface="Arial" panose="020B0604020202020204" pitchFamily="34" charset="0"/>
                <a:ea typeface="+mj-ea"/>
                <a:cs typeface="Arial" panose="020B0604020202020204" pitchFamily="34" charset="0"/>
              </a:rPr>
              <a:t>ar</a:t>
            </a:r>
            <a:r>
              <a:rPr lang="en-GB" sz="11200" dirty="0" smtClean="0">
                <a:solidFill>
                  <a:srgbClr val="3483CA"/>
                </a:solidFill>
                <a:latin typeface="Arial" panose="020B0604020202020204" pitchFamily="34" charset="0"/>
                <a:ea typeface="+mj-ea"/>
                <a:cs typeface="Arial" panose="020B0604020202020204" pitchFamily="34" charset="0"/>
              </a:rPr>
              <a:t> gyfer pob un </a:t>
            </a:r>
            <a:r>
              <a:rPr lang="en-GB" sz="11200" dirty="0" err="1" smtClean="0">
                <a:solidFill>
                  <a:srgbClr val="3483CA"/>
                </a:solidFill>
                <a:latin typeface="Arial" panose="020B0604020202020204" pitchFamily="34" charset="0"/>
                <a:ea typeface="+mj-ea"/>
                <a:cs typeface="Arial" panose="020B0604020202020204" pitchFamily="34" charset="0"/>
              </a:rPr>
              <a:t>o’r</a:t>
            </a:r>
            <a:r>
              <a:rPr lang="en-GB" sz="11200" dirty="0" smtClean="0">
                <a:solidFill>
                  <a:srgbClr val="3483CA"/>
                </a:solidFill>
                <a:latin typeface="Arial" panose="020B0604020202020204" pitchFamily="34" charset="0"/>
                <a:ea typeface="+mj-ea"/>
                <a:cs typeface="Arial" panose="020B0604020202020204" pitchFamily="34" charset="0"/>
              </a:rPr>
              <a:t> tri </a:t>
            </a:r>
            <a:r>
              <a:rPr lang="en-GB" sz="11200" dirty="0" err="1" smtClean="0">
                <a:solidFill>
                  <a:srgbClr val="3483CA"/>
                </a:solidFill>
                <a:latin typeface="Arial" panose="020B0604020202020204" pitchFamily="34" charset="0"/>
                <a:ea typeface="+mj-ea"/>
                <a:cs typeface="Arial" panose="020B0604020202020204" pitchFamily="34" charset="0"/>
              </a:rPr>
              <a:t>llinyn</a:t>
            </a:r>
            <a:r>
              <a:rPr lang="en-GB" sz="11200" dirty="0" smtClean="0">
                <a:solidFill>
                  <a:srgbClr val="3483CA"/>
                </a:solidFill>
                <a:latin typeface="Arial" panose="020B0604020202020204" pitchFamily="34" charset="0"/>
                <a:ea typeface="+mj-ea"/>
                <a:cs typeface="Arial" panose="020B0604020202020204" pitchFamily="34" charset="0"/>
              </a:rPr>
              <a:t> yn cynnwys:</a:t>
            </a:r>
          </a:p>
          <a:p>
            <a:r>
              <a:rPr lang="en-GB" sz="11200" dirty="0" err="1" smtClean="0">
                <a:solidFill>
                  <a:srgbClr val="3483CA"/>
                </a:solidFill>
                <a:latin typeface="Arial" panose="020B0604020202020204" pitchFamily="34" charset="0"/>
                <a:ea typeface="+mj-ea"/>
                <a:cs typeface="Arial" panose="020B0604020202020204" pitchFamily="34" charset="0"/>
              </a:rPr>
              <a:t>darllen</a:t>
            </a:r>
            <a:r>
              <a:rPr lang="en-GB" sz="11200" dirty="0" smtClean="0">
                <a:solidFill>
                  <a:srgbClr val="3483CA"/>
                </a:solidFill>
                <a:latin typeface="Arial" panose="020B0604020202020204" pitchFamily="34" charset="0"/>
                <a:ea typeface="+mj-ea"/>
                <a:cs typeface="Arial" panose="020B0604020202020204" pitchFamily="34" charset="0"/>
              </a:rPr>
              <a:t> ac ystyried ymlaen </a:t>
            </a:r>
            <a:r>
              <a:rPr lang="en-GB" sz="11200" dirty="0" err="1" smtClean="0">
                <a:solidFill>
                  <a:srgbClr val="3483CA"/>
                </a:solidFill>
                <a:latin typeface="Arial" panose="020B0604020202020204" pitchFamily="34" charset="0"/>
                <a:ea typeface="+mj-ea"/>
                <a:cs typeface="Arial" panose="020B0604020202020204" pitchFamily="34" charset="0"/>
              </a:rPr>
              <a:t>llaw</a:t>
            </a:r>
            <a:endParaRPr lang="en-GB" sz="11200" dirty="0" smtClean="0">
              <a:solidFill>
                <a:srgbClr val="3483CA"/>
              </a:solidFill>
              <a:latin typeface="Arial" panose="020B0604020202020204" pitchFamily="34" charset="0"/>
              <a:ea typeface="+mj-ea"/>
              <a:cs typeface="Arial" panose="020B0604020202020204" pitchFamily="34" charset="0"/>
            </a:endParaRPr>
          </a:p>
          <a:p>
            <a:r>
              <a:rPr lang="en-GB" sz="11200" dirty="0" err="1">
                <a:solidFill>
                  <a:srgbClr val="3483CA"/>
                </a:solidFill>
                <a:latin typeface="Arial" panose="020B0604020202020204" pitchFamily="34" charset="0"/>
                <a:ea typeface="+mj-ea"/>
                <a:cs typeface="Arial" panose="020B0604020202020204" pitchFamily="34" charset="0"/>
              </a:rPr>
              <a:t>c</a:t>
            </a:r>
            <a:r>
              <a:rPr lang="en-GB" sz="11200" dirty="0" err="1" smtClean="0">
                <a:solidFill>
                  <a:srgbClr val="3483CA"/>
                </a:solidFill>
                <a:latin typeface="Arial" panose="020B0604020202020204" pitchFamily="34" charset="0"/>
                <a:ea typeface="+mj-ea"/>
                <a:cs typeface="Arial" panose="020B0604020202020204" pitchFamily="34" charset="0"/>
              </a:rPr>
              <a:t>yflwyniad</a:t>
            </a:r>
            <a:r>
              <a:rPr lang="en-GB" sz="11200" dirty="0" smtClean="0">
                <a:solidFill>
                  <a:srgbClr val="3483CA"/>
                </a:solidFill>
                <a:latin typeface="Arial" panose="020B0604020202020204" pitchFamily="34" charset="0"/>
                <a:ea typeface="+mj-ea"/>
                <a:cs typeface="Arial" panose="020B0604020202020204" pitchFamily="34" charset="0"/>
              </a:rPr>
              <a:t> am </a:t>
            </a:r>
            <a:r>
              <a:rPr lang="en-GB" sz="11200" dirty="0" err="1" smtClean="0">
                <a:solidFill>
                  <a:srgbClr val="3483CA"/>
                </a:solidFill>
                <a:latin typeface="Arial" panose="020B0604020202020204" pitchFamily="34" charset="0"/>
                <a:ea typeface="+mj-ea"/>
                <a:cs typeface="Arial" panose="020B0604020202020204" pitchFamily="34" charset="0"/>
              </a:rPr>
              <a:t>ddatblygiad</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smtClean="0">
                <a:solidFill>
                  <a:srgbClr val="3483CA"/>
                </a:solidFill>
                <a:latin typeface="Arial" panose="020B0604020202020204" pitchFamily="34" charset="0"/>
                <a:ea typeface="+mj-ea"/>
                <a:cs typeface="Arial" panose="020B0604020202020204" pitchFamily="34" charset="0"/>
              </a:rPr>
              <a:t>cynnar</a:t>
            </a:r>
            <a:endParaRPr lang="en-GB" sz="11200" dirty="0" smtClean="0">
              <a:solidFill>
                <a:srgbClr val="3483CA"/>
              </a:solidFill>
              <a:latin typeface="Arial" panose="020B0604020202020204" pitchFamily="34" charset="0"/>
              <a:ea typeface="+mj-ea"/>
              <a:cs typeface="Arial" panose="020B0604020202020204" pitchFamily="34" charset="0"/>
            </a:endParaRPr>
          </a:p>
          <a:p>
            <a:r>
              <a:rPr lang="en-GB" sz="11200" dirty="0" err="1">
                <a:solidFill>
                  <a:srgbClr val="3483CA"/>
                </a:solidFill>
                <a:latin typeface="Arial" panose="020B0604020202020204" pitchFamily="34" charset="0"/>
                <a:ea typeface="+mj-ea"/>
                <a:cs typeface="Arial" panose="020B0604020202020204" pitchFamily="34" charset="0"/>
              </a:rPr>
              <a:t>g</a:t>
            </a:r>
            <a:r>
              <a:rPr lang="en-GB" sz="11200" dirty="0" err="1" smtClean="0">
                <a:solidFill>
                  <a:srgbClr val="3483CA"/>
                </a:solidFill>
                <a:latin typeface="Arial" panose="020B0604020202020204" pitchFamily="34" charset="0"/>
                <a:ea typeface="+mj-ea"/>
                <a:cs typeface="Arial" panose="020B0604020202020204" pitchFamily="34" charset="0"/>
              </a:rPr>
              <a:t>weithgareddau</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smtClean="0">
                <a:solidFill>
                  <a:srgbClr val="3483CA"/>
                </a:solidFill>
                <a:latin typeface="Arial" panose="020B0604020202020204" pitchFamily="34" charset="0"/>
                <a:ea typeface="+mj-ea"/>
                <a:cs typeface="Arial" panose="020B0604020202020204" pitchFamily="34" charset="0"/>
              </a:rPr>
              <a:t>er</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smtClean="0">
                <a:solidFill>
                  <a:srgbClr val="3483CA"/>
                </a:solidFill>
                <a:latin typeface="Arial" panose="020B0604020202020204" pitchFamily="34" charset="0"/>
                <a:ea typeface="+mj-ea"/>
                <a:cs typeface="Arial" panose="020B0604020202020204" pitchFamily="34" charset="0"/>
              </a:rPr>
              <a:t>mwyn</a:t>
            </a:r>
            <a:r>
              <a:rPr lang="en-GB" sz="11200" dirty="0" smtClean="0">
                <a:solidFill>
                  <a:srgbClr val="3483CA"/>
                </a:solidFill>
                <a:latin typeface="Arial" panose="020B0604020202020204" pitchFamily="34" charset="0"/>
                <a:ea typeface="+mj-ea"/>
                <a:cs typeface="Arial" panose="020B0604020202020204" pitchFamily="34" charset="0"/>
              </a:rPr>
              <a:t> ystyried/trafod)</a:t>
            </a:r>
          </a:p>
          <a:p>
            <a:r>
              <a:rPr lang="en-GB" sz="11200" dirty="0" err="1">
                <a:solidFill>
                  <a:srgbClr val="3483CA"/>
                </a:solidFill>
                <a:latin typeface="Arial" panose="020B0604020202020204" pitchFamily="34" charset="0"/>
                <a:ea typeface="+mj-ea"/>
                <a:cs typeface="Arial" panose="020B0604020202020204" pitchFamily="34" charset="0"/>
              </a:rPr>
              <a:t>d</a:t>
            </a:r>
            <a:r>
              <a:rPr lang="en-GB" sz="11200" dirty="0" err="1" smtClean="0">
                <a:solidFill>
                  <a:srgbClr val="3483CA"/>
                </a:solidFill>
                <a:latin typeface="Arial" panose="020B0604020202020204" pitchFamily="34" charset="0"/>
                <a:ea typeface="+mj-ea"/>
                <a:cs typeface="Arial" panose="020B0604020202020204" pitchFamily="34" charset="0"/>
              </a:rPr>
              <a:t>arllen</a:t>
            </a:r>
            <a:r>
              <a:rPr lang="en-GB" sz="11200" dirty="0" smtClean="0">
                <a:solidFill>
                  <a:srgbClr val="3483CA"/>
                </a:solidFill>
                <a:latin typeface="Arial" panose="020B0604020202020204" pitchFamily="34" charset="0"/>
                <a:ea typeface="+mj-ea"/>
                <a:cs typeface="Arial" panose="020B0604020202020204" pitchFamily="34" charset="0"/>
              </a:rPr>
              <a:t> a </a:t>
            </a:r>
            <a:r>
              <a:rPr lang="en-GB" sz="11200" dirty="0" err="1" smtClean="0">
                <a:solidFill>
                  <a:srgbClr val="3483CA"/>
                </a:solidFill>
                <a:latin typeface="Arial" panose="020B0604020202020204" pitchFamily="34" charset="0"/>
                <a:ea typeface="+mj-ea"/>
                <a:cs typeface="Arial" panose="020B0604020202020204" pitchFamily="34" charset="0"/>
              </a:rPr>
              <a:t>gweithgareddau</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smtClean="0">
                <a:solidFill>
                  <a:srgbClr val="3483CA"/>
                </a:solidFill>
                <a:latin typeface="Arial" panose="020B0604020202020204" pitchFamily="34" charset="0"/>
                <a:ea typeface="+mj-ea"/>
                <a:cs typeface="Arial" panose="020B0604020202020204" pitchFamily="34" charset="0"/>
              </a:rPr>
              <a:t>pellach</a:t>
            </a:r>
            <a:r>
              <a:rPr lang="en-GB" sz="11200" dirty="0" smtClean="0">
                <a:solidFill>
                  <a:srgbClr val="3483CA"/>
                </a:solidFill>
                <a:latin typeface="Arial" panose="020B0604020202020204" pitchFamily="34" charset="0"/>
                <a:ea typeface="+mj-ea"/>
                <a:cs typeface="Arial" panose="020B0604020202020204" pitchFamily="34" charset="0"/>
              </a:rPr>
              <a:t>.</a:t>
            </a:r>
          </a:p>
          <a:p>
            <a:endParaRPr lang="en-GB" dirty="0"/>
          </a:p>
        </p:txBody>
      </p:sp>
      <p:sp>
        <p:nvSpPr>
          <p:cNvPr id="4" name="Content Placeholder 3"/>
          <p:cNvSpPr>
            <a:spLocks noGrp="1"/>
          </p:cNvSpPr>
          <p:nvPr>
            <p:ph sz="half" idx="2"/>
          </p:nvPr>
        </p:nvSpPr>
        <p:spPr>
          <a:xfrm>
            <a:off x="6172200" y="2298575"/>
            <a:ext cx="5181600" cy="4351338"/>
          </a:xfrm>
        </p:spPr>
        <p:txBody>
          <a:bodyPr>
            <a:noAutofit/>
          </a:bodyPr>
          <a:lstStyle/>
          <a:p>
            <a:pPr marL="0" indent="0">
              <a:lnSpc>
                <a:spcPct val="70000"/>
              </a:lnSpc>
              <a:buNone/>
            </a:pPr>
            <a:r>
              <a:rPr lang="fr-FR" b="1" dirty="0" err="1" smtClean="0">
                <a:latin typeface="Arial" panose="020B0604020202020204" pitchFamily="34" charset="0"/>
                <a:cs typeface="Arial" panose="020B0604020202020204" pitchFamily="34" charset="0"/>
              </a:rPr>
              <a:t>Introductory</a:t>
            </a:r>
            <a:r>
              <a:rPr lang="fr-FR" b="1" dirty="0" smtClean="0">
                <a:latin typeface="Arial" panose="020B0604020202020204" pitchFamily="34" charset="0"/>
                <a:cs typeface="Arial" panose="020B0604020202020204" pitchFamily="34" charset="0"/>
              </a:rPr>
              <a:t> modules</a:t>
            </a:r>
            <a:r>
              <a:rPr lang="fr-FR" dirty="0" smtClean="0">
                <a:latin typeface="Arial" panose="020B0604020202020204" pitchFamily="34" charset="0"/>
                <a:cs typeface="Arial" panose="020B0604020202020204" pitchFamily="34" charset="0"/>
              </a:rPr>
              <a:t> for </a:t>
            </a:r>
            <a:r>
              <a:rPr lang="fr-FR" dirty="0" err="1" smtClean="0">
                <a:latin typeface="Arial" panose="020B0604020202020204" pitchFamily="34" charset="0"/>
                <a:cs typeface="Arial" panose="020B0604020202020204" pitchFamily="34" charset="0"/>
              </a:rPr>
              <a:t>each</a:t>
            </a:r>
            <a:r>
              <a:rPr lang="fr-FR" dirty="0" smtClean="0">
                <a:latin typeface="Arial" panose="020B0604020202020204" pitchFamily="34" charset="0"/>
                <a:cs typeface="Arial" panose="020B0604020202020204" pitchFamily="34" charset="0"/>
              </a:rPr>
              <a:t> of the </a:t>
            </a:r>
            <a:r>
              <a:rPr lang="fr-FR" dirty="0" err="1" smtClean="0">
                <a:latin typeface="Arial" panose="020B0604020202020204" pitchFamily="34" charset="0"/>
                <a:cs typeface="Arial" panose="020B0604020202020204" pitchFamily="34" charset="0"/>
              </a:rPr>
              <a:t>three</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strands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consist</a:t>
            </a:r>
            <a:r>
              <a:rPr lang="fr-FR" dirty="0" smtClean="0">
                <a:latin typeface="Arial" panose="020B0604020202020204" pitchFamily="34" charset="0"/>
                <a:cs typeface="Arial" panose="020B0604020202020204" pitchFamily="34" charset="0"/>
              </a:rPr>
              <a:t> of:</a:t>
            </a:r>
          </a:p>
          <a:p>
            <a:pPr>
              <a:lnSpc>
                <a:spcPct val="70000"/>
              </a:lnSpc>
            </a:pPr>
            <a:r>
              <a:rPr lang="fr-FR" dirty="0" err="1" smtClean="0">
                <a:latin typeface="Arial" panose="020B0604020202020204" pitchFamily="34" charset="0"/>
                <a:cs typeface="Arial" panose="020B0604020202020204" pitchFamily="34" charset="0"/>
              </a:rPr>
              <a:t>preliminary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reading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reflection</a:t>
            </a:r>
            <a:endParaRPr lang="fr-FR" dirty="0" smtClean="0">
              <a:latin typeface="Arial" panose="020B0604020202020204" pitchFamily="34" charset="0"/>
              <a:cs typeface="Arial" panose="020B0604020202020204" pitchFamily="34" charset="0"/>
            </a:endParaRPr>
          </a:p>
          <a:p>
            <a:pPr>
              <a:lnSpc>
                <a:spcPct val="70000"/>
              </a:lnSpc>
            </a:pPr>
            <a:r>
              <a:rPr lang="fr-FR" dirty="0">
                <a:latin typeface="Arial" panose="020B0604020202020204" pitchFamily="34" charset="0"/>
                <a:cs typeface="Arial" panose="020B0604020202020204" pitchFamily="34" charset="0"/>
              </a:rPr>
              <a:t>a</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presentation</a:t>
            </a:r>
            <a:r>
              <a:rPr lang="fr-FR" dirty="0" smtClean="0">
                <a:latin typeface="Arial" panose="020B0604020202020204" pitchFamily="34" charset="0"/>
                <a:cs typeface="Arial" panose="020B0604020202020204" pitchFamily="34" charset="0"/>
              </a:rPr>
              <a:t> about </a:t>
            </a:r>
            <a:r>
              <a:rPr lang="fr-FR" dirty="0" err="1" smtClean="0">
                <a:latin typeface="Arial" panose="020B0604020202020204" pitchFamily="34" charset="0"/>
                <a:cs typeface="Arial" panose="020B0604020202020204" pitchFamily="34" charset="0"/>
              </a:rPr>
              <a:t>early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development</a:t>
            </a:r>
            <a:endParaRPr lang="fr-FR" dirty="0" smtClean="0">
              <a:latin typeface="Arial" panose="020B0604020202020204" pitchFamily="34" charset="0"/>
              <a:cs typeface="Arial" panose="020B0604020202020204" pitchFamily="34" charset="0"/>
            </a:endParaRPr>
          </a:p>
          <a:p>
            <a:pPr>
              <a:lnSpc>
                <a:spcPct val="70000"/>
              </a:lnSpc>
            </a:pPr>
            <a:r>
              <a:rPr lang="fr-FR" dirty="0" err="1">
                <a:latin typeface="Arial" panose="020B0604020202020204" pitchFamily="34" charset="0"/>
                <a:cs typeface="Arial" panose="020B0604020202020204" pitchFamily="34" charset="0"/>
              </a:rPr>
              <a:t>a</a:t>
            </a:r>
            <a:r>
              <a:rPr lang="fr-FR" dirty="0" err="1" smtClean="0">
                <a:latin typeface="Arial" panose="020B0604020202020204" pitchFamily="34" charset="0"/>
                <a:cs typeface="Arial" panose="020B0604020202020204" pitchFamily="34" charset="0"/>
              </a:rPr>
              <a:t>ctivities</a:t>
            </a:r>
            <a:r>
              <a:rPr lang="fr-FR" dirty="0" smtClean="0">
                <a:latin typeface="Arial" panose="020B0604020202020204" pitchFamily="34" charset="0"/>
                <a:cs typeface="Arial" panose="020B0604020202020204" pitchFamily="34" charset="0"/>
              </a:rPr>
              <a:t> (for </a:t>
            </a:r>
            <a:r>
              <a:rPr lang="fr-FR" dirty="0" err="1" smtClean="0">
                <a:latin typeface="Arial" panose="020B0604020202020204" pitchFamily="34" charset="0"/>
                <a:cs typeface="Arial" panose="020B0604020202020204" pitchFamily="34" charset="0"/>
              </a:rPr>
              <a:t>reflection</a:t>
            </a:r>
            <a:r>
              <a:rPr lang="fr-FR" dirty="0" smtClean="0">
                <a:latin typeface="Arial" panose="020B0604020202020204" pitchFamily="34" charset="0"/>
                <a:cs typeface="Arial" panose="020B0604020202020204" pitchFamily="34" charset="0"/>
              </a:rPr>
              <a:t>/discussion)</a:t>
            </a:r>
          </a:p>
          <a:p>
            <a:pPr>
              <a:lnSpc>
                <a:spcPct val="70000"/>
              </a:lnSpc>
            </a:pPr>
            <a:r>
              <a:rPr lang="fr-FR" dirty="0" err="1">
                <a:latin typeface="Arial" panose="020B0604020202020204" pitchFamily="34" charset="0"/>
                <a:cs typeface="Arial" panose="020B0604020202020204" pitchFamily="34" charset="0"/>
              </a:rPr>
              <a:t>f</a:t>
            </a:r>
            <a:r>
              <a:rPr lang="fr-FR" dirty="0" err="1" smtClean="0">
                <a:latin typeface="Arial" panose="020B0604020202020204" pitchFamily="34" charset="0"/>
                <a:cs typeface="Arial" panose="020B0604020202020204" pitchFamily="34" charset="0"/>
              </a:rPr>
              <a:t>ollow</a:t>
            </a:r>
            <a:r>
              <a:rPr lang="fr-FR" dirty="0" smtClean="0">
                <a:latin typeface="Arial" panose="020B0604020202020204" pitchFamily="34" charset="0"/>
                <a:cs typeface="Arial" panose="020B0604020202020204" pitchFamily="34" charset="0"/>
              </a:rPr>
              <a:t>-up </a:t>
            </a:r>
            <a:r>
              <a:rPr lang="fr-FR" dirty="0" err="1" smtClean="0">
                <a:latin typeface="Arial" panose="020B0604020202020204" pitchFamily="34" charset="0"/>
                <a:cs typeface="Arial" panose="020B0604020202020204" pitchFamily="34" charset="0"/>
              </a:rPr>
              <a:t>reading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follow</a:t>
            </a:r>
            <a:r>
              <a:rPr lang="fr-FR" dirty="0" smtClean="0">
                <a:latin typeface="Arial" panose="020B0604020202020204" pitchFamily="34" charset="0"/>
                <a:cs typeface="Arial" panose="020B0604020202020204" pitchFamily="34" charset="0"/>
              </a:rPr>
              <a:t>-up </a:t>
            </a:r>
            <a:r>
              <a:rPr lang="fr-FR" dirty="0" err="1" smtClean="0">
                <a:latin typeface="Arial" panose="020B0604020202020204" pitchFamily="34" charset="0"/>
                <a:cs typeface="Arial" panose="020B0604020202020204" pitchFamily="34" charset="0"/>
              </a:rPr>
              <a:t>activities</a:t>
            </a:r>
            <a:r>
              <a:rPr lang="fr-FR" dirty="0" smtClean="0">
                <a:latin typeface="Arial" panose="020B0604020202020204" pitchFamily="34" charset="0"/>
                <a:cs typeface="Arial" panose="020B0604020202020204" pitchFamily="34" charset="0"/>
              </a:rPr>
              <a:t>.</a:t>
            </a:r>
          </a:p>
          <a:p>
            <a:pPr>
              <a:lnSpc>
                <a:spcPct val="70000"/>
              </a:lnSpc>
            </a:pPr>
            <a:endParaRPr lang="en-GB" sz="26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512097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3685"/>
            <a:ext cx="10515600" cy="1325563"/>
          </a:xfrm>
        </p:spPr>
        <p:txBody>
          <a:bodyPr>
            <a:normAutofit/>
          </a:bodyPr>
          <a:lstStyle/>
          <a:p>
            <a:r>
              <a:rPr lang="cy-GB" sz="3200" b="1" dirty="0">
                <a:solidFill>
                  <a:srgbClr val="3483CA"/>
                </a:solidFill>
                <a:latin typeface="Arial" panose="020B0604020202020204" pitchFamily="34" charset="0"/>
                <a:cs typeface="Arial" panose="020B0604020202020204" pitchFamily="34" charset="0"/>
              </a:rPr>
              <a:t>Deunyddiau dysgu proffesiynol </a:t>
            </a:r>
            <a:br>
              <a:rPr lang="cy-GB" sz="3200" b="1" dirty="0">
                <a:solidFill>
                  <a:srgbClr val="3483CA"/>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Professional learning materials</a:t>
            </a:r>
            <a:endParaRPr lang="en-GB" sz="3200" dirty="0"/>
          </a:p>
        </p:txBody>
      </p:sp>
      <p:sp>
        <p:nvSpPr>
          <p:cNvPr id="3" name="Content Placeholder 2"/>
          <p:cNvSpPr>
            <a:spLocks noGrp="1"/>
          </p:cNvSpPr>
          <p:nvPr>
            <p:ph sz="half" idx="1"/>
          </p:nvPr>
        </p:nvSpPr>
        <p:spPr>
          <a:xfrm>
            <a:off x="838200" y="2382655"/>
            <a:ext cx="5181600" cy="4351338"/>
          </a:xfrm>
        </p:spPr>
        <p:txBody>
          <a:bodyPr>
            <a:normAutofit fontScale="40000" lnSpcReduction="20000"/>
          </a:bodyPr>
          <a:lstStyle/>
          <a:p>
            <a:pPr marL="0" indent="0">
              <a:buNone/>
            </a:pPr>
            <a:r>
              <a:rPr lang="en-GB" sz="7000" b="1" dirty="0">
                <a:solidFill>
                  <a:srgbClr val="3483CA"/>
                </a:solidFill>
                <a:latin typeface="Arial" panose="020B0604020202020204" pitchFamily="34" charset="0"/>
                <a:ea typeface="+mj-ea"/>
                <a:cs typeface="Arial" panose="020B0604020202020204" pitchFamily="34" charset="0"/>
              </a:rPr>
              <a:t>Mae </a:t>
            </a:r>
            <a:r>
              <a:rPr lang="en-GB" sz="7000" b="1" dirty="0" err="1">
                <a:solidFill>
                  <a:srgbClr val="3483CA"/>
                </a:solidFill>
                <a:latin typeface="Arial" panose="020B0604020202020204" pitchFamily="34" charset="0"/>
                <a:ea typeface="+mj-ea"/>
                <a:cs typeface="Arial" panose="020B0604020202020204" pitchFamily="34" charset="0"/>
              </a:rPr>
              <a:t>modiwlau</a:t>
            </a:r>
            <a:r>
              <a:rPr lang="en-GB" sz="7000" b="1" dirty="0">
                <a:solidFill>
                  <a:srgbClr val="3483CA"/>
                </a:solidFill>
                <a:latin typeface="Arial" panose="020B0604020202020204" pitchFamily="34" charset="0"/>
                <a:ea typeface="+mj-ea"/>
                <a:cs typeface="Arial" panose="020B0604020202020204" pitchFamily="34" charset="0"/>
              </a:rPr>
              <a:t> </a:t>
            </a:r>
            <a:r>
              <a:rPr lang="en-GB" sz="7000" dirty="0" smtClean="0">
                <a:solidFill>
                  <a:srgbClr val="3483CA"/>
                </a:solidFill>
                <a:latin typeface="Arial" panose="020B0604020202020204" pitchFamily="34" charset="0"/>
                <a:ea typeface="+mj-ea"/>
                <a:cs typeface="Arial" panose="020B0604020202020204" pitchFamily="34" charset="0"/>
              </a:rPr>
              <a:t>12 </a:t>
            </a:r>
            <a:r>
              <a:rPr lang="en-GB" sz="7000" b="1" dirty="0" err="1">
                <a:solidFill>
                  <a:srgbClr val="3483CA"/>
                </a:solidFill>
                <a:latin typeface="Arial" panose="020B0604020202020204" pitchFamily="34" charset="0"/>
                <a:ea typeface="+mj-ea"/>
                <a:cs typeface="Arial" panose="020B0604020202020204" pitchFamily="34" charset="0"/>
              </a:rPr>
              <a:t>thema’r</a:t>
            </a:r>
            <a:r>
              <a:rPr lang="en-GB" sz="7000" dirty="0">
                <a:solidFill>
                  <a:srgbClr val="3483CA"/>
                </a:solidFill>
                <a:latin typeface="Arial" panose="020B0604020202020204" pitchFamily="34" charset="0"/>
                <a:ea typeface="+mj-ea"/>
                <a:cs typeface="Arial" panose="020B0604020202020204" pitchFamily="34" charset="0"/>
              </a:rPr>
              <a:t> Map </a:t>
            </a:r>
            <a:r>
              <a:rPr lang="en-GB" sz="7000" dirty="0" err="1" smtClean="0">
                <a:solidFill>
                  <a:srgbClr val="3483CA"/>
                </a:solidFill>
                <a:latin typeface="Arial" panose="020B0604020202020204" pitchFamily="34" charset="0"/>
                <a:ea typeface="+mj-ea"/>
                <a:cs typeface="Arial" panose="020B0604020202020204" pitchFamily="34" charset="0"/>
              </a:rPr>
              <a:t>llwybrau</a:t>
            </a:r>
            <a:r>
              <a:rPr lang="en-GB" sz="7000" dirty="0" smtClean="0">
                <a:solidFill>
                  <a:srgbClr val="3483CA"/>
                </a:solidFill>
                <a:latin typeface="Arial" panose="020B0604020202020204" pitchFamily="34" charset="0"/>
                <a:ea typeface="+mj-ea"/>
                <a:cs typeface="Arial" panose="020B0604020202020204" pitchFamily="34" charset="0"/>
              </a:rPr>
              <a:t> </a:t>
            </a:r>
            <a:r>
              <a:rPr lang="en-GB" sz="7000" dirty="0">
                <a:solidFill>
                  <a:srgbClr val="3483CA"/>
                </a:solidFill>
                <a:latin typeface="Arial" panose="020B0604020202020204" pitchFamily="34" charset="0"/>
                <a:ea typeface="+mj-ea"/>
                <a:cs typeface="Arial" panose="020B0604020202020204" pitchFamily="34" charset="0"/>
              </a:rPr>
              <a:t>yn cynnwys:</a:t>
            </a:r>
          </a:p>
          <a:p>
            <a:r>
              <a:rPr lang="en-GB" sz="7000" dirty="0" err="1">
                <a:solidFill>
                  <a:srgbClr val="3483CA"/>
                </a:solidFill>
                <a:latin typeface="Arial" panose="020B0604020202020204" pitchFamily="34" charset="0"/>
                <a:ea typeface="+mj-ea"/>
                <a:cs typeface="Arial" panose="020B0604020202020204" pitchFamily="34" charset="0"/>
              </a:rPr>
              <a:t>d</a:t>
            </a:r>
            <a:r>
              <a:rPr lang="en-GB" sz="7000" dirty="0" err="1" smtClean="0">
                <a:solidFill>
                  <a:srgbClr val="3483CA"/>
                </a:solidFill>
                <a:latin typeface="Arial" panose="020B0604020202020204" pitchFamily="34" charset="0"/>
                <a:ea typeface="+mj-ea"/>
                <a:cs typeface="Arial" panose="020B0604020202020204" pitchFamily="34" charset="0"/>
              </a:rPr>
              <a:t>arllen</a:t>
            </a:r>
            <a:r>
              <a:rPr lang="en-GB" sz="7000" dirty="0" smtClean="0">
                <a:solidFill>
                  <a:srgbClr val="3483CA"/>
                </a:solidFill>
                <a:latin typeface="Arial" panose="020B0604020202020204" pitchFamily="34" charset="0"/>
                <a:ea typeface="+mj-ea"/>
                <a:cs typeface="Arial" panose="020B0604020202020204" pitchFamily="34" charset="0"/>
              </a:rPr>
              <a:t> </a:t>
            </a:r>
            <a:r>
              <a:rPr lang="en-GB" sz="7000" dirty="0">
                <a:solidFill>
                  <a:srgbClr val="3483CA"/>
                </a:solidFill>
                <a:latin typeface="Arial" panose="020B0604020202020204" pitchFamily="34" charset="0"/>
                <a:ea typeface="+mj-ea"/>
                <a:cs typeface="Arial" panose="020B0604020202020204" pitchFamily="34" charset="0"/>
              </a:rPr>
              <a:t>ac ystyried ymlaen </a:t>
            </a:r>
            <a:r>
              <a:rPr lang="en-GB" sz="7000" dirty="0" err="1">
                <a:solidFill>
                  <a:srgbClr val="3483CA"/>
                </a:solidFill>
                <a:latin typeface="Arial" panose="020B0604020202020204" pitchFamily="34" charset="0"/>
                <a:ea typeface="+mj-ea"/>
                <a:cs typeface="Arial" panose="020B0604020202020204" pitchFamily="34" charset="0"/>
              </a:rPr>
              <a:t>llaw</a:t>
            </a:r>
            <a:endParaRPr lang="en-GB" sz="7000" dirty="0">
              <a:solidFill>
                <a:srgbClr val="3483CA"/>
              </a:solidFill>
              <a:latin typeface="Arial" panose="020B0604020202020204" pitchFamily="34" charset="0"/>
              <a:ea typeface="+mj-ea"/>
              <a:cs typeface="Arial" panose="020B0604020202020204" pitchFamily="34" charset="0"/>
            </a:endParaRPr>
          </a:p>
          <a:p>
            <a:r>
              <a:rPr lang="en-GB" sz="7000" dirty="0" err="1">
                <a:solidFill>
                  <a:srgbClr val="3483CA"/>
                </a:solidFill>
                <a:latin typeface="Arial" panose="020B0604020202020204" pitchFamily="34" charset="0"/>
                <a:ea typeface="+mj-ea"/>
                <a:cs typeface="Arial" panose="020B0604020202020204" pitchFamily="34" charset="0"/>
              </a:rPr>
              <a:t>g</a:t>
            </a:r>
            <a:r>
              <a:rPr lang="en-GB" sz="7000" dirty="0" err="1" smtClean="0">
                <a:solidFill>
                  <a:srgbClr val="3483CA"/>
                </a:solidFill>
                <a:latin typeface="Arial" panose="020B0604020202020204" pitchFamily="34" charset="0"/>
                <a:ea typeface="+mj-ea"/>
                <a:cs typeface="Arial" panose="020B0604020202020204" pitchFamily="34" charset="0"/>
              </a:rPr>
              <a:t>weithgareddau</a:t>
            </a:r>
            <a:r>
              <a:rPr lang="en-GB" sz="7000" dirty="0" smtClean="0">
                <a:solidFill>
                  <a:srgbClr val="3483CA"/>
                </a:solidFill>
                <a:latin typeface="Arial" panose="020B0604020202020204" pitchFamily="34" charset="0"/>
                <a:ea typeface="+mj-ea"/>
                <a:cs typeface="Arial" panose="020B0604020202020204" pitchFamily="34" charset="0"/>
              </a:rPr>
              <a:t> </a:t>
            </a:r>
            <a:r>
              <a:rPr lang="en-GB" sz="7000" dirty="0" err="1">
                <a:solidFill>
                  <a:srgbClr val="3483CA"/>
                </a:solidFill>
                <a:latin typeface="Arial" panose="020B0604020202020204" pitchFamily="34" charset="0"/>
                <a:ea typeface="+mj-ea"/>
                <a:cs typeface="Arial" panose="020B0604020202020204" pitchFamily="34" charset="0"/>
              </a:rPr>
              <a:t>ymarferol</a:t>
            </a:r>
            <a:r>
              <a:rPr lang="en-GB" sz="7000" dirty="0">
                <a:solidFill>
                  <a:srgbClr val="3483CA"/>
                </a:solidFill>
                <a:latin typeface="Arial" panose="020B0604020202020204" pitchFamily="34" charset="0"/>
                <a:ea typeface="+mj-ea"/>
                <a:cs typeface="Arial" panose="020B0604020202020204" pitchFamily="34" charset="0"/>
              </a:rPr>
              <a:t> </a:t>
            </a:r>
            <a:r>
              <a:rPr lang="en-GB" sz="7000" dirty="0" err="1">
                <a:solidFill>
                  <a:srgbClr val="3483CA"/>
                </a:solidFill>
                <a:latin typeface="Arial" panose="020B0604020202020204" pitchFamily="34" charset="0"/>
                <a:ea typeface="+mj-ea"/>
                <a:cs typeface="Arial" panose="020B0604020202020204" pitchFamily="34" charset="0"/>
              </a:rPr>
              <a:t>gan</a:t>
            </a:r>
            <a:r>
              <a:rPr lang="en-GB" sz="7000" dirty="0">
                <a:solidFill>
                  <a:srgbClr val="3483CA"/>
                </a:solidFill>
                <a:latin typeface="Arial" panose="020B0604020202020204" pitchFamily="34" charset="0"/>
                <a:ea typeface="+mj-ea"/>
                <a:cs typeface="Arial" panose="020B0604020202020204" pitchFamily="34" charset="0"/>
              </a:rPr>
              <a:t> </a:t>
            </a:r>
            <a:r>
              <a:rPr lang="en-GB" sz="7000" dirty="0" err="1">
                <a:solidFill>
                  <a:srgbClr val="3483CA"/>
                </a:solidFill>
                <a:latin typeface="Arial" panose="020B0604020202020204" pitchFamily="34" charset="0"/>
                <a:ea typeface="+mj-ea"/>
                <a:cs typeface="Arial" panose="020B0604020202020204" pitchFamily="34" charset="0"/>
              </a:rPr>
              <a:t>ddefnyddio</a:t>
            </a:r>
            <a:r>
              <a:rPr lang="en-GB" sz="7000" dirty="0">
                <a:solidFill>
                  <a:srgbClr val="3483CA"/>
                </a:solidFill>
                <a:latin typeface="Arial" panose="020B0604020202020204" pitchFamily="34" charset="0"/>
                <a:ea typeface="+mj-ea"/>
                <a:cs typeface="Arial" panose="020B0604020202020204" pitchFamily="34" charset="0"/>
              </a:rPr>
              <a:t> fideos a </a:t>
            </a:r>
            <a:r>
              <a:rPr lang="en-GB" sz="7000" dirty="0" err="1">
                <a:solidFill>
                  <a:srgbClr val="3483CA"/>
                </a:solidFill>
                <a:latin typeface="Arial" panose="020B0604020202020204" pitchFamily="34" charset="0"/>
                <a:ea typeface="+mj-ea"/>
                <a:cs typeface="Arial" panose="020B0604020202020204" pitchFamily="34" charset="0"/>
              </a:rPr>
              <a:t>thystiolaeth</a:t>
            </a:r>
            <a:r>
              <a:rPr lang="en-GB" sz="7000" dirty="0">
                <a:solidFill>
                  <a:srgbClr val="3483CA"/>
                </a:solidFill>
                <a:latin typeface="Arial" panose="020B0604020202020204" pitchFamily="34" charset="0"/>
                <a:ea typeface="+mj-ea"/>
                <a:cs typeface="Arial" panose="020B0604020202020204" pitchFamily="34" charset="0"/>
              </a:rPr>
              <a:t> </a:t>
            </a:r>
            <a:r>
              <a:rPr lang="en-GB" sz="7000" dirty="0" err="1">
                <a:solidFill>
                  <a:srgbClr val="3483CA"/>
                </a:solidFill>
                <a:latin typeface="Arial" panose="020B0604020202020204" pitchFamily="34" charset="0"/>
                <a:ea typeface="+mj-ea"/>
                <a:cs typeface="Arial" panose="020B0604020202020204" pitchFamily="34" charset="0"/>
              </a:rPr>
              <a:t>naratif</a:t>
            </a:r>
            <a:endParaRPr lang="en-GB" sz="7000" dirty="0">
              <a:solidFill>
                <a:srgbClr val="3483CA"/>
              </a:solidFill>
              <a:latin typeface="Arial" panose="020B0604020202020204" pitchFamily="34" charset="0"/>
              <a:ea typeface="+mj-ea"/>
              <a:cs typeface="Arial" panose="020B0604020202020204" pitchFamily="34" charset="0"/>
            </a:endParaRPr>
          </a:p>
          <a:p>
            <a:r>
              <a:rPr lang="en-GB" sz="7000" dirty="0" err="1">
                <a:solidFill>
                  <a:srgbClr val="3483CA"/>
                </a:solidFill>
                <a:latin typeface="Arial" panose="020B0604020202020204" pitchFamily="34" charset="0"/>
                <a:ea typeface="+mj-ea"/>
                <a:cs typeface="Arial" panose="020B0604020202020204" pitchFamily="34" charset="0"/>
              </a:rPr>
              <a:t>y</a:t>
            </a:r>
            <a:r>
              <a:rPr lang="en-GB" sz="7000" dirty="0" err="1" smtClean="0">
                <a:solidFill>
                  <a:srgbClr val="3483CA"/>
                </a:solidFill>
                <a:latin typeface="Arial" panose="020B0604020202020204" pitchFamily="34" charset="0"/>
                <a:ea typeface="+mj-ea"/>
                <a:cs typeface="Arial" panose="020B0604020202020204" pitchFamily="34" charset="0"/>
              </a:rPr>
              <a:t>marfer</a:t>
            </a:r>
            <a:r>
              <a:rPr lang="en-GB" sz="7000" dirty="0" smtClean="0">
                <a:solidFill>
                  <a:srgbClr val="3483CA"/>
                </a:solidFill>
                <a:latin typeface="Arial" panose="020B0604020202020204" pitchFamily="34" charset="0"/>
                <a:ea typeface="+mj-ea"/>
                <a:cs typeface="Arial" panose="020B0604020202020204" pitchFamily="34" charset="0"/>
              </a:rPr>
              <a:t> </a:t>
            </a:r>
            <a:r>
              <a:rPr lang="en-GB" sz="7000" dirty="0" err="1">
                <a:solidFill>
                  <a:srgbClr val="3483CA"/>
                </a:solidFill>
                <a:latin typeface="Arial" panose="020B0604020202020204" pitchFamily="34" charset="0"/>
                <a:ea typeface="+mj-ea"/>
                <a:cs typeface="Arial" panose="020B0604020202020204" pitchFamily="34" charset="0"/>
              </a:rPr>
              <a:t>adnabod</a:t>
            </a:r>
            <a:r>
              <a:rPr lang="en-GB" sz="7000" dirty="0">
                <a:solidFill>
                  <a:srgbClr val="3483CA"/>
                </a:solidFill>
                <a:latin typeface="Arial" panose="020B0604020202020204" pitchFamily="34" charset="0"/>
                <a:ea typeface="+mj-ea"/>
                <a:cs typeface="Arial" panose="020B0604020202020204" pitchFamily="34" charset="0"/>
              </a:rPr>
              <a:t> a </a:t>
            </a:r>
            <a:r>
              <a:rPr lang="en-GB" sz="7000" dirty="0" err="1">
                <a:solidFill>
                  <a:srgbClr val="3483CA"/>
                </a:solidFill>
                <a:latin typeface="Arial" panose="020B0604020202020204" pitchFamily="34" charset="0"/>
                <a:ea typeface="+mj-ea"/>
                <a:cs typeface="Arial" panose="020B0604020202020204" pitchFamily="34" charset="0"/>
              </a:rPr>
              <a:t>dehongli</a:t>
            </a:r>
            <a:r>
              <a:rPr lang="en-GB" sz="7000" dirty="0">
                <a:solidFill>
                  <a:srgbClr val="3483CA"/>
                </a:solidFill>
                <a:latin typeface="Arial" panose="020B0604020202020204" pitchFamily="34" charset="0"/>
                <a:ea typeface="+mj-ea"/>
                <a:cs typeface="Arial" panose="020B0604020202020204" pitchFamily="34" charset="0"/>
              </a:rPr>
              <a:t> </a:t>
            </a:r>
            <a:r>
              <a:rPr lang="en-GB" sz="7000" dirty="0" err="1">
                <a:solidFill>
                  <a:srgbClr val="3483CA"/>
                </a:solidFill>
                <a:latin typeface="Arial" panose="020B0604020202020204" pitchFamily="34" charset="0"/>
                <a:ea typeface="+mj-ea"/>
                <a:cs typeface="Arial" panose="020B0604020202020204" pitchFamily="34" charset="0"/>
              </a:rPr>
              <a:t>ymddygiadau’r</a:t>
            </a:r>
            <a:r>
              <a:rPr lang="en-GB" sz="7000" dirty="0">
                <a:solidFill>
                  <a:srgbClr val="3483CA"/>
                </a:solidFill>
                <a:latin typeface="Arial" panose="020B0604020202020204" pitchFamily="34" charset="0"/>
                <a:ea typeface="+mj-ea"/>
                <a:cs typeface="Arial" panose="020B0604020202020204" pitchFamily="34" charset="0"/>
              </a:rPr>
              <a:t> Map </a:t>
            </a:r>
            <a:r>
              <a:rPr lang="en-GB" sz="7000" dirty="0" err="1" smtClean="0">
                <a:solidFill>
                  <a:srgbClr val="3483CA"/>
                </a:solidFill>
                <a:latin typeface="Arial" panose="020B0604020202020204" pitchFamily="34" charset="0"/>
                <a:ea typeface="+mj-ea"/>
                <a:cs typeface="Arial" panose="020B0604020202020204" pitchFamily="34" charset="0"/>
              </a:rPr>
              <a:t>llwybrau</a:t>
            </a:r>
            <a:endParaRPr lang="en-GB" sz="7000" dirty="0">
              <a:solidFill>
                <a:srgbClr val="3483CA"/>
              </a:solidFill>
              <a:latin typeface="Arial" panose="020B0604020202020204" pitchFamily="34" charset="0"/>
              <a:ea typeface="+mj-ea"/>
              <a:cs typeface="Arial" panose="020B0604020202020204" pitchFamily="34" charset="0"/>
            </a:endParaRPr>
          </a:p>
          <a:p>
            <a:r>
              <a:rPr lang="en-GB" sz="7000" dirty="0" err="1">
                <a:solidFill>
                  <a:srgbClr val="3483CA"/>
                </a:solidFill>
                <a:latin typeface="Arial" panose="020B0604020202020204" pitchFamily="34" charset="0"/>
                <a:ea typeface="+mj-ea"/>
                <a:cs typeface="Arial" panose="020B0604020202020204" pitchFamily="34" charset="0"/>
              </a:rPr>
              <a:t>d</a:t>
            </a:r>
            <a:r>
              <a:rPr lang="en-GB" sz="7000" dirty="0" err="1" smtClean="0">
                <a:solidFill>
                  <a:srgbClr val="3483CA"/>
                </a:solidFill>
                <a:latin typeface="Arial" panose="020B0604020202020204" pitchFamily="34" charset="0"/>
                <a:ea typeface="+mj-ea"/>
                <a:cs typeface="Arial" panose="020B0604020202020204" pitchFamily="34" charset="0"/>
              </a:rPr>
              <a:t>arllen</a:t>
            </a:r>
            <a:r>
              <a:rPr lang="en-GB" sz="7000" dirty="0" smtClean="0">
                <a:solidFill>
                  <a:srgbClr val="3483CA"/>
                </a:solidFill>
                <a:latin typeface="Arial" panose="020B0604020202020204" pitchFamily="34" charset="0"/>
                <a:ea typeface="+mj-ea"/>
                <a:cs typeface="Arial" panose="020B0604020202020204" pitchFamily="34" charset="0"/>
              </a:rPr>
              <a:t> </a:t>
            </a:r>
            <a:r>
              <a:rPr lang="en-GB" sz="7000" dirty="0">
                <a:solidFill>
                  <a:srgbClr val="3483CA"/>
                </a:solidFill>
                <a:latin typeface="Arial" panose="020B0604020202020204" pitchFamily="34" charset="0"/>
                <a:ea typeface="+mj-ea"/>
                <a:cs typeface="Arial" panose="020B0604020202020204" pitchFamily="34" charset="0"/>
              </a:rPr>
              <a:t>a </a:t>
            </a:r>
            <a:r>
              <a:rPr lang="en-GB" sz="7000" dirty="0" err="1">
                <a:solidFill>
                  <a:srgbClr val="3483CA"/>
                </a:solidFill>
                <a:latin typeface="Arial" panose="020B0604020202020204" pitchFamily="34" charset="0"/>
                <a:ea typeface="+mj-ea"/>
                <a:cs typeface="Arial" panose="020B0604020202020204" pitchFamily="34" charset="0"/>
              </a:rPr>
              <a:t>gweithgareddau</a:t>
            </a:r>
            <a:r>
              <a:rPr lang="en-GB" sz="7000" dirty="0">
                <a:solidFill>
                  <a:srgbClr val="3483CA"/>
                </a:solidFill>
                <a:latin typeface="Arial" panose="020B0604020202020204" pitchFamily="34" charset="0"/>
                <a:ea typeface="+mj-ea"/>
                <a:cs typeface="Arial" panose="020B0604020202020204" pitchFamily="34" charset="0"/>
              </a:rPr>
              <a:t> </a:t>
            </a:r>
            <a:r>
              <a:rPr lang="en-GB" sz="7000" dirty="0" err="1" smtClean="0">
                <a:solidFill>
                  <a:srgbClr val="3483CA"/>
                </a:solidFill>
                <a:latin typeface="Arial" panose="020B0604020202020204" pitchFamily="34" charset="0"/>
                <a:ea typeface="+mj-ea"/>
                <a:cs typeface="Arial" panose="020B0604020202020204" pitchFamily="34" charset="0"/>
              </a:rPr>
              <a:t>pellach</a:t>
            </a:r>
            <a:r>
              <a:rPr lang="en-GB" sz="7000" dirty="0" smtClean="0">
                <a:solidFill>
                  <a:srgbClr val="3483CA"/>
                </a:solidFill>
                <a:latin typeface="Arial" panose="020B0604020202020204" pitchFamily="34" charset="0"/>
                <a:ea typeface="+mj-ea"/>
                <a:cs typeface="Arial" panose="020B0604020202020204" pitchFamily="34" charset="0"/>
              </a:rPr>
              <a:t>.</a:t>
            </a:r>
            <a:endParaRPr lang="en-GB" sz="7000"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384348"/>
            <a:ext cx="5181600" cy="4351338"/>
          </a:xfrm>
        </p:spPr>
        <p:txBody>
          <a:bodyPr>
            <a:noAutofit/>
          </a:bodyPr>
          <a:lstStyle/>
          <a:p>
            <a:pPr marL="0" indent="0">
              <a:lnSpc>
                <a:spcPct val="70000"/>
              </a:lnSpc>
              <a:buNone/>
            </a:pPr>
            <a:r>
              <a:rPr lang="fr-FR" b="1" dirty="0" err="1" smtClean="0">
                <a:latin typeface="Arial" panose="020B0604020202020204" pitchFamily="34" charset="0"/>
                <a:cs typeface="Arial" panose="020B0604020202020204" pitchFamily="34" charset="0"/>
              </a:rPr>
              <a:t>Theme</a:t>
            </a:r>
            <a:r>
              <a:rPr lang="fr-FR" b="1" dirty="0" smtClean="0">
                <a:latin typeface="Arial" panose="020B0604020202020204" pitchFamily="34" charset="0"/>
                <a:cs typeface="Arial" panose="020B0604020202020204" pitchFamily="34" charset="0"/>
              </a:rPr>
              <a:t> modules</a:t>
            </a:r>
            <a:r>
              <a:rPr lang="fr-FR" dirty="0" smtClean="0">
                <a:latin typeface="Arial" panose="020B0604020202020204" pitchFamily="34" charset="0"/>
                <a:cs typeface="Arial" panose="020B0604020202020204" pitchFamily="34" charset="0"/>
              </a:rPr>
              <a:t> for </a:t>
            </a:r>
            <a:r>
              <a:rPr lang="fr-FR" dirty="0" err="1" smtClean="0">
                <a:latin typeface="Arial" panose="020B0604020202020204" pitchFamily="34" charset="0"/>
                <a:cs typeface="Arial" panose="020B0604020202020204" pitchFamily="34" charset="0"/>
              </a:rPr>
              <a:t>each</a:t>
            </a:r>
            <a:r>
              <a:rPr lang="fr-FR" dirty="0" smtClean="0">
                <a:latin typeface="Arial" panose="020B0604020202020204" pitchFamily="34" charset="0"/>
                <a:cs typeface="Arial" panose="020B0604020202020204" pitchFamily="34" charset="0"/>
              </a:rPr>
              <a:t> of the 12 Routemap </a:t>
            </a:r>
            <a:r>
              <a:rPr lang="fr-FR" dirty="0" err="1" smtClean="0">
                <a:latin typeface="Arial" panose="020B0604020202020204" pitchFamily="34" charset="0"/>
                <a:cs typeface="Arial" panose="020B0604020202020204" pitchFamily="34" charset="0"/>
              </a:rPr>
              <a:t>themes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consist</a:t>
            </a:r>
            <a:r>
              <a:rPr lang="fr-FR" dirty="0" smtClean="0">
                <a:latin typeface="Arial" panose="020B0604020202020204" pitchFamily="34" charset="0"/>
                <a:cs typeface="Arial" panose="020B0604020202020204" pitchFamily="34" charset="0"/>
              </a:rPr>
              <a:t> of:</a:t>
            </a:r>
          </a:p>
          <a:p>
            <a:pPr>
              <a:lnSpc>
                <a:spcPct val="70000"/>
              </a:lnSpc>
            </a:pPr>
            <a:r>
              <a:rPr lang="fr-FR" dirty="0" err="1">
                <a:latin typeface="Arial" panose="020B0604020202020204" pitchFamily="34" charset="0"/>
                <a:cs typeface="Arial" panose="020B0604020202020204" pitchFamily="34" charset="0"/>
              </a:rPr>
              <a:t>p</a:t>
            </a:r>
            <a:r>
              <a:rPr lang="fr-FR" dirty="0" err="1" smtClean="0">
                <a:latin typeface="Arial" panose="020B0604020202020204" pitchFamily="34" charset="0"/>
                <a:cs typeface="Arial" panose="020B0604020202020204" pitchFamily="34" charset="0"/>
              </a:rPr>
              <a:t>reliminary</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reading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reflection</a:t>
            </a:r>
            <a:endParaRPr lang="fr-FR" dirty="0" smtClean="0">
              <a:latin typeface="Arial" panose="020B0604020202020204" pitchFamily="34" charset="0"/>
              <a:cs typeface="Arial" panose="020B0604020202020204" pitchFamily="34" charset="0"/>
            </a:endParaRPr>
          </a:p>
          <a:p>
            <a:pPr>
              <a:lnSpc>
                <a:spcPct val="70000"/>
              </a:lnSpc>
            </a:pPr>
            <a:r>
              <a:rPr lang="fr-FR" dirty="0" err="1">
                <a:latin typeface="Arial" panose="020B0604020202020204" pitchFamily="34" charset="0"/>
                <a:cs typeface="Arial" panose="020B0604020202020204" pitchFamily="34" charset="0"/>
              </a:rPr>
              <a:t>p</a:t>
            </a:r>
            <a:r>
              <a:rPr lang="fr-FR" dirty="0" err="1" smtClean="0">
                <a:latin typeface="Arial" panose="020B0604020202020204" pitchFamily="34" charset="0"/>
                <a:cs typeface="Arial" panose="020B0604020202020204" pitchFamily="34" charset="0"/>
              </a:rPr>
              <a:t>ractical</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activities</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engaging</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with</a:t>
            </a:r>
            <a:r>
              <a:rPr lang="fr-FR" dirty="0" smtClean="0">
                <a:latin typeface="Arial" panose="020B0604020202020204" pitchFamily="34" charset="0"/>
                <a:cs typeface="Arial" panose="020B0604020202020204" pitchFamily="34" charset="0"/>
              </a:rPr>
              <a:t> </a:t>
            </a:r>
            <a:r>
              <a:rPr lang="fr-FR" dirty="0" err="1" smtClean="0">
                <a:latin typeface="Arial" panose="020B0604020202020204" pitchFamily="34" charset="0"/>
                <a:cs typeface="Arial" panose="020B0604020202020204" pitchFamily="34" charset="0"/>
              </a:rPr>
              <a:t>video</a:t>
            </a:r>
            <a:r>
              <a:rPr lang="fr-FR" dirty="0" smtClean="0">
                <a:latin typeface="Arial" panose="020B0604020202020204" pitchFamily="34" charset="0"/>
                <a:cs typeface="Arial" panose="020B0604020202020204" pitchFamily="34" charset="0"/>
              </a:rPr>
              <a:t> and narrative </a:t>
            </a:r>
            <a:r>
              <a:rPr lang="fr-FR" dirty="0" err="1" smtClean="0">
                <a:latin typeface="Arial" panose="020B0604020202020204" pitchFamily="34" charset="0"/>
                <a:cs typeface="Arial" panose="020B0604020202020204" pitchFamily="34" charset="0"/>
              </a:rPr>
              <a:t>evidence</a:t>
            </a:r>
            <a:endParaRPr lang="fr-FR" dirty="0" smtClean="0">
              <a:latin typeface="Arial" panose="020B0604020202020204" pitchFamily="34" charset="0"/>
              <a:cs typeface="Arial" panose="020B0604020202020204" pitchFamily="34" charset="0"/>
            </a:endParaRPr>
          </a:p>
          <a:p>
            <a:pPr>
              <a:lnSpc>
                <a:spcPct val="70000"/>
              </a:lnSpc>
            </a:pPr>
            <a:r>
              <a:rPr lang="fr-FR" dirty="0">
                <a:latin typeface="Arial" panose="020B0604020202020204" pitchFamily="34" charset="0"/>
                <a:cs typeface="Arial" panose="020B0604020202020204" pitchFamily="34" charset="0"/>
              </a:rPr>
              <a:t>p</a:t>
            </a:r>
            <a:r>
              <a:rPr lang="fr-FR" dirty="0" smtClean="0">
                <a:latin typeface="Arial" panose="020B0604020202020204" pitchFamily="34" charset="0"/>
                <a:cs typeface="Arial" panose="020B0604020202020204" pitchFamily="34" charset="0"/>
              </a:rPr>
              <a:t>ractice in </a:t>
            </a:r>
            <a:r>
              <a:rPr lang="fr-FR" dirty="0" err="1" smtClean="0">
                <a:latin typeface="Arial" panose="020B0604020202020204" pitchFamily="34" charset="0"/>
                <a:cs typeface="Arial" panose="020B0604020202020204" pitchFamily="34" charset="0"/>
              </a:rPr>
              <a:t>recognising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interpreting</a:t>
            </a:r>
            <a:r>
              <a:rPr lang="fr-FR" dirty="0" smtClean="0">
                <a:latin typeface="Arial" panose="020B0604020202020204" pitchFamily="34" charset="0"/>
                <a:cs typeface="Arial" panose="020B0604020202020204" pitchFamily="34" charset="0"/>
              </a:rPr>
              <a:t> the Routemap </a:t>
            </a:r>
            <a:r>
              <a:rPr lang="fr-FR" dirty="0" err="1" smtClean="0">
                <a:latin typeface="Arial" panose="020B0604020202020204" pitchFamily="34" charset="0"/>
                <a:cs typeface="Arial" panose="020B0604020202020204" pitchFamily="34" charset="0"/>
              </a:rPr>
              <a:t>behaviours</a:t>
            </a:r>
            <a:endParaRPr lang="fr-FR" dirty="0" smtClean="0">
              <a:latin typeface="Arial" panose="020B0604020202020204" pitchFamily="34" charset="0"/>
              <a:cs typeface="Arial" panose="020B0604020202020204" pitchFamily="34" charset="0"/>
            </a:endParaRPr>
          </a:p>
          <a:p>
            <a:pPr>
              <a:lnSpc>
                <a:spcPct val="70000"/>
              </a:lnSpc>
            </a:pPr>
            <a:r>
              <a:rPr lang="fr-FR" dirty="0" err="1">
                <a:latin typeface="Arial" panose="020B0604020202020204" pitchFamily="34" charset="0"/>
                <a:cs typeface="Arial" panose="020B0604020202020204" pitchFamily="34" charset="0"/>
              </a:rPr>
              <a:t>f</a:t>
            </a:r>
            <a:r>
              <a:rPr lang="fr-FR" dirty="0" err="1" smtClean="0">
                <a:latin typeface="Arial" panose="020B0604020202020204" pitchFamily="34" charset="0"/>
                <a:cs typeface="Arial" panose="020B0604020202020204" pitchFamily="34" charset="0"/>
              </a:rPr>
              <a:t>ollow</a:t>
            </a:r>
            <a:r>
              <a:rPr lang="fr-FR" dirty="0" smtClean="0">
                <a:latin typeface="Arial" panose="020B0604020202020204" pitchFamily="34" charset="0"/>
                <a:cs typeface="Arial" panose="020B0604020202020204" pitchFamily="34" charset="0"/>
              </a:rPr>
              <a:t>-up </a:t>
            </a:r>
            <a:r>
              <a:rPr lang="fr-FR" dirty="0" err="1" smtClean="0">
                <a:latin typeface="Arial" panose="020B0604020202020204" pitchFamily="34" charset="0"/>
                <a:cs typeface="Arial" panose="020B0604020202020204" pitchFamily="34" charset="0"/>
              </a:rPr>
              <a:t>reading</a:t>
            </a:r>
            <a:r>
              <a:rPr lang="fr-FR" dirty="0" smtClean="0">
                <a:latin typeface="Arial" panose="020B0604020202020204" pitchFamily="34" charset="0"/>
                <a:cs typeface="Arial" panose="020B0604020202020204" pitchFamily="34" charset="0"/>
              </a:rPr>
              <a:t> and </a:t>
            </a:r>
            <a:r>
              <a:rPr lang="fr-FR" dirty="0" err="1" smtClean="0">
                <a:latin typeface="Arial" panose="020B0604020202020204" pitchFamily="34" charset="0"/>
                <a:cs typeface="Arial" panose="020B0604020202020204" pitchFamily="34" charset="0"/>
              </a:rPr>
              <a:t>activities</a:t>
            </a:r>
            <a:r>
              <a:rPr lang="fr-FR" dirty="0" smtClean="0">
                <a:latin typeface="Arial" panose="020B0604020202020204" pitchFamily="34" charset="0"/>
                <a:cs typeface="Arial" panose="020B0604020202020204" pitchFamily="34" charset="0"/>
              </a:rPr>
              <a:t>.</a:t>
            </a:r>
          </a:p>
          <a:p>
            <a:endParaRPr lang="en-GB" sz="3100"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260870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89729"/>
            <a:ext cx="10515600" cy="1325563"/>
          </a:xfrm>
        </p:spPr>
        <p:txBody>
          <a:bodyPr>
            <a:noAutofit/>
          </a:bodyPr>
          <a:lstStyle/>
          <a:p>
            <a:r>
              <a:rPr lang="en-GB" sz="3200" b="1" dirty="0" err="1">
                <a:solidFill>
                  <a:srgbClr val="3483CA"/>
                </a:solidFill>
                <a:latin typeface="Arial" panose="020B0604020202020204" pitchFamily="34" charset="0"/>
                <a:cs typeface="Arial" panose="020B0604020202020204" pitchFamily="34" charset="0"/>
              </a:rPr>
              <a:t>Modiwl</a:t>
            </a:r>
            <a:r>
              <a:rPr lang="en-GB" sz="3200" b="1" dirty="0">
                <a:solidFill>
                  <a:srgbClr val="3483CA"/>
                </a:solidFill>
                <a:latin typeface="Arial" panose="020B0604020202020204" pitchFamily="34" charset="0"/>
                <a:cs typeface="Arial" panose="020B0604020202020204" pitchFamily="34" charset="0"/>
              </a:rPr>
              <a:t> dysgu proffesiynol Thema 8: Newid </a:t>
            </a:r>
            <a:r>
              <a:rPr lang="en-GB" sz="3200" b="1" dirty="0" err="1">
                <a:solidFill>
                  <a:srgbClr val="3483CA"/>
                </a:solidFill>
                <a:latin typeface="Arial" panose="020B0604020202020204" pitchFamily="34" charset="0"/>
                <a:cs typeface="Arial" panose="020B0604020202020204" pitchFamily="34" charset="0"/>
              </a:rPr>
              <a:t>ffocws</a:t>
            </a:r>
            <a:r>
              <a:rPr lang="en-GB" sz="3200" b="1" dirty="0">
                <a:solidFill>
                  <a:srgbClr val="3483CA"/>
                </a:solidFill>
                <a:latin typeface="Arial" panose="020B0604020202020204" pitchFamily="34" charset="0"/>
                <a:cs typeface="Arial" panose="020B0604020202020204" pitchFamily="34" charset="0"/>
              </a:rPr>
              <a:t> </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Professional learning module Theme 8: Changing focus</a:t>
            </a:r>
            <a:endParaRPr lang="en-GB" sz="3200" dirty="0"/>
          </a:p>
        </p:txBody>
      </p:sp>
      <p:sp>
        <p:nvSpPr>
          <p:cNvPr id="3" name="Content Placeholder 2"/>
          <p:cNvSpPr>
            <a:spLocks noGrp="1"/>
          </p:cNvSpPr>
          <p:nvPr>
            <p:ph sz="half" idx="1"/>
          </p:nvPr>
        </p:nvSpPr>
        <p:spPr>
          <a:xfrm>
            <a:off x="838200" y="3248027"/>
            <a:ext cx="5181600" cy="4200679"/>
          </a:xfrm>
        </p:spPr>
        <p:txBody>
          <a:bodyPr>
            <a:normAutofit/>
          </a:bodyPr>
          <a:lstStyle/>
          <a:p>
            <a:pPr marL="0" indent="0">
              <a:buNone/>
            </a:pPr>
            <a:r>
              <a:rPr lang="en-GB" b="1" dirty="0" err="1">
                <a:solidFill>
                  <a:srgbClr val="3483CA"/>
                </a:solidFill>
                <a:latin typeface="Arial" panose="020B0604020202020204" pitchFamily="34" charset="0"/>
                <a:ea typeface="+mj-ea"/>
                <a:cs typeface="Arial" panose="020B0604020202020204" pitchFamily="34" charset="0"/>
              </a:rPr>
              <a:t>Darllen</a:t>
            </a:r>
            <a:r>
              <a:rPr lang="en-GB" b="1" dirty="0">
                <a:solidFill>
                  <a:srgbClr val="3483CA"/>
                </a:solidFill>
                <a:latin typeface="Arial" panose="020B0604020202020204" pitchFamily="34" charset="0"/>
                <a:ea typeface="+mj-ea"/>
                <a:cs typeface="Arial" panose="020B0604020202020204" pitchFamily="34" charset="0"/>
              </a:rPr>
              <a:t> ymlaen </a:t>
            </a:r>
            <a:r>
              <a:rPr lang="en-GB" b="1" dirty="0" err="1">
                <a:solidFill>
                  <a:srgbClr val="3483CA"/>
                </a:solidFill>
                <a:latin typeface="Arial" panose="020B0604020202020204" pitchFamily="34" charset="0"/>
                <a:ea typeface="+mj-ea"/>
                <a:cs typeface="Arial" panose="020B0604020202020204" pitchFamily="34" charset="0"/>
              </a:rPr>
              <a:t>llaw</a:t>
            </a:r>
            <a:endParaRPr lang="en-GB" b="1" dirty="0">
              <a:solidFill>
                <a:srgbClr val="3483CA"/>
              </a:solidFill>
              <a:latin typeface="Arial" panose="020B0604020202020204" pitchFamily="34" charset="0"/>
              <a:ea typeface="+mj-ea"/>
              <a:cs typeface="Arial" panose="020B0604020202020204" pitchFamily="34" charset="0"/>
            </a:endParaRPr>
          </a:p>
          <a:p>
            <a:pPr marL="0" indent="0">
              <a:buNone/>
            </a:pPr>
            <a:r>
              <a:rPr lang="en-GB" dirty="0" err="1">
                <a:solidFill>
                  <a:srgbClr val="3483CA"/>
                </a:solidFill>
                <a:latin typeface="Arial" panose="020B0604020202020204" pitchFamily="34" charset="0"/>
                <a:ea typeface="+mj-ea"/>
                <a:cs typeface="Arial" panose="020B0604020202020204" pitchFamily="34" charset="0"/>
              </a:rPr>
              <a:t>Darllenwch</a:t>
            </a:r>
            <a:r>
              <a:rPr lang="en-GB" dirty="0">
                <a:solidFill>
                  <a:srgbClr val="3483CA"/>
                </a:solidFill>
                <a:latin typeface="Arial" panose="020B0604020202020204" pitchFamily="34" charset="0"/>
                <a:ea typeface="+mj-ea"/>
                <a:cs typeface="Arial" panose="020B0604020202020204" pitchFamily="34" charset="0"/>
              </a:rPr>
              <a:t> y cyflwyniad i’r </a:t>
            </a:r>
            <a:r>
              <a:rPr lang="en-GB" dirty="0" err="1">
                <a:solidFill>
                  <a:srgbClr val="3483CA"/>
                </a:solidFill>
                <a:latin typeface="Arial" panose="020B0604020202020204" pitchFamily="34" charset="0"/>
                <a:ea typeface="+mj-ea"/>
                <a:cs typeface="Arial" panose="020B0604020202020204" pitchFamily="34" charset="0"/>
              </a:rPr>
              <a:t>thema</a:t>
            </a:r>
            <a:r>
              <a:rPr lang="en-GB" dirty="0">
                <a:solidFill>
                  <a:srgbClr val="3483CA"/>
                </a:solidFill>
                <a:latin typeface="Arial" panose="020B0604020202020204" pitchFamily="34" charset="0"/>
                <a:ea typeface="+mj-ea"/>
                <a:cs typeface="Arial" panose="020B0604020202020204" pitchFamily="34" charset="0"/>
              </a:rPr>
              <a:t> hon yn </a:t>
            </a:r>
            <a:r>
              <a:rPr lang="en-GB" i="1" dirty="0" err="1">
                <a:solidFill>
                  <a:srgbClr val="3483CA"/>
                </a:solidFill>
                <a:latin typeface="Arial" panose="020B0604020202020204" pitchFamily="34" charset="0"/>
                <a:ea typeface="+mj-ea"/>
                <a:cs typeface="Arial" panose="020B0604020202020204" pitchFamily="34" charset="0"/>
              </a:rPr>
              <a:t>Llyfryn</a:t>
            </a:r>
            <a:r>
              <a:rPr lang="en-GB" i="1" dirty="0">
                <a:solidFill>
                  <a:srgbClr val="3483CA"/>
                </a:solidFill>
                <a:latin typeface="Arial" panose="020B0604020202020204" pitchFamily="34" charset="0"/>
                <a:ea typeface="+mj-ea"/>
                <a:cs typeface="Arial" panose="020B0604020202020204" pitchFamily="34" charset="0"/>
              </a:rPr>
              <a:t> </a:t>
            </a:r>
            <a:r>
              <a:rPr lang="en-GB" i="1" dirty="0" err="1" smtClean="0">
                <a:solidFill>
                  <a:srgbClr val="3483CA"/>
                </a:solidFill>
                <a:latin typeface="Arial" panose="020B0604020202020204" pitchFamily="34" charset="0"/>
                <a:ea typeface="+mj-ea"/>
                <a:cs typeface="Arial" panose="020B0604020202020204" pitchFamily="34" charset="0"/>
              </a:rPr>
              <a:t>asesu</a:t>
            </a:r>
            <a:r>
              <a:rPr lang="en-GB" i="1" dirty="0" smtClean="0">
                <a:solidFill>
                  <a:srgbClr val="3483CA"/>
                </a:solidFill>
                <a:latin typeface="Arial" panose="020B0604020202020204" pitchFamily="34" charset="0"/>
                <a:ea typeface="+mj-ea"/>
                <a:cs typeface="Arial" panose="020B0604020202020204" pitchFamily="34" charset="0"/>
              </a:rPr>
              <a:t> </a:t>
            </a:r>
            <a:r>
              <a:rPr lang="en-GB" dirty="0" err="1">
                <a:solidFill>
                  <a:srgbClr val="3483CA"/>
                </a:solidFill>
                <a:latin typeface="Arial" panose="020B0604020202020204" pitchFamily="34" charset="0"/>
                <a:ea typeface="+mj-ea"/>
                <a:cs typeface="Arial" panose="020B0604020202020204" pitchFamily="34" charset="0"/>
              </a:rPr>
              <a:t>Ar</a:t>
            </a:r>
            <a:r>
              <a:rPr lang="en-GB" dirty="0">
                <a:solidFill>
                  <a:srgbClr val="3483CA"/>
                </a:solidFill>
                <a:latin typeface="Arial" panose="020B0604020202020204" pitchFamily="34" charset="0"/>
                <a:ea typeface="+mj-ea"/>
                <a:cs typeface="Arial" panose="020B0604020202020204" pitchFamily="34" charset="0"/>
              </a:rPr>
              <a:t> Drywydd Dysgu (</a:t>
            </a:r>
            <a:r>
              <a:rPr lang="en-GB" dirty="0" err="1">
                <a:solidFill>
                  <a:srgbClr val="3483CA"/>
                </a:solidFill>
                <a:latin typeface="Arial" panose="020B0604020202020204" pitchFamily="34" charset="0"/>
                <a:ea typeface="+mj-ea"/>
                <a:cs typeface="Arial" panose="020B0604020202020204" pitchFamily="34" charset="0"/>
              </a:rPr>
              <a:t>tudalennau</a:t>
            </a:r>
            <a:r>
              <a:rPr lang="en-GB" dirty="0">
                <a:solidFill>
                  <a:srgbClr val="3483CA"/>
                </a:solidFill>
                <a:latin typeface="Arial" panose="020B0604020202020204" pitchFamily="34" charset="0"/>
                <a:ea typeface="+mj-ea"/>
                <a:cs typeface="Arial" panose="020B0604020202020204" pitchFamily="34" charset="0"/>
              </a:rPr>
              <a:t> </a:t>
            </a:r>
            <a:r>
              <a:rPr lang="en-GB" dirty="0" smtClean="0">
                <a:solidFill>
                  <a:srgbClr val="3483CA"/>
                </a:solidFill>
                <a:latin typeface="Arial" panose="020B0604020202020204" pitchFamily="34" charset="0"/>
                <a:ea typeface="+mj-ea"/>
                <a:cs typeface="Arial" panose="020B0604020202020204" pitchFamily="34" charset="0"/>
              </a:rPr>
              <a:t>46–47</a:t>
            </a:r>
            <a:r>
              <a:rPr lang="en-GB" dirty="0">
                <a:solidFill>
                  <a:srgbClr val="3483CA"/>
                </a:solidFill>
                <a:latin typeface="Arial" panose="020B0604020202020204" pitchFamily="34" charset="0"/>
                <a:ea typeface="+mj-ea"/>
                <a:cs typeface="Arial" panose="020B0604020202020204" pitchFamily="34" charset="0"/>
              </a:rPr>
              <a:t>).</a:t>
            </a:r>
          </a:p>
          <a:p>
            <a:endParaRPr lang="en-GB" sz="3800" b="1" dirty="0">
              <a:solidFill>
                <a:srgbClr val="3483CA"/>
              </a:solidFill>
              <a:latin typeface="Arial" panose="020B0604020202020204" pitchFamily="34" charset="0"/>
              <a:ea typeface="+mj-ea"/>
              <a:cs typeface="Arial" panose="020B0604020202020204" pitchFamily="34" charset="0"/>
            </a:endParaRPr>
          </a:p>
        </p:txBody>
      </p:sp>
      <p:sp>
        <p:nvSpPr>
          <p:cNvPr id="4" name="Content Placeholder 3"/>
          <p:cNvSpPr>
            <a:spLocks noGrp="1"/>
          </p:cNvSpPr>
          <p:nvPr>
            <p:ph sz="half" idx="2"/>
          </p:nvPr>
        </p:nvSpPr>
        <p:spPr>
          <a:xfrm>
            <a:off x="6172200" y="3248027"/>
            <a:ext cx="5181600" cy="4351338"/>
          </a:xfrm>
        </p:spPr>
        <p:txBody>
          <a:bodyPr>
            <a:normAutofit/>
          </a:bodyPr>
          <a:lstStyle/>
          <a:p>
            <a:pPr marL="0" indent="0">
              <a:buNone/>
            </a:pPr>
            <a:r>
              <a:rPr lang="en-GB" b="1" dirty="0">
                <a:latin typeface="Arial" panose="020B0604020202020204" pitchFamily="34" charset="0"/>
                <a:cs typeface="Arial" panose="020B0604020202020204" pitchFamily="34" charset="0"/>
              </a:rPr>
              <a:t>Preliminary reading   </a:t>
            </a:r>
          </a:p>
          <a:p>
            <a:pPr marL="0" indent="0">
              <a:buNone/>
            </a:pPr>
            <a:r>
              <a:rPr lang="en-GB" dirty="0">
                <a:latin typeface="Arial" panose="020B0604020202020204" pitchFamily="34" charset="0"/>
                <a:cs typeface="Arial" panose="020B0604020202020204" pitchFamily="34" charset="0"/>
              </a:rPr>
              <a:t>Read the introduction to this theme in the Routes for </a:t>
            </a:r>
            <a:r>
              <a:rPr lang="en-GB" dirty="0" smtClean="0">
                <a:latin typeface="Arial" panose="020B0604020202020204" pitchFamily="34" charset="0"/>
                <a:cs typeface="Arial" panose="020B0604020202020204" pitchFamily="34" charset="0"/>
              </a:rPr>
              <a:t>Learning </a:t>
            </a:r>
            <a:r>
              <a:rPr lang="en-GB" i="1" dirty="0" smtClean="0">
                <a:latin typeface="Arial" panose="020B0604020202020204" pitchFamily="34" charset="0"/>
                <a:cs typeface="Arial" panose="020B0604020202020204" pitchFamily="34" charset="0"/>
              </a:rPr>
              <a:t>Assessment booklet</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(pages </a:t>
            </a:r>
            <a:r>
              <a:rPr lang="en-GB" dirty="0" smtClean="0">
                <a:latin typeface="Arial" panose="020B0604020202020204" pitchFamily="34" charset="0"/>
                <a:cs typeface="Arial" panose="020B0604020202020204" pitchFamily="34" charset="0"/>
              </a:rPr>
              <a:t>46–47).</a:t>
            </a:r>
            <a:endParaRPr lang="en-GB" dirty="0">
              <a:latin typeface="Arial" panose="020B0604020202020204" pitchFamily="34" charset="0"/>
              <a:cs typeface="Arial" panose="020B0604020202020204" pitchFamily="34" charset="0"/>
            </a:endParaRP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1811333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1146"/>
            <a:ext cx="10515600" cy="1325563"/>
          </a:xfrm>
        </p:spPr>
        <p:txBody>
          <a:bodyPr>
            <a:normAutofit/>
          </a:bodyPr>
          <a:lstStyle/>
          <a:p>
            <a:r>
              <a:rPr lang="en-GB" sz="3200" b="1" dirty="0">
                <a:solidFill>
                  <a:srgbClr val="3483CA"/>
                </a:solidFill>
                <a:latin typeface="Arial" panose="020B0604020202020204" pitchFamily="34" charset="0"/>
                <a:cs typeface="Arial" panose="020B0604020202020204" pitchFamily="34" charset="0"/>
              </a:rPr>
              <a:t>Thema 8: Newid </a:t>
            </a:r>
            <a:r>
              <a:rPr lang="en-GB" sz="3200" b="1" dirty="0" err="1">
                <a:solidFill>
                  <a:srgbClr val="3483CA"/>
                </a:solidFill>
                <a:latin typeface="Arial" panose="020B0604020202020204" pitchFamily="34" charset="0"/>
                <a:cs typeface="Arial" panose="020B0604020202020204" pitchFamily="34" charset="0"/>
              </a:rPr>
              <a:t>ffocws</a:t>
            </a:r>
            <a:r>
              <a:rPr lang="en-GB" sz="3200" b="1" dirty="0">
                <a:solidFill>
                  <a:srgbClr val="3483CA"/>
                </a:solidFill>
                <a:latin typeface="Arial" panose="020B0604020202020204" pitchFamily="34" charset="0"/>
                <a:cs typeface="Arial" panose="020B0604020202020204" pitchFamily="34" charset="0"/>
              </a:rPr>
              <a:t> </a:t>
            </a:r>
            <a:r>
              <a:rPr lang="en-GB" sz="3200" b="1" dirty="0" smtClean="0">
                <a:solidFill>
                  <a:srgbClr val="3483CA"/>
                </a:solidFill>
                <a:latin typeface="Arial" panose="020B0604020202020204" pitchFamily="34" charset="0"/>
                <a:cs typeface="Arial" panose="020B0604020202020204" pitchFamily="34" charset="0"/>
              </a:rPr>
              <a:t>– </a:t>
            </a:r>
            <a:r>
              <a:rPr lang="en-GB" sz="3200" b="1" dirty="0" err="1" smtClean="0">
                <a:solidFill>
                  <a:srgbClr val="3483CA"/>
                </a:solidFill>
                <a:latin typeface="Arial" panose="020B0604020202020204" pitchFamily="34" charset="0"/>
                <a:cs typeface="Arial" panose="020B0604020202020204" pitchFamily="34" charset="0"/>
              </a:rPr>
              <a:t>parhad</a:t>
            </a:r>
            <a:r>
              <a:rPr lang="en-GB" sz="3200" b="1" dirty="0" smtClean="0">
                <a:solidFill>
                  <a:srgbClr val="3483CA"/>
                </a:solidFill>
                <a:latin typeface="Arial" panose="020B0604020202020204" pitchFamily="34" charset="0"/>
                <a:cs typeface="Arial" panose="020B0604020202020204" pitchFamily="34" charset="0"/>
              </a:rPr>
              <a:t> </a:t>
            </a:r>
            <a:r>
              <a:rPr lang="en-GB" sz="3200" b="1" dirty="0" smtClean="0">
                <a:solidFill>
                  <a:srgbClr val="009782"/>
                </a:solidFill>
                <a:latin typeface="Arial" panose="020B0604020202020204" pitchFamily="34" charset="0"/>
                <a:cs typeface="Arial" panose="020B0604020202020204" pitchFamily="34" charset="0"/>
              </a:rPr>
              <a:t/>
            </a:r>
            <a:br>
              <a:rPr lang="en-GB" sz="3200" b="1" dirty="0" smtClean="0">
                <a:solidFill>
                  <a:srgbClr val="009782"/>
                </a:solidFill>
                <a:latin typeface="Arial" panose="020B0604020202020204" pitchFamily="34" charset="0"/>
                <a:cs typeface="Arial" panose="020B0604020202020204" pitchFamily="34" charset="0"/>
              </a:rPr>
            </a:br>
            <a:r>
              <a:rPr lang="en-GB" sz="3200" b="1" dirty="0" smtClean="0">
                <a:solidFill>
                  <a:srgbClr val="009782"/>
                </a:solidFill>
                <a:latin typeface="Arial" panose="020B0604020202020204" pitchFamily="34" charset="0"/>
                <a:cs typeface="Arial" panose="020B0604020202020204" pitchFamily="34" charset="0"/>
              </a:rPr>
              <a:t>Theme </a:t>
            </a:r>
            <a:r>
              <a:rPr lang="en-GB" sz="3200" b="1" dirty="0">
                <a:solidFill>
                  <a:srgbClr val="009782"/>
                </a:solidFill>
                <a:latin typeface="Arial" panose="020B0604020202020204" pitchFamily="34" charset="0"/>
                <a:cs typeface="Arial" panose="020B0604020202020204" pitchFamily="34" charset="0"/>
              </a:rPr>
              <a:t>8: Changing </a:t>
            </a:r>
            <a:r>
              <a:rPr lang="en-GB" sz="3200" b="1" dirty="0" smtClean="0">
                <a:solidFill>
                  <a:srgbClr val="009782"/>
                </a:solidFill>
                <a:latin typeface="Arial" panose="020B0604020202020204" pitchFamily="34" charset="0"/>
                <a:cs typeface="Arial" panose="020B0604020202020204" pitchFamily="34" charset="0"/>
              </a:rPr>
              <a:t>focus – continued</a:t>
            </a:r>
            <a:endParaRPr lang="en-GB" sz="3200" dirty="0"/>
          </a:p>
        </p:txBody>
      </p:sp>
      <p:sp>
        <p:nvSpPr>
          <p:cNvPr id="3" name="Content Placeholder 2"/>
          <p:cNvSpPr>
            <a:spLocks noGrp="1"/>
          </p:cNvSpPr>
          <p:nvPr>
            <p:ph sz="half" idx="1"/>
          </p:nvPr>
        </p:nvSpPr>
        <p:spPr>
          <a:xfrm>
            <a:off x="838200" y="2361646"/>
            <a:ext cx="5181600" cy="4351338"/>
          </a:xfrm>
        </p:spPr>
        <p:txBody>
          <a:bodyPr>
            <a:normAutofit/>
          </a:bodyPr>
          <a:lstStyle/>
          <a:p>
            <a:pPr marL="0" indent="0">
              <a:buNone/>
            </a:pPr>
            <a:r>
              <a:rPr lang="en-GB" b="1" dirty="0">
                <a:solidFill>
                  <a:srgbClr val="3483CA"/>
                </a:solidFill>
                <a:latin typeface="Arial" panose="020B0604020202020204" pitchFamily="34" charset="0"/>
                <a:ea typeface="+mj-ea"/>
                <a:cs typeface="Arial" panose="020B0604020202020204" pitchFamily="34" charset="0"/>
              </a:rPr>
              <a:t>Ystyried ymlaen </a:t>
            </a:r>
            <a:r>
              <a:rPr lang="en-GB" b="1" dirty="0" err="1">
                <a:solidFill>
                  <a:srgbClr val="3483CA"/>
                </a:solidFill>
                <a:latin typeface="Arial" panose="020B0604020202020204" pitchFamily="34" charset="0"/>
                <a:ea typeface="+mj-ea"/>
                <a:cs typeface="Arial" panose="020B0604020202020204" pitchFamily="34" charset="0"/>
              </a:rPr>
              <a:t>llaw</a:t>
            </a:r>
            <a:endParaRPr lang="en-GB" b="1" dirty="0">
              <a:solidFill>
                <a:srgbClr val="3483CA"/>
              </a:solidFill>
              <a:latin typeface="Arial" panose="020B0604020202020204" pitchFamily="34" charset="0"/>
              <a:ea typeface="+mj-ea"/>
              <a:cs typeface="Arial" panose="020B0604020202020204" pitchFamily="34" charset="0"/>
            </a:endParaRPr>
          </a:p>
          <a:p>
            <a:pPr marL="0" indent="0">
              <a:buNone/>
            </a:pPr>
            <a:r>
              <a:rPr lang="cy-GB" dirty="0">
                <a:solidFill>
                  <a:srgbClr val="3483CA"/>
                </a:solidFill>
                <a:latin typeface="Arial" panose="020B0604020202020204" pitchFamily="34" charset="0"/>
                <a:ea typeface="+mj-ea"/>
                <a:cs typeface="Arial" panose="020B0604020202020204" pitchFamily="34" charset="0"/>
              </a:rPr>
              <a:t>Ystyriwch ddysgwr yn eich </a:t>
            </a:r>
            <a:r>
              <a:rPr lang="cy-GB" dirty="0" smtClean="0">
                <a:solidFill>
                  <a:srgbClr val="3483CA"/>
                </a:solidFill>
                <a:latin typeface="Arial" panose="020B0604020202020204" pitchFamily="34" charset="0"/>
                <a:ea typeface="+mj-ea"/>
                <a:cs typeface="Arial" panose="020B0604020202020204" pitchFamily="34" charset="0"/>
              </a:rPr>
              <a:t>dosbarth, lleoliad/ysgol </a:t>
            </a:r>
            <a:r>
              <a:rPr lang="cy-GB" dirty="0">
                <a:solidFill>
                  <a:srgbClr val="3483CA"/>
                </a:solidFill>
                <a:latin typeface="Arial" panose="020B0604020202020204" pitchFamily="34" charset="0"/>
                <a:ea typeface="+mj-ea"/>
                <a:cs typeface="Arial" panose="020B0604020202020204" pitchFamily="34" charset="0"/>
              </a:rPr>
              <a:t>(neu o’ch profiad yn y gorffennol) sydd/a oedd yn dangos rhai o ymddygiadau’r thema hon.</a:t>
            </a:r>
          </a:p>
          <a:p>
            <a:endParaRPr lang="en-GB" dirty="0"/>
          </a:p>
        </p:txBody>
      </p:sp>
      <p:sp>
        <p:nvSpPr>
          <p:cNvPr id="4" name="Content Placeholder 3"/>
          <p:cNvSpPr>
            <a:spLocks noGrp="1"/>
          </p:cNvSpPr>
          <p:nvPr>
            <p:ph sz="half" idx="2"/>
          </p:nvPr>
        </p:nvSpPr>
        <p:spPr>
          <a:xfrm>
            <a:off x="6172200" y="2361646"/>
            <a:ext cx="5181600" cy="4351338"/>
          </a:xfrm>
        </p:spPr>
        <p:txBody>
          <a:bodyPr>
            <a:normAutofit/>
          </a:bodyPr>
          <a:lstStyle/>
          <a:p>
            <a:pPr marL="0" indent="0">
              <a:buNone/>
            </a:pPr>
            <a:r>
              <a:rPr lang="en-GB" b="1" dirty="0">
                <a:latin typeface="Arial" panose="020B0604020202020204" pitchFamily="34" charset="0"/>
                <a:cs typeface="Arial" panose="020B0604020202020204" pitchFamily="34" charset="0"/>
              </a:rPr>
              <a:t>Preliminary reflection   </a:t>
            </a:r>
          </a:p>
          <a:p>
            <a:pPr marL="0" indent="0">
              <a:buNone/>
            </a:pPr>
            <a:r>
              <a:rPr lang="en-GB" dirty="0" smtClean="0">
                <a:latin typeface="Arial" panose="020B0604020202020204" pitchFamily="34" charset="0"/>
                <a:cs typeface="Arial" panose="020B0604020202020204" pitchFamily="34" charset="0"/>
              </a:rPr>
              <a:t>Consider a learner in your class, school/setting (or from your own past experience) who might show some of the behaviours of this theme.</a:t>
            </a:r>
          </a:p>
          <a:p>
            <a:pPr marL="0" indent="0">
              <a:buNone/>
            </a:pPr>
            <a:endParaRPr lang="en-GB"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3204213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0140"/>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response</a:t>
            </a:r>
            <a:endParaRPr lang="en-GB" sz="3200" dirty="0"/>
          </a:p>
        </p:txBody>
      </p:sp>
      <p:sp>
        <p:nvSpPr>
          <p:cNvPr id="3" name="Content Placeholder 2"/>
          <p:cNvSpPr>
            <a:spLocks noGrp="1"/>
          </p:cNvSpPr>
          <p:nvPr>
            <p:ph sz="half" idx="1"/>
          </p:nvPr>
        </p:nvSpPr>
        <p:spPr>
          <a:xfrm>
            <a:off x="914400" y="2340640"/>
            <a:ext cx="5181600" cy="4351338"/>
          </a:xfrm>
        </p:spPr>
        <p:txBody>
          <a:bodyPr>
            <a:normAutofit fontScale="62500" lnSpcReduction="20000"/>
          </a:bodyPr>
          <a:lstStyle/>
          <a:p>
            <a:pPr marL="0" indent="0">
              <a:buNone/>
            </a:pPr>
            <a:r>
              <a:rPr lang="cy-GB" sz="4500" b="1" dirty="0">
                <a:solidFill>
                  <a:srgbClr val="3483CA"/>
                </a:solidFill>
                <a:latin typeface="Arial" panose="020B0604020202020204" pitchFamily="34" charset="0"/>
                <a:ea typeface="+mj-ea"/>
                <a:cs typeface="Arial" panose="020B0604020202020204" pitchFamily="34" charset="0"/>
              </a:rPr>
              <a:t>Nid yw troi sylw at rywbeth arall yn gyfystyr â dewis</a:t>
            </a:r>
          </a:p>
          <a:p>
            <a:pPr marL="0" indent="0">
              <a:buNone/>
            </a:pPr>
            <a:r>
              <a:rPr lang="cy-GB" sz="4500" dirty="0">
                <a:solidFill>
                  <a:srgbClr val="3483CA"/>
                </a:solidFill>
                <a:latin typeface="Arial" panose="020B0604020202020204" pitchFamily="34" charset="0"/>
                <a:ea typeface="+mj-ea"/>
                <a:cs typeface="Arial" panose="020B0604020202020204" pitchFamily="34" charset="0"/>
              </a:rPr>
              <a:t>Er mwyn llwyddo i gyflawni’r bocsys hyn yn y Map </a:t>
            </a:r>
            <a:r>
              <a:rPr lang="cy-GB" sz="4500" dirty="0" smtClean="0">
                <a:solidFill>
                  <a:srgbClr val="3483CA"/>
                </a:solidFill>
                <a:latin typeface="Arial" panose="020B0604020202020204" pitchFamily="34" charset="0"/>
                <a:ea typeface="+mj-ea"/>
                <a:cs typeface="Arial" panose="020B0604020202020204" pitchFamily="34" charset="0"/>
              </a:rPr>
              <a:t>llwybrau</a:t>
            </a:r>
            <a:r>
              <a:rPr lang="cy-GB" sz="4500" dirty="0">
                <a:solidFill>
                  <a:srgbClr val="3483CA"/>
                </a:solidFill>
                <a:latin typeface="Arial" panose="020B0604020202020204" pitchFamily="34" charset="0"/>
                <a:ea typeface="+mj-ea"/>
                <a:cs typeface="Arial" panose="020B0604020202020204" pitchFamily="34" charset="0"/>
              </a:rPr>
              <a:t>, mae angen i’r dysgwr allu archwilio nodweddion y gwrthrych cyntaf, ac yna dynnu ei sylw oddi </a:t>
            </a:r>
            <a:r>
              <a:rPr lang="cy-GB" sz="4500" dirty="0" smtClean="0">
                <a:solidFill>
                  <a:srgbClr val="3483CA"/>
                </a:solidFill>
                <a:latin typeface="Arial" panose="020B0604020202020204" pitchFamily="34" charset="0"/>
                <a:ea typeface="+mj-ea"/>
                <a:cs typeface="Arial" panose="020B0604020202020204" pitchFamily="34" charset="0"/>
              </a:rPr>
              <a:t>arno, h.y. </a:t>
            </a:r>
            <a:r>
              <a:rPr lang="cy-GB" sz="4500" dirty="0">
                <a:solidFill>
                  <a:srgbClr val="3483CA"/>
                </a:solidFill>
                <a:latin typeface="Arial" panose="020B0604020202020204" pitchFamily="34" charset="0"/>
                <a:ea typeface="+mj-ea"/>
                <a:cs typeface="Arial" panose="020B0604020202020204" pitchFamily="34" charset="0"/>
              </a:rPr>
              <a:t>rhaid iddo roi’r gorau i ryngweithio â’r gwrthrych cyntaf am gyfnod er mwyn sylwi ar un arall ac </a:t>
            </a:r>
            <a:r>
              <a:rPr lang="cy-GB" sz="4500" dirty="0" err="1">
                <a:solidFill>
                  <a:srgbClr val="3483CA"/>
                </a:solidFill>
                <a:latin typeface="Arial" panose="020B0604020202020204" pitchFamily="34" charset="0"/>
                <a:ea typeface="+mj-ea"/>
                <a:cs typeface="Arial" panose="020B0604020202020204" pitchFamily="34" charset="0"/>
              </a:rPr>
              <a:t>yna’i</a:t>
            </a:r>
            <a:r>
              <a:rPr lang="cy-GB" sz="4500" dirty="0">
                <a:solidFill>
                  <a:srgbClr val="3483CA"/>
                </a:solidFill>
                <a:latin typeface="Arial" panose="020B0604020202020204" pitchFamily="34" charset="0"/>
                <a:ea typeface="+mj-ea"/>
                <a:cs typeface="Arial" panose="020B0604020202020204" pitchFamily="34" charset="0"/>
              </a:rPr>
              <a:t> archwilio.</a:t>
            </a:r>
            <a:endParaRPr lang="en-GB" sz="4500"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340640"/>
            <a:ext cx="5181600" cy="4351338"/>
          </a:xfrm>
        </p:spPr>
        <p:txBody>
          <a:bodyPr>
            <a:noAutofit/>
          </a:bodyPr>
          <a:lstStyle/>
          <a:p>
            <a:pPr marL="0" indent="0">
              <a:buNone/>
            </a:pPr>
            <a:r>
              <a:rPr lang="en-GB" b="1" dirty="0">
                <a:latin typeface="Arial" panose="020B0604020202020204" pitchFamily="34" charset="0"/>
                <a:cs typeface="Arial" panose="020B0604020202020204" pitchFamily="34" charset="0"/>
              </a:rPr>
              <a:t>Shifting attention is not the same as choosing</a:t>
            </a:r>
            <a:r>
              <a:rPr lang="en-GB" dirty="0">
                <a:latin typeface="Arial" panose="020B0604020202020204" pitchFamily="34" charset="0"/>
                <a:cs typeface="Arial" panose="020B0604020202020204" pitchFamily="34" charset="0"/>
              </a:rPr>
              <a:t> </a:t>
            </a:r>
          </a:p>
          <a:p>
            <a:pPr marL="0" indent="0">
              <a:buNone/>
            </a:pPr>
            <a:r>
              <a:rPr lang="en-GB" dirty="0">
                <a:latin typeface="Arial" panose="020B0604020202020204" pitchFamily="34" charset="0"/>
                <a:cs typeface="Arial" panose="020B0604020202020204" pitchFamily="34" charset="0"/>
              </a:rPr>
              <a:t>In order to succeed in these Routemap boxes, learners need to be able to explore the properties of the first object and then disengage their attention from </a:t>
            </a:r>
            <a:r>
              <a:rPr lang="en-GB" dirty="0" smtClean="0">
                <a:latin typeface="Arial" panose="020B0604020202020204" pitchFamily="34" charset="0"/>
                <a:cs typeface="Arial" panose="020B0604020202020204" pitchFamily="34" charset="0"/>
              </a:rPr>
              <a:t>it, </a:t>
            </a:r>
            <a:r>
              <a:rPr lang="en-GB" dirty="0">
                <a:latin typeface="Arial" panose="020B0604020202020204" pitchFamily="34" charset="0"/>
                <a:cs typeface="Arial" panose="020B0604020202020204" pitchFamily="34" charset="0"/>
              </a:rPr>
              <a:t>i.e. they must cease interacting with the first object for a time in order to notice and then explore </a:t>
            </a:r>
            <a:r>
              <a:rPr lang="en-GB" dirty="0" smtClean="0">
                <a:latin typeface="Arial" panose="020B0604020202020204" pitchFamily="34" charset="0"/>
                <a:cs typeface="Arial" panose="020B0604020202020204" pitchFamily="34" charset="0"/>
              </a:rPr>
              <a:t>another.</a:t>
            </a:r>
            <a:endParaRPr lang="en-GB"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4230555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1654"/>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Gwerthuswch</a:t>
            </a:r>
            <a:r>
              <a:rPr lang="en-GB" sz="3200" b="1" dirty="0">
                <a:solidFill>
                  <a:srgbClr val="3483CA"/>
                </a:solidFill>
                <a:latin typeface="Arial" panose="020B0604020202020204" pitchFamily="34" charset="0"/>
                <a:cs typeface="Arial" panose="020B0604020202020204" pitchFamily="34" charset="0"/>
              </a:rPr>
              <a:t> eich </a:t>
            </a:r>
            <a:r>
              <a:rPr lang="en-GB" sz="3200" b="1" dirty="0" err="1">
                <a:solidFill>
                  <a:srgbClr val="3483CA"/>
                </a:solidFill>
                <a:latin typeface="Arial" panose="020B0604020202020204" pitchFamily="34" charset="0"/>
                <a:cs typeface="Arial" panose="020B0604020202020204" pitchFamily="34" charset="0"/>
              </a:rPr>
              <a:t>ymateb</a:t>
            </a:r>
            <a:r>
              <a:rPr lang="en-GB" sz="3200" b="1" dirty="0">
                <a:solidFill>
                  <a:srgbClr val="009782"/>
                </a:solidFill>
                <a:latin typeface="Arial" panose="020B0604020202020204" pitchFamily="34" charset="0"/>
                <a:cs typeface="Arial" panose="020B0604020202020204" pitchFamily="34" charset="0"/>
              </a:rPr>
              <a:t/>
            </a:r>
            <a:br>
              <a:rPr lang="en-GB" sz="3200" b="1" dirty="0">
                <a:solidFill>
                  <a:srgbClr val="009782"/>
                </a:solidFill>
                <a:latin typeface="Arial" panose="020B0604020202020204" pitchFamily="34" charset="0"/>
                <a:cs typeface="Arial" panose="020B0604020202020204" pitchFamily="34" charset="0"/>
              </a:rPr>
            </a:br>
            <a:r>
              <a:rPr lang="en-GB" sz="3200" b="1" dirty="0">
                <a:solidFill>
                  <a:srgbClr val="009782"/>
                </a:solidFill>
                <a:latin typeface="Arial" panose="020B0604020202020204" pitchFamily="34" charset="0"/>
                <a:cs typeface="Arial" panose="020B0604020202020204" pitchFamily="34" charset="0"/>
              </a:rPr>
              <a:t>Evaluate your </a:t>
            </a:r>
            <a:r>
              <a:rPr lang="en-GB" sz="3200" b="1" dirty="0" smtClean="0">
                <a:solidFill>
                  <a:srgbClr val="009782"/>
                </a:solidFill>
                <a:latin typeface="Arial" panose="020B0604020202020204" pitchFamily="34" charset="0"/>
                <a:cs typeface="Arial" panose="020B0604020202020204" pitchFamily="34" charset="0"/>
              </a:rPr>
              <a:t>response</a:t>
            </a:r>
            <a:endParaRPr lang="en-GB" sz="3200" dirty="0"/>
          </a:p>
        </p:txBody>
      </p:sp>
      <p:sp>
        <p:nvSpPr>
          <p:cNvPr id="3" name="Content Placeholder 2"/>
          <p:cNvSpPr>
            <a:spLocks noGrp="1"/>
          </p:cNvSpPr>
          <p:nvPr>
            <p:ph sz="half" idx="1"/>
          </p:nvPr>
        </p:nvSpPr>
        <p:spPr>
          <a:xfrm>
            <a:off x="838200" y="2372154"/>
            <a:ext cx="5181600" cy="4351338"/>
          </a:xfrm>
        </p:spPr>
        <p:txBody>
          <a:bodyPr>
            <a:normAutofit fontScale="92500" lnSpcReduction="20000"/>
          </a:bodyPr>
          <a:lstStyle/>
          <a:p>
            <a:pPr marL="0" indent="0">
              <a:buNone/>
            </a:pPr>
            <a:r>
              <a:rPr lang="cy-GB" sz="3300" dirty="0">
                <a:solidFill>
                  <a:srgbClr val="3483CA"/>
                </a:solidFill>
                <a:latin typeface="Arial" panose="020B0604020202020204" pitchFamily="34" charset="0"/>
                <a:ea typeface="+mj-ea"/>
                <a:cs typeface="Arial" panose="020B0604020202020204" pitchFamily="34" charset="0"/>
              </a:rPr>
              <a:t>Yna, efallai y bydd yn tynnu ei sylw oddi ar un gwrthrych ac yn ailgyfeirio ei sylw at un arall, am yn ail, sawl gwaith. Mae hyn yn ei alluogi i sylwi ar wahaniaethau rhwng y ddwy eitem.</a:t>
            </a:r>
          </a:p>
          <a:p>
            <a:pPr marL="0" indent="0">
              <a:buNone/>
            </a:pPr>
            <a:r>
              <a:rPr lang="cy-GB" sz="3300" dirty="0">
                <a:solidFill>
                  <a:srgbClr val="3483CA"/>
                </a:solidFill>
                <a:latin typeface="Arial" panose="020B0604020202020204" pitchFamily="34" charset="0"/>
                <a:ea typeface="+mj-ea"/>
                <a:cs typeface="Arial" panose="020B0604020202020204" pitchFamily="34" charset="0"/>
              </a:rPr>
              <a:t>Rhaid dysgu’r set hon o sgiliau cyn gallu ‘dewis’, ac mae’r ddau beth yn wahanol iawn.</a:t>
            </a:r>
            <a:endParaRPr lang="en-GB" sz="3300" dirty="0">
              <a:solidFill>
                <a:srgbClr val="3483CA"/>
              </a:solidFill>
              <a:latin typeface="Arial" panose="020B0604020202020204" pitchFamily="34" charset="0"/>
              <a:ea typeface="+mj-ea"/>
              <a:cs typeface="Arial" panose="020B0604020202020204" pitchFamily="34" charset="0"/>
            </a:endParaRPr>
          </a:p>
          <a:p>
            <a:endParaRPr lang="en-GB" dirty="0"/>
          </a:p>
        </p:txBody>
      </p:sp>
      <p:sp>
        <p:nvSpPr>
          <p:cNvPr id="4" name="Content Placeholder 3"/>
          <p:cNvSpPr>
            <a:spLocks noGrp="1"/>
          </p:cNvSpPr>
          <p:nvPr>
            <p:ph sz="half" idx="2"/>
          </p:nvPr>
        </p:nvSpPr>
        <p:spPr>
          <a:xfrm>
            <a:off x="6172200" y="2330114"/>
            <a:ext cx="5181600" cy="4351338"/>
          </a:xfrm>
        </p:spPr>
        <p:txBody>
          <a:bodyPr>
            <a:noAutofit/>
          </a:bodyPr>
          <a:lstStyle/>
          <a:p>
            <a:pPr marL="0" indent="0">
              <a:buNone/>
            </a:pPr>
            <a:r>
              <a:rPr lang="en-GB" dirty="0">
                <a:latin typeface="Arial" panose="020B0604020202020204" pitchFamily="34" charset="0"/>
                <a:cs typeface="Arial" panose="020B0604020202020204" pitchFamily="34" charset="0"/>
              </a:rPr>
              <a:t>Later, they may disengage and re-engage their attention repeatedly, alternately attending to one object and then the other. This enables them to notice any differences in the two items.  </a:t>
            </a:r>
          </a:p>
          <a:p>
            <a:pPr marL="0" indent="0">
              <a:buNone/>
            </a:pPr>
            <a:r>
              <a:rPr lang="en-GB" dirty="0">
                <a:latin typeface="Arial" panose="020B0604020202020204" pitchFamily="34" charset="0"/>
                <a:cs typeface="Arial" panose="020B0604020202020204" pitchFamily="34" charset="0"/>
              </a:rPr>
              <a:t>This set of skills comes before, and is quite distinct from, ‘choosing’.</a:t>
            </a:r>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3695468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2484"/>
            <a:ext cx="10515600" cy="1325563"/>
          </a:xfrm>
        </p:spPr>
        <p:txBody>
          <a:bodyPr>
            <a:normAutofit/>
          </a:bodyPr>
          <a:lstStyle/>
          <a:p>
            <a:r>
              <a:rPr lang="en-GB" sz="3200" b="1" dirty="0" err="1">
                <a:solidFill>
                  <a:srgbClr val="3483CA"/>
                </a:solidFill>
                <a:latin typeface="Arial" panose="020B0604020202020204" pitchFamily="34" charset="0"/>
                <a:cs typeface="Arial" panose="020B0604020202020204" pitchFamily="34" charset="0"/>
              </a:rPr>
              <a:t>Gweithgaredd</a:t>
            </a:r>
            <a:r>
              <a:rPr lang="en-GB" sz="3200" b="1" dirty="0">
                <a:solidFill>
                  <a:srgbClr val="3483CA"/>
                </a:solidFill>
                <a:latin typeface="Arial" panose="020B0604020202020204" pitchFamily="34" charset="0"/>
                <a:cs typeface="Arial" panose="020B0604020202020204" pitchFamily="34" charset="0"/>
              </a:rPr>
              <a:t> 1 </a:t>
            </a:r>
            <a:r>
              <a:rPr lang="en-GB" sz="3200" b="1" dirty="0" smtClean="0">
                <a:solidFill>
                  <a:srgbClr val="3483CA"/>
                </a:solidFill>
                <a:latin typeface="Arial" panose="020B0604020202020204" pitchFamily="34" charset="0"/>
                <a:cs typeface="Arial" panose="020B0604020202020204" pitchFamily="34" charset="0"/>
              </a:rPr>
              <a:t>	     		</a:t>
            </a:r>
            <a:r>
              <a:rPr lang="en-GB" sz="3200" b="1" dirty="0" smtClean="0">
                <a:solidFill>
                  <a:srgbClr val="009782"/>
                </a:solidFill>
                <a:latin typeface="Arial" panose="020B0604020202020204" pitchFamily="34" charset="0"/>
                <a:cs typeface="Arial" panose="020B0604020202020204" pitchFamily="34" charset="0"/>
              </a:rPr>
              <a:t>Activity </a:t>
            </a:r>
            <a:r>
              <a:rPr lang="en-GB" sz="3200" b="1" dirty="0">
                <a:solidFill>
                  <a:srgbClr val="009782"/>
                </a:solidFill>
                <a:latin typeface="Arial" panose="020B0604020202020204" pitchFamily="34" charset="0"/>
                <a:cs typeface="Arial" panose="020B0604020202020204" pitchFamily="34" charset="0"/>
              </a:rPr>
              <a:t>1</a:t>
            </a:r>
          </a:p>
        </p:txBody>
      </p:sp>
      <p:sp>
        <p:nvSpPr>
          <p:cNvPr id="3" name="Content Placeholder 2"/>
          <p:cNvSpPr>
            <a:spLocks noGrp="1"/>
          </p:cNvSpPr>
          <p:nvPr>
            <p:ph sz="half" idx="1"/>
          </p:nvPr>
        </p:nvSpPr>
        <p:spPr>
          <a:xfrm>
            <a:off x="914400" y="1825175"/>
            <a:ext cx="5181600" cy="4351338"/>
          </a:xfrm>
        </p:spPr>
        <p:txBody>
          <a:bodyPr>
            <a:normAutofit fontScale="25000" lnSpcReduction="20000"/>
          </a:bodyPr>
          <a:lstStyle/>
          <a:p>
            <a:pPr marL="0" indent="0">
              <a:buNone/>
            </a:pPr>
            <a:r>
              <a:rPr lang="en-GB" sz="11200" b="1" dirty="0" err="1">
                <a:solidFill>
                  <a:srgbClr val="3483CA"/>
                </a:solidFill>
                <a:latin typeface="Arial" panose="020B0604020202020204" pitchFamily="34" charset="0"/>
                <a:ea typeface="+mj-ea"/>
                <a:cs typeface="Arial" panose="020B0604020202020204" pitchFamily="34" charset="0"/>
              </a:rPr>
              <a:t>Sesiynau</a:t>
            </a:r>
            <a:r>
              <a:rPr lang="en-GB" sz="11200" b="1" dirty="0">
                <a:solidFill>
                  <a:srgbClr val="3483CA"/>
                </a:solidFill>
                <a:latin typeface="Arial" panose="020B0604020202020204" pitchFamily="34" charset="0"/>
                <a:ea typeface="+mj-ea"/>
                <a:cs typeface="Arial" panose="020B0604020202020204" pitchFamily="34" charset="0"/>
              </a:rPr>
              <a:t> grŵp (15 </a:t>
            </a:r>
            <a:r>
              <a:rPr lang="en-GB" sz="11200" b="1" dirty="0" err="1">
                <a:solidFill>
                  <a:srgbClr val="3483CA"/>
                </a:solidFill>
                <a:latin typeface="Arial" panose="020B0604020202020204" pitchFamily="34" charset="0"/>
                <a:ea typeface="+mj-ea"/>
                <a:cs typeface="Arial" panose="020B0604020202020204" pitchFamily="34" charset="0"/>
              </a:rPr>
              <a:t>munud</a:t>
            </a:r>
            <a:r>
              <a:rPr lang="en-GB" sz="11200" b="1" dirty="0">
                <a:solidFill>
                  <a:srgbClr val="3483CA"/>
                </a:solidFill>
                <a:latin typeface="Arial" panose="020B0604020202020204" pitchFamily="34" charset="0"/>
                <a:ea typeface="+mj-ea"/>
                <a:cs typeface="Arial" panose="020B0604020202020204" pitchFamily="34" charset="0"/>
              </a:rPr>
              <a:t>)</a:t>
            </a:r>
          </a:p>
          <a:p>
            <a:r>
              <a:rPr lang="en-GB" sz="11200" dirty="0" err="1">
                <a:solidFill>
                  <a:srgbClr val="3483CA"/>
                </a:solidFill>
                <a:latin typeface="Arial" panose="020B0604020202020204" pitchFamily="34" charset="0"/>
                <a:ea typeface="+mj-ea"/>
                <a:cs typeface="Arial" panose="020B0604020202020204" pitchFamily="34" charset="0"/>
              </a:rPr>
              <a:t>Gwyliwch</a:t>
            </a:r>
            <a:r>
              <a:rPr lang="en-GB" sz="11200" dirty="0">
                <a:solidFill>
                  <a:srgbClr val="3483CA"/>
                </a:solidFill>
                <a:latin typeface="Arial" panose="020B0604020202020204" pitchFamily="34" charset="0"/>
                <a:ea typeface="+mj-ea"/>
                <a:cs typeface="Arial" panose="020B0604020202020204" pitchFamily="34" charset="0"/>
              </a:rPr>
              <a:t> y </a:t>
            </a:r>
            <a:r>
              <a:rPr lang="en-GB" sz="11200" dirty="0" err="1" smtClean="0">
                <a:solidFill>
                  <a:srgbClr val="3483CA"/>
                </a:solidFill>
                <a:latin typeface="Arial" panose="020B0604020202020204" pitchFamily="34" charset="0"/>
                <a:ea typeface="+mj-ea"/>
                <a:cs typeface="Arial" panose="020B0604020202020204" pitchFamily="34" charset="0"/>
              </a:rPr>
              <a:t>fideo</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smtClean="0">
                <a:solidFill>
                  <a:srgbClr val="3483CA"/>
                </a:solidFill>
                <a:latin typeface="Arial" panose="020B0604020202020204" pitchFamily="34" charset="0"/>
                <a:ea typeface="+mj-ea"/>
                <a:cs typeface="Arial" panose="020B0604020202020204" pitchFamily="34" charset="0"/>
              </a:rPr>
              <a:t>f</a:t>
            </a:r>
            <a:r>
              <a:rPr lang="en-GB" sz="11200" dirty="0" err="1" smtClean="0">
                <a:solidFill>
                  <a:srgbClr val="3483CA"/>
                </a:solidFill>
                <a:latin typeface="Arial" panose="020B0604020202020204" pitchFamily="34" charset="0"/>
                <a:cs typeface="Arial" panose="020B0604020202020204" pitchFamily="34" charset="0"/>
              </a:rPr>
              <a:t>ideo</a:t>
            </a:r>
            <a:r>
              <a:rPr lang="en-GB" sz="11200" dirty="0" smtClean="0">
                <a:solidFill>
                  <a:srgbClr val="3483CA"/>
                </a:solidFill>
                <a:latin typeface="Arial" panose="020B0604020202020204" pitchFamily="34" charset="0"/>
                <a:cs typeface="Arial" panose="020B0604020202020204" pitchFamily="34" charset="0"/>
              </a:rPr>
              <a:t> 8A), </a:t>
            </a:r>
            <a:r>
              <a:rPr lang="en-GB" sz="11200" dirty="0" err="1" smtClean="0">
                <a:solidFill>
                  <a:srgbClr val="3483CA"/>
                </a:solidFill>
                <a:latin typeface="Arial" panose="020B0604020202020204" pitchFamily="34" charset="0"/>
                <a:cs typeface="Arial" panose="020B0604020202020204" pitchFamily="34" charset="0"/>
              </a:rPr>
              <a:t>y</a:t>
            </a:r>
            <a:r>
              <a:rPr lang="en-GB" sz="11200" dirty="0" err="1" smtClean="0">
                <a:solidFill>
                  <a:srgbClr val="3483CA"/>
                </a:solidFill>
                <a:latin typeface="Arial" panose="020B0604020202020204" pitchFamily="34" charset="0"/>
                <a:ea typeface="+mj-ea"/>
                <a:cs typeface="Arial" panose="020B0604020202020204" pitchFamily="34" charset="0"/>
              </a:rPr>
              <a:t>na</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darllenwch</a:t>
            </a:r>
            <a:r>
              <a:rPr lang="en-GB" sz="11200" dirty="0">
                <a:solidFill>
                  <a:srgbClr val="3483CA"/>
                </a:solidFill>
                <a:latin typeface="Arial" panose="020B0604020202020204" pitchFamily="34" charset="0"/>
                <a:ea typeface="+mj-ea"/>
                <a:cs typeface="Arial" panose="020B0604020202020204" pitchFamily="34" charset="0"/>
              </a:rPr>
              <a:t> y </a:t>
            </a:r>
            <a:r>
              <a:rPr lang="en-GB" sz="11200" dirty="0" err="1">
                <a:solidFill>
                  <a:srgbClr val="3483CA"/>
                </a:solidFill>
                <a:latin typeface="Arial" panose="020B0604020202020204" pitchFamily="34" charset="0"/>
                <a:ea typeface="+mj-ea"/>
                <a:cs typeface="Arial" panose="020B0604020202020204" pitchFamily="34" charset="0"/>
              </a:rPr>
              <a:t>disgrifiad</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naratif</a:t>
            </a:r>
            <a:r>
              <a:rPr lang="en-GB" sz="11200" dirty="0">
                <a:solidFill>
                  <a:srgbClr val="3483CA"/>
                </a:solidFill>
                <a:latin typeface="Arial" panose="020B0604020202020204" pitchFamily="34" charset="0"/>
                <a:ea typeface="+mj-ea"/>
                <a:cs typeface="Arial" panose="020B0604020202020204" pitchFamily="34" charset="0"/>
              </a:rPr>
              <a:t> a </a:t>
            </a:r>
            <a:r>
              <a:rPr lang="en-GB" sz="11200" dirty="0" err="1">
                <a:solidFill>
                  <a:srgbClr val="3483CA"/>
                </a:solidFill>
                <a:latin typeface="Arial" panose="020B0604020202020204" pitchFamily="34" charset="0"/>
                <a:ea typeface="+mj-ea"/>
                <a:cs typeface="Arial" panose="020B0604020202020204" pitchFamily="34" charset="0"/>
              </a:rPr>
              <a:t>ddarperir</a:t>
            </a:r>
            <a:r>
              <a:rPr lang="en-GB" sz="11200" dirty="0">
                <a:solidFill>
                  <a:srgbClr val="3483CA"/>
                </a:solidFill>
                <a:latin typeface="Arial" panose="020B0604020202020204" pitchFamily="34" charset="0"/>
                <a:ea typeface="+mj-ea"/>
                <a:cs typeface="Arial" panose="020B0604020202020204" pitchFamily="34" charset="0"/>
              </a:rPr>
              <a:t>.</a:t>
            </a:r>
          </a:p>
          <a:p>
            <a:pPr lvl="0"/>
            <a:r>
              <a:rPr lang="en-GB" sz="11200" dirty="0">
                <a:solidFill>
                  <a:srgbClr val="3483CA"/>
                </a:solidFill>
                <a:latin typeface="Arial" panose="020B0604020202020204" pitchFamily="34" charset="0"/>
                <a:ea typeface="+mj-ea"/>
                <a:cs typeface="Arial" panose="020B0604020202020204" pitchFamily="34" charset="0"/>
              </a:rPr>
              <a:t>Edrychwch </a:t>
            </a:r>
            <a:r>
              <a:rPr lang="en-GB" sz="11200" dirty="0" err="1">
                <a:solidFill>
                  <a:srgbClr val="3483CA"/>
                </a:solidFill>
                <a:latin typeface="Arial" panose="020B0604020202020204" pitchFamily="34" charset="0"/>
                <a:ea typeface="+mj-ea"/>
                <a:cs typeface="Arial" panose="020B0604020202020204" pitchFamily="34" charset="0"/>
              </a:rPr>
              <a:t>ar</a:t>
            </a:r>
            <a:r>
              <a:rPr lang="en-GB" sz="11200" dirty="0">
                <a:solidFill>
                  <a:srgbClr val="3483CA"/>
                </a:solidFill>
                <a:latin typeface="Arial" panose="020B0604020202020204" pitchFamily="34" charset="0"/>
                <a:ea typeface="+mj-ea"/>
                <a:cs typeface="Arial" panose="020B0604020202020204" pitchFamily="34" charset="0"/>
              </a:rPr>
              <a:t> y Map </a:t>
            </a:r>
            <a:r>
              <a:rPr lang="en-GB" sz="11200" dirty="0" err="1" smtClean="0">
                <a:solidFill>
                  <a:srgbClr val="3483CA"/>
                </a:solidFill>
                <a:latin typeface="Arial" panose="020B0604020202020204" pitchFamily="34" charset="0"/>
                <a:ea typeface="+mj-ea"/>
                <a:cs typeface="Arial" panose="020B0604020202020204" pitchFamily="34" charset="0"/>
              </a:rPr>
              <a:t>llwybrau</a:t>
            </a:r>
            <a:r>
              <a:rPr lang="en-GB" sz="11200" dirty="0" smtClean="0">
                <a:solidFill>
                  <a:srgbClr val="3483CA"/>
                </a:solidFill>
                <a:latin typeface="Arial" panose="020B0604020202020204" pitchFamily="34" charset="0"/>
                <a:ea typeface="+mj-ea"/>
                <a:cs typeface="Arial" panose="020B0604020202020204" pitchFamily="34" charset="0"/>
              </a:rPr>
              <a:t> </a:t>
            </a:r>
            <a:r>
              <a:rPr lang="en-GB" sz="11200" dirty="0">
                <a:solidFill>
                  <a:srgbClr val="3483CA"/>
                </a:solidFill>
                <a:latin typeface="Arial" panose="020B0604020202020204" pitchFamily="34" charset="0"/>
                <a:ea typeface="+mj-ea"/>
                <a:cs typeface="Arial" panose="020B0604020202020204" pitchFamily="34" charset="0"/>
              </a:rPr>
              <a:t>ac </a:t>
            </a:r>
            <a:r>
              <a:rPr lang="en-GB" sz="11200" dirty="0" err="1">
                <a:solidFill>
                  <a:srgbClr val="3483CA"/>
                </a:solidFill>
                <a:latin typeface="Arial" panose="020B0604020202020204" pitchFamily="34" charset="0"/>
                <a:ea typeface="+mj-ea"/>
                <a:cs typeface="Arial" panose="020B0604020202020204" pitchFamily="34" charset="0"/>
              </a:rPr>
              <a:t>ystyriwch</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p’un</a:t>
            </a:r>
            <a:r>
              <a:rPr lang="en-GB" sz="11200" dirty="0">
                <a:solidFill>
                  <a:srgbClr val="3483CA"/>
                </a:solidFill>
                <a:latin typeface="Arial" panose="020B0604020202020204" pitchFamily="34" charset="0"/>
                <a:ea typeface="+mj-ea"/>
                <a:cs typeface="Arial" panose="020B0604020202020204" pitchFamily="34" charset="0"/>
              </a:rPr>
              <a:t> a </a:t>
            </a:r>
            <a:r>
              <a:rPr lang="en-GB" sz="11200" dirty="0" err="1">
                <a:solidFill>
                  <a:srgbClr val="3483CA"/>
                </a:solidFill>
                <a:latin typeface="Arial" panose="020B0604020202020204" pitchFamily="34" charset="0"/>
                <a:ea typeface="+mj-ea"/>
                <a:cs typeface="Arial" panose="020B0604020202020204" pitchFamily="34" charset="0"/>
              </a:rPr>
              <a:t>yw’r</a:t>
            </a:r>
            <a:r>
              <a:rPr lang="en-GB" sz="11200" dirty="0">
                <a:solidFill>
                  <a:srgbClr val="3483CA"/>
                </a:solidFill>
                <a:latin typeface="Arial" panose="020B0604020202020204" pitchFamily="34" charset="0"/>
                <a:ea typeface="+mj-ea"/>
                <a:cs typeface="Arial" panose="020B0604020202020204" pitchFamily="34" charset="0"/>
              </a:rPr>
              <a:t> fideo yn </a:t>
            </a:r>
            <a:r>
              <a:rPr lang="en-GB" sz="11200" dirty="0" err="1">
                <a:solidFill>
                  <a:srgbClr val="3483CA"/>
                </a:solidFill>
                <a:latin typeface="Arial" panose="020B0604020202020204" pitchFamily="34" charset="0"/>
                <a:ea typeface="+mj-ea"/>
                <a:cs typeface="Arial" panose="020B0604020202020204" pitchFamily="34" charset="0"/>
              </a:rPr>
              <a:t>darparu</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tystiolaeth</a:t>
            </a:r>
            <a:r>
              <a:rPr lang="en-GB" sz="11200" dirty="0">
                <a:solidFill>
                  <a:srgbClr val="3483CA"/>
                </a:solidFill>
                <a:latin typeface="Arial" panose="020B0604020202020204" pitchFamily="34" charset="0"/>
                <a:ea typeface="+mj-ea"/>
                <a:cs typeface="Arial" panose="020B0604020202020204" pitchFamily="34" charset="0"/>
              </a:rPr>
              <a:t> sy’n </a:t>
            </a:r>
            <a:r>
              <a:rPr lang="en-GB" sz="11200" dirty="0" err="1">
                <a:solidFill>
                  <a:srgbClr val="3483CA"/>
                </a:solidFill>
                <a:latin typeface="Arial" panose="020B0604020202020204" pitchFamily="34" charset="0"/>
                <a:ea typeface="+mj-ea"/>
                <a:cs typeface="Arial" panose="020B0604020202020204" pitchFamily="34" charset="0"/>
              </a:rPr>
              <a:t>berthnasol</a:t>
            </a:r>
            <a:r>
              <a:rPr lang="en-GB" sz="11200" dirty="0">
                <a:solidFill>
                  <a:srgbClr val="3483CA"/>
                </a:solidFill>
                <a:latin typeface="Arial" panose="020B0604020202020204" pitchFamily="34" charset="0"/>
                <a:ea typeface="+mj-ea"/>
                <a:cs typeface="Arial" panose="020B0604020202020204" pitchFamily="34" charset="0"/>
              </a:rPr>
              <a:t> i </a:t>
            </a:r>
            <a:r>
              <a:rPr lang="en-GB" sz="11200" dirty="0" err="1">
                <a:solidFill>
                  <a:srgbClr val="3483CA"/>
                </a:solidFill>
                <a:latin typeface="Arial" panose="020B0604020202020204" pitchFamily="34" charset="0"/>
                <a:ea typeface="+mj-ea"/>
                <a:cs typeface="Arial" panose="020B0604020202020204" pitchFamily="34" charset="0"/>
              </a:rPr>
              <a:t>unrhyw</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focs</a:t>
            </a:r>
            <a:r>
              <a:rPr lang="en-GB" sz="11200" dirty="0">
                <a:solidFill>
                  <a:srgbClr val="3483CA"/>
                </a:solidFill>
                <a:latin typeface="Arial" panose="020B0604020202020204" pitchFamily="34" charset="0"/>
                <a:ea typeface="+mj-ea"/>
                <a:cs typeface="Arial" panose="020B0604020202020204" pitchFamily="34" charset="0"/>
              </a:rPr>
              <a:t>(</a:t>
            </a:r>
            <a:r>
              <a:rPr lang="en-GB" sz="11200" dirty="0" err="1">
                <a:solidFill>
                  <a:srgbClr val="3483CA"/>
                </a:solidFill>
                <a:latin typeface="Arial" panose="020B0604020202020204" pitchFamily="34" charset="0"/>
                <a:ea typeface="+mj-ea"/>
                <a:cs typeface="Arial" panose="020B0604020202020204" pitchFamily="34" charset="0"/>
              </a:rPr>
              <a:t>ys</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penodol</a:t>
            </a:r>
            <a:r>
              <a:rPr lang="en-GB" sz="11200" dirty="0">
                <a:solidFill>
                  <a:srgbClr val="3483CA"/>
                </a:solidFill>
                <a:latin typeface="Arial" panose="020B0604020202020204" pitchFamily="34" charset="0"/>
                <a:ea typeface="+mj-ea"/>
                <a:cs typeface="Arial" panose="020B0604020202020204" pitchFamily="34" charset="0"/>
              </a:rPr>
              <a:t>.</a:t>
            </a:r>
          </a:p>
          <a:p>
            <a:pPr lvl="0"/>
            <a:r>
              <a:rPr lang="en-GB" sz="11200" dirty="0" err="1">
                <a:solidFill>
                  <a:srgbClr val="3483CA"/>
                </a:solidFill>
                <a:latin typeface="Arial" panose="020B0604020202020204" pitchFamily="34" charset="0"/>
                <a:ea typeface="+mj-ea"/>
                <a:cs typeface="Arial" panose="020B0604020202020204" pitchFamily="34" charset="0"/>
              </a:rPr>
              <a:t>Gwiriwch</a:t>
            </a:r>
            <a:r>
              <a:rPr lang="en-GB" sz="11200" dirty="0">
                <a:solidFill>
                  <a:srgbClr val="3483CA"/>
                </a:solidFill>
                <a:latin typeface="Arial" panose="020B0604020202020204" pitchFamily="34" charset="0"/>
                <a:ea typeface="+mj-ea"/>
                <a:cs typeface="Arial" panose="020B0604020202020204" pitchFamily="34" charset="0"/>
              </a:rPr>
              <a:t> beth </a:t>
            </a:r>
            <a:r>
              <a:rPr lang="en-GB" sz="11200" dirty="0" err="1">
                <a:solidFill>
                  <a:srgbClr val="3483CA"/>
                </a:solidFill>
                <a:latin typeface="Arial" panose="020B0604020202020204" pitchFamily="34" charset="0"/>
                <a:ea typeface="+mj-ea"/>
                <a:cs typeface="Arial" panose="020B0604020202020204" pitchFamily="34" charset="0"/>
              </a:rPr>
              <a:t>sydd</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gan</a:t>
            </a:r>
            <a:r>
              <a:rPr lang="en-GB" sz="11200" dirty="0">
                <a:solidFill>
                  <a:srgbClr val="3483CA"/>
                </a:solidFill>
                <a:latin typeface="Arial" panose="020B0604020202020204" pitchFamily="34" charset="0"/>
                <a:ea typeface="+mj-ea"/>
                <a:cs typeface="Arial" panose="020B0604020202020204" pitchFamily="34" charset="0"/>
              </a:rPr>
              <a:t> y </a:t>
            </a:r>
            <a:r>
              <a:rPr lang="en-GB" sz="11200" i="1" dirty="0" err="1">
                <a:solidFill>
                  <a:srgbClr val="3483CA"/>
                </a:solidFill>
                <a:latin typeface="Arial" panose="020B0604020202020204" pitchFamily="34" charset="0"/>
                <a:ea typeface="+mj-ea"/>
                <a:cs typeface="Arial" panose="020B0604020202020204" pitchFamily="34" charset="0"/>
              </a:rPr>
              <a:t>L</a:t>
            </a:r>
            <a:r>
              <a:rPr lang="en-GB" sz="11200" i="1" dirty="0" err="1" smtClean="0">
                <a:solidFill>
                  <a:srgbClr val="3483CA"/>
                </a:solidFill>
                <a:latin typeface="Arial" panose="020B0604020202020204" pitchFamily="34" charset="0"/>
                <a:ea typeface="+mj-ea"/>
                <a:cs typeface="Arial" panose="020B0604020202020204" pitchFamily="34" charset="0"/>
              </a:rPr>
              <a:t>lyfryn</a:t>
            </a:r>
            <a:r>
              <a:rPr lang="en-GB" sz="11200" i="1" dirty="0" smtClean="0">
                <a:solidFill>
                  <a:srgbClr val="3483CA"/>
                </a:solidFill>
                <a:latin typeface="Arial" panose="020B0604020202020204" pitchFamily="34" charset="0"/>
                <a:ea typeface="+mj-ea"/>
                <a:cs typeface="Arial" panose="020B0604020202020204" pitchFamily="34" charset="0"/>
              </a:rPr>
              <a:t> </a:t>
            </a:r>
            <a:r>
              <a:rPr lang="en-GB" sz="11200" i="1" dirty="0" err="1" smtClean="0">
                <a:solidFill>
                  <a:srgbClr val="3483CA"/>
                </a:solidFill>
                <a:latin typeface="Arial" panose="020B0604020202020204" pitchFamily="34" charset="0"/>
                <a:ea typeface="+mj-ea"/>
                <a:cs typeface="Arial" panose="020B0604020202020204" pitchFamily="34" charset="0"/>
              </a:rPr>
              <a:t>asesu</a:t>
            </a:r>
            <a:r>
              <a:rPr lang="en-GB" sz="11200" i="1" dirty="0" smtClean="0">
                <a:solidFill>
                  <a:srgbClr val="3483CA"/>
                </a:solidFill>
                <a:latin typeface="Arial" panose="020B0604020202020204" pitchFamily="34" charset="0"/>
                <a:ea typeface="+mj-ea"/>
                <a:cs typeface="Arial" panose="020B0604020202020204" pitchFamily="34" charset="0"/>
              </a:rPr>
              <a:t> </a:t>
            </a:r>
            <a:r>
              <a:rPr lang="en-GB" sz="11200" dirty="0">
                <a:solidFill>
                  <a:srgbClr val="3483CA"/>
                </a:solidFill>
                <a:latin typeface="Arial" panose="020B0604020202020204" pitchFamily="34" charset="0"/>
                <a:ea typeface="+mj-ea"/>
                <a:cs typeface="Arial" panose="020B0604020202020204" pitchFamily="34" charset="0"/>
              </a:rPr>
              <a:t>i’w </a:t>
            </a:r>
            <a:r>
              <a:rPr lang="en-GB" sz="11200" dirty="0" err="1">
                <a:solidFill>
                  <a:srgbClr val="3483CA"/>
                </a:solidFill>
                <a:latin typeface="Arial" panose="020B0604020202020204" pitchFamily="34" charset="0"/>
                <a:ea typeface="+mj-ea"/>
                <a:cs typeface="Arial" panose="020B0604020202020204" pitchFamily="34" charset="0"/>
              </a:rPr>
              <a:t>ddweud</a:t>
            </a:r>
            <a:r>
              <a:rPr lang="en-GB" sz="11200" dirty="0">
                <a:solidFill>
                  <a:srgbClr val="3483CA"/>
                </a:solidFill>
                <a:latin typeface="Arial" panose="020B0604020202020204" pitchFamily="34" charset="0"/>
                <a:ea typeface="+mj-ea"/>
                <a:cs typeface="Arial" panose="020B0604020202020204" pitchFamily="34" charset="0"/>
              </a:rPr>
              <a:t> am y </a:t>
            </a:r>
            <a:r>
              <a:rPr lang="en-GB" sz="11200" dirty="0" err="1">
                <a:solidFill>
                  <a:srgbClr val="3483CA"/>
                </a:solidFill>
                <a:latin typeface="Arial" panose="020B0604020202020204" pitchFamily="34" charset="0"/>
                <a:ea typeface="+mj-ea"/>
                <a:cs typeface="Arial" panose="020B0604020202020204" pitchFamily="34" charset="0"/>
              </a:rPr>
              <a:t>bocs</a:t>
            </a:r>
            <a:r>
              <a:rPr lang="en-GB" sz="11200" dirty="0">
                <a:solidFill>
                  <a:srgbClr val="3483CA"/>
                </a:solidFill>
                <a:latin typeface="Arial" panose="020B0604020202020204" pitchFamily="34" charset="0"/>
                <a:ea typeface="+mj-ea"/>
                <a:cs typeface="Arial" panose="020B0604020202020204" pitchFamily="34" charset="0"/>
              </a:rPr>
              <a:t>(</a:t>
            </a:r>
            <a:r>
              <a:rPr lang="en-GB" sz="11200" dirty="0" err="1">
                <a:solidFill>
                  <a:srgbClr val="3483CA"/>
                </a:solidFill>
                <a:latin typeface="Arial" panose="020B0604020202020204" pitchFamily="34" charset="0"/>
                <a:ea typeface="+mj-ea"/>
                <a:cs typeface="Arial" panose="020B0604020202020204" pitchFamily="34" charset="0"/>
              </a:rPr>
              <a:t>ys</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rydych</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wedi’u</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nodi</a:t>
            </a:r>
            <a:r>
              <a:rPr lang="en-GB" sz="11200" dirty="0">
                <a:solidFill>
                  <a:srgbClr val="3483CA"/>
                </a:solidFill>
                <a:latin typeface="Arial" panose="020B0604020202020204" pitchFamily="34" charset="0"/>
                <a:ea typeface="+mj-ea"/>
                <a:cs typeface="Arial" panose="020B0604020202020204" pitchFamily="34" charset="0"/>
              </a:rPr>
              <a:t> ac i </a:t>
            </a:r>
            <a:r>
              <a:rPr lang="en-GB" sz="11200" dirty="0" err="1">
                <a:solidFill>
                  <a:srgbClr val="3483CA"/>
                </a:solidFill>
                <a:latin typeface="Arial" panose="020B0604020202020204" pitchFamily="34" charset="0"/>
                <a:ea typeface="+mj-ea"/>
                <a:cs typeface="Arial" panose="020B0604020202020204" pitchFamily="34" charset="0"/>
              </a:rPr>
              <a:t>ba</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raddau</a:t>
            </a:r>
            <a:r>
              <a:rPr lang="en-GB" sz="11200" dirty="0">
                <a:solidFill>
                  <a:srgbClr val="3483CA"/>
                </a:solidFill>
                <a:latin typeface="Arial" panose="020B0604020202020204" pitchFamily="34" charset="0"/>
                <a:ea typeface="+mj-ea"/>
                <a:cs typeface="Arial" panose="020B0604020202020204" pitchFamily="34" charset="0"/>
              </a:rPr>
              <a:t> y </a:t>
            </a:r>
            <a:r>
              <a:rPr lang="en-GB" sz="11200" dirty="0" err="1">
                <a:solidFill>
                  <a:srgbClr val="3483CA"/>
                </a:solidFill>
                <a:latin typeface="Arial" panose="020B0604020202020204" pitchFamily="34" charset="0"/>
                <a:ea typeface="+mj-ea"/>
                <a:cs typeface="Arial" panose="020B0604020202020204" pitchFamily="34" charset="0"/>
              </a:rPr>
              <a:t>mae’n</a:t>
            </a:r>
            <a:r>
              <a:rPr lang="en-GB" sz="11200" dirty="0">
                <a:solidFill>
                  <a:srgbClr val="3483CA"/>
                </a:solidFill>
                <a:latin typeface="Arial" panose="020B0604020202020204" pitchFamily="34" charset="0"/>
                <a:ea typeface="+mj-ea"/>
                <a:cs typeface="Arial" panose="020B0604020202020204" pitchFamily="34" charset="0"/>
              </a:rPr>
              <a:t> </a:t>
            </a:r>
            <a:r>
              <a:rPr lang="en-GB" sz="11200" dirty="0" err="1">
                <a:solidFill>
                  <a:srgbClr val="3483CA"/>
                </a:solidFill>
                <a:latin typeface="Arial" panose="020B0604020202020204" pitchFamily="34" charset="0"/>
                <a:ea typeface="+mj-ea"/>
                <a:cs typeface="Arial" panose="020B0604020202020204" pitchFamily="34" charset="0"/>
              </a:rPr>
              <a:t>cadarnhau</a:t>
            </a:r>
            <a:r>
              <a:rPr lang="en-GB" sz="11200" dirty="0">
                <a:solidFill>
                  <a:srgbClr val="3483CA"/>
                </a:solidFill>
                <a:latin typeface="Arial" panose="020B0604020202020204" pitchFamily="34" charset="0"/>
                <a:ea typeface="+mj-ea"/>
                <a:cs typeface="Arial" panose="020B0604020202020204" pitchFamily="34" charset="0"/>
              </a:rPr>
              <a:t> eich </a:t>
            </a:r>
            <a:r>
              <a:rPr lang="en-GB" sz="11200" dirty="0" err="1">
                <a:solidFill>
                  <a:srgbClr val="3483CA"/>
                </a:solidFill>
                <a:latin typeface="Arial" panose="020B0604020202020204" pitchFamily="34" charset="0"/>
                <a:ea typeface="+mj-ea"/>
                <a:cs typeface="Arial" panose="020B0604020202020204" pitchFamily="34" charset="0"/>
              </a:rPr>
              <a:t>dyfarniad</a:t>
            </a:r>
            <a:r>
              <a:rPr lang="en-GB" sz="11200" dirty="0">
                <a:solidFill>
                  <a:srgbClr val="3483CA"/>
                </a:solidFill>
                <a:latin typeface="Arial" panose="020B0604020202020204" pitchFamily="34" charset="0"/>
                <a:ea typeface="+mj-ea"/>
                <a:cs typeface="Arial" panose="020B0604020202020204" pitchFamily="34" charset="0"/>
              </a:rPr>
              <a:t>.</a:t>
            </a:r>
          </a:p>
          <a:p>
            <a:pPr marL="0" lvl="0" indent="0">
              <a:buNone/>
            </a:pPr>
            <a:r>
              <a:rPr lang="en-GB" sz="11200" dirty="0">
                <a:solidFill>
                  <a:srgbClr val="3483CA"/>
                </a:solidFill>
                <a:latin typeface="Arial" panose="020B0604020202020204" pitchFamily="34" charset="0"/>
                <a:ea typeface="+mj-ea"/>
                <a:cs typeface="Arial" panose="020B0604020202020204" pitchFamily="34" charset="0"/>
              </a:rPr>
              <a:t>   </a:t>
            </a:r>
            <a:endParaRPr lang="en-GB" dirty="0"/>
          </a:p>
        </p:txBody>
      </p:sp>
      <p:sp>
        <p:nvSpPr>
          <p:cNvPr id="4" name="Content Placeholder 3"/>
          <p:cNvSpPr>
            <a:spLocks noGrp="1"/>
          </p:cNvSpPr>
          <p:nvPr>
            <p:ph sz="half" idx="2"/>
          </p:nvPr>
        </p:nvSpPr>
        <p:spPr>
          <a:xfrm>
            <a:off x="6172200" y="1825175"/>
            <a:ext cx="5181600" cy="4351338"/>
          </a:xfrm>
        </p:spPr>
        <p:txBody>
          <a:bodyPr>
            <a:normAutofit fontScale="25000" lnSpcReduction="20000"/>
          </a:bodyPr>
          <a:lstStyle/>
          <a:p>
            <a:pPr marL="0" indent="0">
              <a:buNone/>
            </a:pPr>
            <a:r>
              <a:rPr lang="en-GB" sz="11200" b="1" dirty="0">
                <a:latin typeface="Arial" panose="020B0604020202020204" pitchFamily="34" charset="0"/>
                <a:cs typeface="Arial" panose="020B0604020202020204" pitchFamily="34" charset="0"/>
              </a:rPr>
              <a:t>Break-out rooms (15 minutes)</a:t>
            </a:r>
          </a:p>
          <a:p>
            <a:pPr lvl="0"/>
            <a:r>
              <a:rPr lang="en-GB" sz="11200" dirty="0" smtClean="0">
                <a:latin typeface="Arial" panose="020B0604020202020204" pitchFamily="34" charset="0"/>
                <a:cs typeface="Arial" panose="020B0604020202020204" pitchFamily="34" charset="0"/>
              </a:rPr>
              <a:t>View </a:t>
            </a:r>
            <a:r>
              <a:rPr lang="en-GB" sz="11200" dirty="0">
                <a:latin typeface="Arial" panose="020B0604020202020204" pitchFamily="34" charset="0"/>
                <a:cs typeface="Arial" panose="020B0604020202020204" pitchFamily="34" charset="0"/>
              </a:rPr>
              <a:t>the video </a:t>
            </a:r>
            <a:r>
              <a:rPr lang="en-GB" sz="11200" dirty="0" smtClean="0">
                <a:latin typeface="Arial" panose="020B0604020202020204" pitchFamily="34" charset="0"/>
                <a:cs typeface="Arial" panose="020B0604020202020204" pitchFamily="34" charset="0"/>
              </a:rPr>
              <a:t>(video 8A), </a:t>
            </a:r>
            <a:r>
              <a:rPr lang="en-GB" sz="11200" dirty="0">
                <a:latin typeface="Arial" panose="020B0604020202020204" pitchFamily="34" charset="0"/>
                <a:cs typeface="Arial" panose="020B0604020202020204" pitchFamily="34" charset="0"/>
              </a:rPr>
              <a:t>then read the narrative description provided.</a:t>
            </a:r>
          </a:p>
          <a:p>
            <a:pPr lvl="0"/>
            <a:r>
              <a:rPr lang="en-GB" sz="11200" dirty="0" smtClean="0">
                <a:latin typeface="Arial" panose="020B0604020202020204" pitchFamily="34" charset="0"/>
                <a:cs typeface="Arial" panose="020B0604020202020204" pitchFamily="34" charset="0"/>
              </a:rPr>
              <a:t>Look at the Routemap and consider whether this video clip provides evidence for any particular box(</a:t>
            </a:r>
            <a:r>
              <a:rPr lang="en-GB" sz="11200" dirty="0" err="1" smtClean="0">
                <a:latin typeface="Arial" panose="020B0604020202020204" pitchFamily="34" charset="0"/>
                <a:cs typeface="Arial" panose="020B0604020202020204" pitchFamily="34" charset="0"/>
              </a:rPr>
              <a:t>es</a:t>
            </a:r>
            <a:r>
              <a:rPr lang="en-GB" sz="11200" dirty="0" smtClean="0">
                <a:latin typeface="Arial" panose="020B0604020202020204" pitchFamily="34" charset="0"/>
                <a:cs typeface="Arial" panose="020B0604020202020204" pitchFamily="34" charset="0"/>
              </a:rPr>
              <a:t>).</a:t>
            </a:r>
          </a:p>
          <a:p>
            <a:pPr lvl="0"/>
            <a:r>
              <a:rPr lang="en-GB" sz="11200" dirty="0" smtClean="0">
                <a:latin typeface="Arial" panose="020B0604020202020204" pitchFamily="34" charset="0"/>
                <a:cs typeface="Arial" panose="020B0604020202020204" pitchFamily="34" charset="0"/>
              </a:rPr>
              <a:t>Check </a:t>
            </a:r>
            <a:r>
              <a:rPr lang="en-GB" sz="11200" dirty="0">
                <a:latin typeface="Arial" panose="020B0604020202020204" pitchFamily="34" charset="0"/>
                <a:cs typeface="Arial" panose="020B0604020202020204" pitchFamily="34" charset="0"/>
              </a:rPr>
              <a:t>what the </a:t>
            </a:r>
            <a:r>
              <a:rPr lang="en-GB" sz="11200" i="1" dirty="0">
                <a:latin typeface="Arial" panose="020B0604020202020204" pitchFamily="34" charset="0"/>
                <a:cs typeface="Arial" panose="020B0604020202020204" pitchFamily="34" charset="0"/>
              </a:rPr>
              <a:t>Assessment </a:t>
            </a:r>
            <a:r>
              <a:rPr lang="en-GB" sz="11200" i="1" dirty="0" smtClean="0">
                <a:latin typeface="Arial" panose="020B0604020202020204" pitchFamily="34" charset="0"/>
                <a:cs typeface="Arial" panose="020B0604020202020204" pitchFamily="34" charset="0"/>
              </a:rPr>
              <a:t>booklet</a:t>
            </a:r>
            <a:r>
              <a:rPr lang="en-GB" sz="11200" dirty="0" smtClean="0">
                <a:latin typeface="Arial" panose="020B0604020202020204" pitchFamily="34" charset="0"/>
                <a:cs typeface="Arial" panose="020B0604020202020204" pitchFamily="34" charset="0"/>
              </a:rPr>
              <a:t> </a:t>
            </a:r>
            <a:r>
              <a:rPr lang="en-GB" sz="11200" dirty="0">
                <a:latin typeface="Arial" panose="020B0604020202020204" pitchFamily="34" charset="0"/>
                <a:cs typeface="Arial" panose="020B0604020202020204" pitchFamily="34" charset="0"/>
              </a:rPr>
              <a:t>has to say about the </a:t>
            </a:r>
            <a:r>
              <a:rPr lang="en-GB" sz="11200" dirty="0" smtClean="0">
                <a:latin typeface="Arial" panose="020B0604020202020204" pitchFamily="34" charset="0"/>
                <a:cs typeface="Arial" panose="020B0604020202020204" pitchFamily="34" charset="0"/>
              </a:rPr>
              <a:t>box(</a:t>
            </a:r>
            <a:r>
              <a:rPr lang="en-GB" sz="11200" dirty="0" err="1" smtClean="0">
                <a:latin typeface="Arial" panose="020B0604020202020204" pitchFamily="34" charset="0"/>
                <a:cs typeface="Arial" panose="020B0604020202020204" pitchFamily="34" charset="0"/>
              </a:rPr>
              <a:t>es</a:t>
            </a:r>
            <a:r>
              <a:rPr lang="en-GB" sz="11200" dirty="0" smtClean="0">
                <a:latin typeface="Arial" panose="020B0604020202020204" pitchFamily="34" charset="0"/>
                <a:cs typeface="Arial" panose="020B0604020202020204" pitchFamily="34" charset="0"/>
              </a:rPr>
              <a:t>) </a:t>
            </a:r>
            <a:r>
              <a:rPr lang="en-GB" sz="11200" dirty="0">
                <a:latin typeface="Arial" panose="020B0604020202020204" pitchFamily="34" charset="0"/>
                <a:cs typeface="Arial" panose="020B0604020202020204" pitchFamily="34" charset="0"/>
              </a:rPr>
              <a:t>you have identified and to what extent this confirms your judgements.</a:t>
            </a:r>
          </a:p>
          <a:p>
            <a:pPr marL="0" lvl="0" indent="0">
              <a:buNone/>
            </a:pPr>
            <a:r>
              <a:rPr lang="en-GB" sz="11200" dirty="0" smtClean="0">
                <a:latin typeface="Arial" panose="020B0604020202020204" pitchFamily="34" charset="0"/>
                <a:cs typeface="Arial" panose="020B0604020202020204" pitchFamily="34" charset="0"/>
              </a:rPr>
              <a:t>   </a:t>
            </a:r>
            <a:endParaRPr lang="en-GB" sz="11200" dirty="0">
              <a:latin typeface="Arial" panose="020B0604020202020204" pitchFamily="34" charset="0"/>
              <a:cs typeface="Arial" panose="020B0604020202020204" pitchFamily="34" charset="0"/>
            </a:endParaRPr>
          </a:p>
          <a:p>
            <a:endParaRPr lang="en-GB" dirty="0"/>
          </a:p>
        </p:txBody>
      </p:sp>
      <p:pic>
        <p:nvPicPr>
          <p:cNvPr id="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6988"/>
            <a:ext cx="12192000" cy="1076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1"/>
          <p:cNvSpPr txBox="1">
            <a:spLocks noChangeArrowheads="1"/>
          </p:cNvSpPr>
          <p:nvPr/>
        </p:nvSpPr>
        <p:spPr bwMode="auto">
          <a:xfrm>
            <a:off x="169464" y="240020"/>
            <a:ext cx="467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en-GB" altLang="en-US" sz="1200" b="1" dirty="0" err="1">
                <a:solidFill>
                  <a:schemeClr val="bg1"/>
                </a:solidFill>
                <a:latin typeface="Arial" panose="020B0604020202020204" pitchFamily="34" charset="0"/>
              </a:rPr>
              <a:t>Ar</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Drywydd</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Dysgu</a:t>
            </a:r>
            <a:r>
              <a:rPr lang="en-GB" altLang="en-US" sz="1200" b="1" dirty="0">
                <a:solidFill>
                  <a:schemeClr val="bg1"/>
                </a:solidFill>
                <a:latin typeface="Arial" panose="020B0604020202020204" pitchFamily="34" charset="0"/>
              </a:rPr>
              <a:t> </a:t>
            </a:r>
            <a:r>
              <a:rPr lang="en-GB" altLang="en-US" sz="1200" b="1" dirty="0" err="1">
                <a:solidFill>
                  <a:schemeClr val="bg1"/>
                </a:solidFill>
                <a:latin typeface="Arial" panose="020B0604020202020204" pitchFamily="34" charset="0"/>
              </a:rPr>
              <a:t>proffesiynol</a:t>
            </a:r>
            <a:endParaRPr lang="en-GB" altLang="en-US" sz="1200" b="1" dirty="0">
              <a:solidFill>
                <a:schemeClr val="bg1"/>
              </a:solidFill>
              <a:latin typeface="Arial" panose="020B0604020202020204" pitchFamily="34" charset="0"/>
            </a:endParaRPr>
          </a:p>
          <a:p>
            <a:pPr>
              <a:spcBef>
                <a:spcPct val="0"/>
              </a:spcBef>
              <a:buNone/>
            </a:pPr>
            <a:r>
              <a:rPr lang="en-GB" altLang="en-US" sz="1200" b="1" dirty="0">
                <a:solidFill>
                  <a:schemeClr val="bg1"/>
                </a:solidFill>
                <a:latin typeface="Arial" panose="020B0604020202020204" pitchFamily="34" charset="0"/>
              </a:rPr>
              <a:t>Routes for Learning: Professional learning</a:t>
            </a:r>
          </a:p>
        </p:txBody>
      </p:sp>
    </p:spTree>
    <p:extLst>
      <p:ext uri="{BB962C8B-B14F-4D97-AF65-F5344CB8AC3E}">
        <p14:creationId xmlns:p14="http://schemas.microsoft.com/office/powerpoint/2010/main" val="3128366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5.xml.rels>&#65279;<?xml version="1.0" encoding="utf-8"?><Relationships xmlns="http://schemas.openxmlformats.org/package/2006/relationships"><Relationship Type="http://schemas.openxmlformats.org/officeDocument/2006/relationships/customXmlProps" Target="/customXML/itemProps5.xml" Id="Rd3c4172d526e4b2384ade4b889302c76" /></Relationships>
</file>

<file path=customXML/item5.xml><?xml version="1.0" encoding="utf-8"?>
<metadata xmlns="http://www.objective.com/ecm/document/metadata/FF3C5B18883D4E21973B57C2EEED7FD1" version="1.0.0">
  <systemFields>
    <field name="Objective-Id">
      <value order="0">A32939704</value>
    </field>
    <field name="Objective-Title">
      <value order="0">2020.12.02 Routes for Learning engagement event presentation - Professional learning materials</value>
    </field>
    <field name="Objective-Description">
      <value order="0"/>
    </field>
    <field name="Objective-CreationStamp">
      <value order="0">2021-01-12T14:09:17Z</value>
    </field>
    <field name="Objective-IsApproved">
      <value order="0">false</value>
    </field>
    <field name="Objective-IsPublished">
      <value order="0">true</value>
    </field>
    <field name="Objective-DatePublished">
      <value order="0">2021-01-12T14:13:01Z</value>
    </field>
    <field name="Objective-ModificationStamp">
      <value order="0">2021-01-12T14:13:01Z</value>
    </field>
    <field name="Objective-Owner">
      <value order="0">Ayub-Buhllar, Tahayra (EPS - Curriculum)</value>
    </field>
    <field name="Objective-Path">
      <value order="0">Objective Global Folder:Business File Plan:Education &amp; Public Services (EPS):Education &amp; Public Services (EPS) - Education - Curriculum, Assessment &amp; Pedagogy Division:1 - Save:Assessment Branch:# Legacy File Plans #:Assessment Branch:Assessment Stratagy and Framework Development:Assessment Reform:Routes for Learning:Routes for Learning - Stakeholder Engagement &amp; Communications - 2019-2024:Engagement Event - 2020.12.02</value>
    </field>
    <field name="Objective-Parent">
      <value order="0">Engagement Event - 2020.12.02</value>
    </field>
    <field name="Objective-State">
      <value order="0">Published</value>
    </field>
    <field name="Objective-VersionId">
      <value order="0">vA65284209</value>
    </field>
    <field name="Objective-Version">
      <value order="0">1.0</value>
    </field>
    <field name="Objective-VersionNumber">
      <value order="0">2</value>
    </field>
    <field name="Objective-VersionComment">
      <value order="0">Version 2</value>
    </field>
    <field name="Objective-FileNumber">
      <value order="0">qA1452407</value>
    </field>
    <field name="Objective-Classification">
      <value order="0">Official</value>
    </field>
    <field name="Objective-Caveats">
      <value order="0"/>
    </field>
  </systemFields>
  <catalogues>
    <catalogue name="Document Type Catalogue" type="type" ori="id:cA14">
      <field name="Objective-Language">
        <value order="0">English (eng)</value>
      </field>
      <field name="Objective-Date Acquired">
        <value order="0"/>
      </field>
      <field name="Objective-What to Keep">
        <value order="0">No</value>
      </field>
      <field name="Objective-Official Translation">
        <value order="0"/>
      </field>
      <field name="Objective-Connect Creator">
        <value order="0"/>
      </field>
    </catalogue>
  </catalogues>
</metadata>
</file>

<file path=customXML/itemProps5.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31D1E98B3209D4493493866D5B8328A" ma:contentTypeVersion="12" ma:contentTypeDescription="Create a new document." ma:contentTypeScope="" ma:versionID="c96246518f7aae13a9cd2b768e93aaaa">
  <xsd:schema xmlns:xsd="http://www.w3.org/2001/XMLSchema" xmlns:xs="http://www.w3.org/2001/XMLSchema" xmlns:p="http://schemas.microsoft.com/office/2006/metadata/properties" xmlns:ns3="fad5256b-9034-4098-a484-2992d39a629e" xmlns:ns4="27233c93-c413-4fbb-a11c-d69fcc6dbe32" targetNamespace="http://schemas.microsoft.com/office/2006/metadata/properties" ma:root="true" ma:fieldsID="aa41a87f26c92b261fe18bcae03b168c" ns3:_="" ns4:_="">
    <xsd:import namespace="fad5256b-9034-4098-a484-2992d39a629e"/>
    <xsd:import namespace="27233c93-c413-4fbb-a11c-d69fcc6dbe3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d5256b-9034-4098-a484-2992d39a62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233c93-c413-4fbb-a11c-d69fcc6dbe3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0A51BC-94B1-42A8-833A-F1958D26AB5B}">
  <ds:schemaRefs>
    <ds:schemaRef ds:uri="http://schemas.microsoft.com/sharepoint/v3/contenttype/forms"/>
  </ds:schemaRefs>
</ds:datastoreItem>
</file>

<file path=customXml/itemProps2.xml><?xml version="1.0" encoding="utf-8"?>
<ds:datastoreItem xmlns:ds="http://schemas.openxmlformats.org/officeDocument/2006/customXml" ds:itemID="{246881E6-9983-4CFA-9E88-3A20BBFF0E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d5256b-9034-4098-a484-2992d39a629e"/>
    <ds:schemaRef ds:uri="27233c93-c413-4fbb-a11c-d69fcc6dbe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059D425-847A-4424-AE68-9FA5D558B1F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7233c93-c413-4fbb-a11c-d69fcc6dbe32"/>
    <ds:schemaRef ds:uri="http://purl.org/dc/elements/1.1/"/>
    <ds:schemaRef ds:uri="http://schemas.microsoft.com/office/2006/metadata/properties"/>
    <ds:schemaRef ds:uri="fad5256b-9034-4098-a484-2992d39a629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2931</TotalTime>
  <Words>2876</Words>
  <Application>Microsoft Office PowerPoint</Application>
  <PresentationFormat>Widescreen</PresentationFormat>
  <Paragraphs>217</Paragraphs>
  <Slides>27</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Digwyddiad ymgysylltu rhithiol  Ar Drywydd Dysgu –  2 Rhagfyr 2020</vt:lpstr>
      <vt:lpstr>Ar Drywydd Dysgu   Deunyddiau dysgu proffesiynol    </vt:lpstr>
      <vt:lpstr>Deunyddiau dysgu proffesiynol  Professional learning materials</vt:lpstr>
      <vt:lpstr>Deunyddiau dysgu proffesiynol  Professional learning materials</vt:lpstr>
      <vt:lpstr>Modiwl dysgu proffesiynol Thema 8: Newid ffocws  Professional learning module Theme 8: Changing focus</vt:lpstr>
      <vt:lpstr>Thema 8: Newid ffocws – parhad  Theme 8: Changing focus – continued</vt:lpstr>
      <vt:lpstr>Gwerthuswch eich ymateb Evaluate your response</vt:lpstr>
      <vt:lpstr>Gwerthuswch eich ymateb Evaluate your response</vt:lpstr>
      <vt:lpstr>Gweithgaredd 1         Activity 1</vt:lpstr>
      <vt:lpstr>Gwerthuswch eich ymateb Evaluate your response</vt:lpstr>
      <vt:lpstr>Gwerthuswch eich ymateb Evaluate your response</vt:lpstr>
      <vt:lpstr>Gwerthuswch eich ymateb Evaluate your response</vt:lpstr>
      <vt:lpstr>Gwerthuswch eich ymateb Evaluate your response</vt:lpstr>
      <vt:lpstr>Gweithgaredd 2         Activity 2</vt:lpstr>
      <vt:lpstr>Gweithgaredd 2         Activity 2</vt:lpstr>
      <vt:lpstr>   Gwerthuswch eich ymateb (gweithgaredd 2, fideo 1)  Evaluate your response (activity 2, clip 1)         </vt:lpstr>
      <vt:lpstr>Gwerthuswch eich ymateb (gweithgaredd 2, fideo 1)  Evaluate your response (activity 2, clip 1)  </vt:lpstr>
      <vt:lpstr>Gwerthuswch eich ymateb (gweithgaredd 2, fideo 2)  Evaluate your response (activity 2, clip 2)  </vt:lpstr>
      <vt:lpstr>Gwerthuswch eich ymateb (gweithgaredd 2, fideo 2)  Evaluate your response (activity 2, clip 2)  </vt:lpstr>
      <vt:lpstr>Gwerthuswch eich ymateb (gweithgaredd 2, fideo 2)  Evaluate your response (activity 2, clip 2) </vt:lpstr>
      <vt:lpstr> Gwerthuswch eich ymateb (gweithgaredd 2) Evaluate your response (activity 2) </vt:lpstr>
      <vt:lpstr> Gwerthuswch eich ymateb (gweithgaredd 2) Evaluate your response (activity 2) </vt:lpstr>
      <vt:lpstr>Gwerthuswch eich ymateb (gweithgaredd 2) Evaluate your response (activity 2)</vt:lpstr>
      <vt:lpstr>Gweithgarwch pellach  Further activities</vt:lpstr>
      <vt:lpstr>Gweithgarwch pellach – parhad  Further activities – continued</vt:lpstr>
      <vt:lpstr>Gweithgarwch pellach – parhad  Further activities – continued</vt:lpstr>
      <vt:lpstr>Deunyddiau dysgu proffesiynol  Professional learning materials</vt:lpstr>
    </vt:vector>
  </TitlesOfParts>
  <Company>Welsh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 Drywydd Dysgu 2020</dc:title>
  <dc:creator>Ayub-Buhllar, Tahayra (EPS - Curriculum)</dc:creator>
  <cp:lastModifiedBy>Ayub-Buhllar, Tahayra (EPS - Curriculum)</cp:lastModifiedBy>
  <cp:revision>152</cp:revision>
  <dcterms:created xsi:type="dcterms:W3CDTF">2020-11-16T10:51:57Z</dcterms:created>
  <dcterms:modified xsi:type="dcterms:W3CDTF">2021-01-12T14:09:18Z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0x010100031D1E98B3209D4493493866D5B8328A</vt:lpwstr>
  </property>
  <property fmtid="{D5CDD505-2E9C-101B-9397-08002B2CF9AE}" pid="3" name="Objective-Id">
    <vt:lpwstr>A32939704</vt:lpwstr>
  </property>
  <property fmtid="{D5CDD505-2E9C-101B-9397-08002B2CF9AE}" pid="4" name="Objective-Title">
    <vt:lpwstr>2020.12.02 Routes for Learning engagement event presentation - Professional learning materials</vt:lpwstr>
  </property>
  <property fmtid="{D5CDD505-2E9C-101B-9397-08002B2CF9AE}" pid="5" name="Objective-Description">
    <vt:lpwstr/>
  </property>
  <property fmtid="{D5CDD505-2E9C-101B-9397-08002B2CF9AE}" pid="6" name="Objective-CreationStamp">
    <vt:filetime>2021-01-12T14:09:24Z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2021-01-12T14:13:01Z</vt:filetime>
  </property>
  <property fmtid="{D5CDD505-2E9C-101B-9397-08002B2CF9AE}" pid="10" name="Objective-ModificationStamp">
    <vt:filetime>2021-01-12T14:13:01Z</vt:filetime>
  </property>
  <property fmtid="{D5CDD505-2E9C-101B-9397-08002B2CF9AE}" pid="11" name="Objective-Owner">
    <vt:lpwstr>Ayub-Buhllar, Tahayra (EPS - Curriculum)</vt:lpwstr>
  </property>
  <property fmtid="{D5CDD505-2E9C-101B-9397-08002B2CF9AE}" pid="12" name="Objective-Path">
    <vt:lpwstr>Objective Global Folder:Business File Plan:Education &amp; Public Services (EPS):Education &amp; Public Services (EPS) - Education - Curriculum, Assessment &amp; Pedagogy Division:1 - Save:Assessment Branch:# Legacy File Plans #:Assessment Branch:Assessment Stratagy and Framework Development:Assessment Reform:Routes for Learning:Routes for Learning - Stakeholder Engagement &amp; Communications - 2019-2024:Engagement Event - 2020.12.02:</vt:lpwstr>
  </property>
  <property fmtid="{D5CDD505-2E9C-101B-9397-08002B2CF9AE}" pid="13" name="Objective-Parent">
    <vt:lpwstr>Engagement Event - 2020.12.02</vt:lpwstr>
  </property>
  <property fmtid="{D5CDD505-2E9C-101B-9397-08002B2CF9AE}" pid="14" name="Objective-State">
    <vt:lpwstr>Published</vt:lpwstr>
  </property>
  <property fmtid="{D5CDD505-2E9C-101B-9397-08002B2CF9AE}" pid="15" name="Objective-VersionId">
    <vt:lpwstr>vA65284209</vt:lpwstr>
  </property>
  <property fmtid="{D5CDD505-2E9C-101B-9397-08002B2CF9AE}" pid="16" name="Objective-Version">
    <vt:lpwstr>1.0</vt:lpwstr>
  </property>
  <property fmtid="{D5CDD505-2E9C-101B-9397-08002B2CF9AE}" pid="17" name="Objective-VersionNumber">
    <vt:r8>2</vt:r8>
  </property>
  <property fmtid="{D5CDD505-2E9C-101B-9397-08002B2CF9AE}" pid="18" name="Objective-VersionComment">
    <vt:lpwstr>Version 2</vt:lpwstr>
  </property>
  <property fmtid="{D5CDD505-2E9C-101B-9397-08002B2CF9AE}" pid="19" name="Objective-FileNumber">
    <vt:lpwstr/>
  </property>
  <property fmtid="{D5CDD505-2E9C-101B-9397-08002B2CF9AE}" pid="20" name="Objective-Classification">
    <vt:lpwstr>[Inherited - Official]</vt:lpwstr>
  </property>
  <property fmtid="{D5CDD505-2E9C-101B-9397-08002B2CF9AE}" pid="21" name="Objective-Caveats">
    <vt:lpwstr/>
  </property>
  <property fmtid="{D5CDD505-2E9C-101B-9397-08002B2CF9AE}" pid="22" name="Objective-Language">
    <vt:lpwstr>English (eng)</vt:lpwstr>
  </property>
  <property fmtid="{D5CDD505-2E9C-101B-9397-08002B2CF9AE}" pid="23" name="Objective-Date Acquired">
    <vt:lpwstr/>
  </property>
  <property fmtid="{D5CDD505-2E9C-101B-9397-08002B2CF9AE}" pid="24" name="Objective-What to Keep">
    <vt:lpwstr>No</vt:lpwstr>
  </property>
  <property fmtid="{D5CDD505-2E9C-101B-9397-08002B2CF9AE}" pid="25" name="Objective-Official Translation">
    <vt:lpwstr/>
  </property>
  <property fmtid="{D5CDD505-2E9C-101B-9397-08002B2CF9AE}" pid="26" name="Objective-Connect Creator">
    <vt:lpwstr/>
  </property>
  <property fmtid="{D5CDD505-2E9C-101B-9397-08002B2CF9AE}" pid="27" name="Objective-Comment">
    <vt:lpwstr/>
  </property>
</Properties>
</file>