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311" r:id="rId6"/>
    <p:sldId id="257" r:id="rId7"/>
    <p:sldId id="258" r:id="rId8"/>
    <p:sldId id="259" r:id="rId9"/>
    <p:sldId id="260" r:id="rId10"/>
    <p:sldId id="261" r:id="rId11"/>
    <p:sldId id="262" r:id="rId12"/>
    <p:sldId id="263" r:id="rId13"/>
    <p:sldId id="264" r:id="rId14"/>
    <p:sldId id="316" r:id="rId15"/>
    <p:sldId id="265" r:id="rId16"/>
    <p:sldId id="266"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1" r:id="rId30"/>
    <p:sldId id="282" r:id="rId31"/>
    <p:sldId id="3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ub-Buhllar, Tahayra (EPS - Curriculum)" initials="AT(-C" lastIdx="78" clrIdx="0">
    <p:extLst>
      <p:ext uri="{19B8F6BF-5375-455C-9EA6-DF929625EA0E}">
        <p15:presenceInfo xmlns:p15="http://schemas.microsoft.com/office/powerpoint/2012/main" userId="S-1-5-21-2431647640-172777305-3518478359-73260" providerId="AD"/>
      </p:ext>
    </p:extLst>
  </p:cmAuthor>
  <p:cmAuthor id="2" name="Brown, Andrew (EPS - Digital Learning Division)" initials="BA(-DLD" lastIdx="110" clrIdx="1">
    <p:extLst>
      <p:ext uri="{19B8F6BF-5375-455C-9EA6-DF929625EA0E}">
        <p15:presenceInfo xmlns:p15="http://schemas.microsoft.com/office/powerpoint/2012/main" userId="S-1-5-21-2431647640-172777305-3518478359-52505" providerId="AD"/>
      </p:ext>
    </p:extLst>
  </p:cmAuthor>
  <p:cmAuthor id="3" name="Garside, Paul - (EPS - Digital Learning Division)" initials="GP-(-DLD" lastIdx="27" clrIdx="2">
    <p:extLst>
      <p:ext uri="{19B8F6BF-5375-455C-9EA6-DF929625EA0E}">
        <p15:presenceInfo xmlns:p15="http://schemas.microsoft.com/office/powerpoint/2012/main" userId="S-1-5-21-2431647640-172777305-3518478359-52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83CA"/>
    <a:srgbClr val="009782"/>
    <a:srgbClr val="317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60"/>
  </p:normalViewPr>
  <p:slideViewPr>
    <p:cSldViewPr snapToGrid="0">
      <p:cViewPr varScale="1">
        <p:scale>
          <a:sx n="59" d="100"/>
          <a:sy n="59" d="100"/>
        </p:scale>
        <p:origin x="744" y="60"/>
      </p:cViewPr>
      <p:guideLst>
        <p:guide orient="horz" pos="1548"/>
        <p:guide pos="3840"/>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commentAuthors" Target="commentAuthors.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notesMaster" Target="notesMasters/notesMaster1.xml" Id="rId33" /><Relationship Type="http://schemas.openxmlformats.org/officeDocument/2006/relationships/tableStyles" Target="tableStyles.xml" Id="rId38"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slide" Target="slides/slide24.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theme" Target="theme/theme1.xml" Id="rId37"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viewProps" Target="viewProps.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26.xml" Id="rId31"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presProps" Target="presProps.xml" Id="rId35" /><Relationship Type="http://schemas.openxmlformats.org/officeDocument/2006/relationships/customXml" Target="/customXML/item5.xml" Id="R2a8edc110d2e4a3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3B78C-D402-45B7-8271-394EE003B7C1}" type="datetimeFigureOut">
              <a:rPr lang="en-GB" smtClean="0"/>
              <a:t>12/01/2021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B7199-39FE-44BE-ACE4-A2C69AC17E48}" type="slidenum">
              <a:rPr lang="en-GB" smtClean="0"/>
              <a:t>‹#›</a:t>
            </a:fld>
            <a:endParaRPr lang="en-GB"/>
          </a:p>
        </p:txBody>
      </p:sp>
    </p:spTree>
    <p:extLst>
      <p:ext uri="{BB962C8B-B14F-4D97-AF65-F5344CB8AC3E}">
        <p14:creationId xmlns:p14="http://schemas.microsoft.com/office/powerpoint/2010/main" val="185163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a:t>
            </a:fld>
            <a:endParaRPr lang="en-GB"/>
          </a:p>
        </p:txBody>
      </p:sp>
    </p:spTree>
    <p:extLst>
      <p:ext uri="{BB962C8B-B14F-4D97-AF65-F5344CB8AC3E}">
        <p14:creationId xmlns:p14="http://schemas.microsoft.com/office/powerpoint/2010/main" val="354477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11</a:t>
            </a:fld>
            <a:endParaRPr lang="en-GB"/>
          </a:p>
        </p:txBody>
      </p:sp>
    </p:spTree>
    <p:extLst>
      <p:ext uri="{BB962C8B-B14F-4D97-AF65-F5344CB8AC3E}">
        <p14:creationId xmlns:p14="http://schemas.microsoft.com/office/powerpoint/2010/main" val="1631446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12</a:t>
            </a:fld>
            <a:endParaRPr lang="en-GB"/>
          </a:p>
        </p:txBody>
      </p:sp>
    </p:spTree>
    <p:extLst>
      <p:ext uri="{BB962C8B-B14F-4D97-AF65-F5344CB8AC3E}">
        <p14:creationId xmlns:p14="http://schemas.microsoft.com/office/powerpoint/2010/main" val="602548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13</a:t>
            </a:fld>
            <a:endParaRPr lang="en-GB"/>
          </a:p>
        </p:txBody>
      </p:sp>
    </p:spTree>
    <p:extLst>
      <p:ext uri="{BB962C8B-B14F-4D97-AF65-F5344CB8AC3E}">
        <p14:creationId xmlns:p14="http://schemas.microsoft.com/office/powerpoint/2010/main" val="139020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14</a:t>
            </a:fld>
            <a:endParaRPr lang="en-GB"/>
          </a:p>
        </p:txBody>
      </p:sp>
    </p:spTree>
    <p:extLst>
      <p:ext uri="{BB962C8B-B14F-4D97-AF65-F5344CB8AC3E}">
        <p14:creationId xmlns:p14="http://schemas.microsoft.com/office/powerpoint/2010/main" val="399108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15</a:t>
            </a:fld>
            <a:endParaRPr lang="en-GB"/>
          </a:p>
        </p:txBody>
      </p:sp>
    </p:spTree>
    <p:extLst>
      <p:ext uri="{BB962C8B-B14F-4D97-AF65-F5344CB8AC3E}">
        <p14:creationId xmlns:p14="http://schemas.microsoft.com/office/powerpoint/2010/main" val="1510025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3B7199-39FE-44BE-ACE4-A2C69AC17E48}" type="slidenum">
              <a:rPr lang="en-GB" smtClean="0"/>
              <a:t>16</a:t>
            </a:fld>
            <a:endParaRPr lang="en-GB"/>
          </a:p>
        </p:txBody>
      </p:sp>
    </p:spTree>
    <p:extLst>
      <p:ext uri="{BB962C8B-B14F-4D97-AF65-F5344CB8AC3E}">
        <p14:creationId xmlns:p14="http://schemas.microsoft.com/office/powerpoint/2010/main" val="1440893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17</a:t>
            </a:fld>
            <a:endParaRPr lang="en-GB"/>
          </a:p>
        </p:txBody>
      </p:sp>
    </p:spTree>
    <p:extLst>
      <p:ext uri="{BB962C8B-B14F-4D97-AF65-F5344CB8AC3E}">
        <p14:creationId xmlns:p14="http://schemas.microsoft.com/office/powerpoint/2010/main" val="301678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18</a:t>
            </a:fld>
            <a:endParaRPr lang="en-GB"/>
          </a:p>
        </p:txBody>
      </p:sp>
    </p:spTree>
    <p:extLst>
      <p:ext uri="{BB962C8B-B14F-4D97-AF65-F5344CB8AC3E}">
        <p14:creationId xmlns:p14="http://schemas.microsoft.com/office/powerpoint/2010/main" val="3628817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19</a:t>
            </a:fld>
            <a:endParaRPr lang="en-GB"/>
          </a:p>
        </p:txBody>
      </p:sp>
    </p:spTree>
    <p:extLst>
      <p:ext uri="{BB962C8B-B14F-4D97-AF65-F5344CB8AC3E}">
        <p14:creationId xmlns:p14="http://schemas.microsoft.com/office/powerpoint/2010/main" val="165916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20</a:t>
            </a:fld>
            <a:endParaRPr lang="en-GB"/>
          </a:p>
        </p:txBody>
      </p:sp>
    </p:spTree>
    <p:extLst>
      <p:ext uri="{BB962C8B-B14F-4D97-AF65-F5344CB8AC3E}">
        <p14:creationId xmlns:p14="http://schemas.microsoft.com/office/powerpoint/2010/main" val="362780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a:t>
            </a:fld>
            <a:endParaRPr lang="en-GB"/>
          </a:p>
        </p:txBody>
      </p:sp>
    </p:spTree>
    <p:extLst>
      <p:ext uri="{BB962C8B-B14F-4D97-AF65-F5344CB8AC3E}">
        <p14:creationId xmlns:p14="http://schemas.microsoft.com/office/powerpoint/2010/main" val="112761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21</a:t>
            </a:fld>
            <a:endParaRPr lang="en-GB"/>
          </a:p>
        </p:txBody>
      </p:sp>
    </p:spTree>
    <p:extLst>
      <p:ext uri="{BB962C8B-B14F-4D97-AF65-F5344CB8AC3E}">
        <p14:creationId xmlns:p14="http://schemas.microsoft.com/office/powerpoint/2010/main" val="395122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22</a:t>
            </a:fld>
            <a:endParaRPr lang="en-GB"/>
          </a:p>
        </p:txBody>
      </p:sp>
    </p:spTree>
    <p:extLst>
      <p:ext uri="{BB962C8B-B14F-4D97-AF65-F5344CB8AC3E}">
        <p14:creationId xmlns:p14="http://schemas.microsoft.com/office/powerpoint/2010/main" val="2344526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23</a:t>
            </a:fld>
            <a:endParaRPr lang="en-GB"/>
          </a:p>
        </p:txBody>
      </p:sp>
    </p:spTree>
    <p:extLst>
      <p:ext uri="{BB962C8B-B14F-4D97-AF65-F5344CB8AC3E}">
        <p14:creationId xmlns:p14="http://schemas.microsoft.com/office/powerpoint/2010/main" val="2973060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24</a:t>
            </a:fld>
            <a:endParaRPr lang="en-GB"/>
          </a:p>
        </p:txBody>
      </p:sp>
    </p:spTree>
    <p:extLst>
      <p:ext uri="{BB962C8B-B14F-4D97-AF65-F5344CB8AC3E}">
        <p14:creationId xmlns:p14="http://schemas.microsoft.com/office/powerpoint/2010/main" val="414300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25</a:t>
            </a:fld>
            <a:endParaRPr lang="en-GB"/>
          </a:p>
        </p:txBody>
      </p:sp>
    </p:spTree>
    <p:extLst>
      <p:ext uri="{BB962C8B-B14F-4D97-AF65-F5344CB8AC3E}">
        <p14:creationId xmlns:p14="http://schemas.microsoft.com/office/powerpoint/2010/main" val="1600517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26</a:t>
            </a:fld>
            <a:endParaRPr lang="en-GB"/>
          </a:p>
        </p:txBody>
      </p:sp>
    </p:spTree>
    <p:extLst>
      <p:ext uri="{BB962C8B-B14F-4D97-AF65-F5344CB8AC3E}">
        <p14:creationId xmlns:p14="http://schemas.microsoft.com/office/powerpoint/2010/main" val="2171452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27</a:t>
            </a:fld>
            <a:endParaRPr lang="en-GB"/>
          </a:p>
        </p:txBody>
      </p:sp>
    </p:spTree>
    <p:extLst>
      <p:ext uri="{BB962C8B-B14F-4D97-AF65-F5344CB8AC3E}">
        <p14:creationId xmlns:p14="http://schemas.microsoft.com/office/powerpoint/2010/main" val="71345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3</a:t>
            </a:fld>
            <a:endParaRPr lang="en-GB"/>
          </a:p>
        </p:txBody>
      </p:sp>
    </p:spTree>
    <p:extLst>
      <p:ext uri="{BB962C8B-B14F-4D97-AF65-F5344CB8AC3E}">
        <p14:creationId xmlns:p14="http://schemas.microsoft.com/office/powerpoint/2010/main" val="46764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4</a:t>
            </a:fld>
            <a:endParaRPr lang="en-GB"/>
          </a:p>
        </p:txBody>
      </p:sp>
    </p:spTree>
    <p:extLst>
      <p:ext uri="{BB962C8B-B14F-4D97-AF65-F5344CB8AC3E}">
        <p14:creationId xmlns:p14="http://schemas.microsoft.com/office/powerpoint/2010/main" val="311585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5</a:t>
            </a:fld>
            <a:endParaRPr lang="en-GB"/>
          </a:p>
        </p:txBody>
      </p:sp>
    </p:spTree>
    <p:extLst>
      <p:ext uri="{BB962C8B-B14F-4D97-AF65-F5344CB8AC3E}">
        <p14:creationId xmlns:p14="http://schemas.microsoft.com/office/powerpoint/2010/main" val="181847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3B7199-39FE-44BE-ACE4-A2C69AC17E48}" type="slidenum">
              <a:rPr lang="en-GB" smtClean="0"/>
              <a:t>6</a:t>
            </a:fld>
            <a:endParaRPr lang="en-GB"/>
          </a:p>
        </p:txBody>
      </p:sp>
    </p:spTree>
    <p:extLst>
      <p:ext uri="{BB962C8B-B14F-4D97-AF65-F5344CB8AC3E}">
        <p14:creationId xmlns:p14="http://schemas.microsoft.com/office/powerpoint/2010/main" val="203683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7</a:t>
            </a:fld>
            <a:endParaRPr lang="en-GB"/>
          </a:p>
        </p:txBody>
      </p:sp>
    </p:spTree>
    <p:extLst>
      <p:ext uri="{BB962C8B-B14F-4D97-AF65-F5344CB8AC3E}">
        <p14:creationId xmlns:p14="http://schemas.microsoft.com/office/powerpoint/2010/main" val="198276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8</a:t>
            </a:fld>
            <a:endParaRPr lang="en-GB"/>
          </a:p>
        </p:txBody>
      </p:sp>
    </p:spTree>
    <p:extLst>
      <p:ext uri="{BB962C8B-B14F-4D97-AF65-F5344CB8AC3E}">
        <p14:creationId xmlns:p14="http://schemas.microsoft.com/office/powerpoint/2010/main" val="261021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3B7199-39FE-44BE-ACE4-A2C69AC17E48}" type="slidenum">
              <a:rPr lang="en-GB" smtClean="0"/>
              <a:t>9</a:t>
            </a:fld>
            <a:endParaRPr lang="en-GB"/>
          </a:p>
        </p:txBody>
      </p:sp>
    </p:spTree>
    <p:extLst>
      <p:ext uri="{BB962C8B-B14F-4D97-AF65-F5344CB8AC3E}">
        <p14:creationId xmlns:p14="http://schemas.microsoft.com/office/powerpoint/2010/main" val="422099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1D4A7A-19F2-4FE0-B88C-20D1F1DA02F4}"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220980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1D4A7A-19F2-4FE0-B88C-20D1F1DA02F4}"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120613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1D4A7A-19F2-4FE0-B88C-20D1F1DA02F4}"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57331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1D4A7A-19F2-4FE0-B88C-20D1F1DA02F4}"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140007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1D4A7A-19F2-4FE0-B88C-20D1F1DA02F4}"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255081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1D4A7A-19F2-4FE0-B88C-20D1F1DA02F4}"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272477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1D4A7A-19F2-4FE0-B88C-20D1F1DA02F4}"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63923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1D4A7A-19F2-4FE0-B88C-20D1F1DA02F4}"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341912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D4A7A-19F2-4FE0-B88C-20D1F1DA02F4}"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299141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1D4A7A-19F2-4FE0-B88C-20D1F1DA02F4}"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204295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1D4A7A-19F2-4FE0-B88C-20D1F1DA02F4}"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D18B96-34C4-4026-9842-A0EF793C1E69}" type="slidenum">
              <a:rPr lang="en-GB" smtClean="0"/>
              <a:t>‹#›</a:t>
            </a:fld>
            <a:endParaRPr lang="en-GB"/>
          </a:p>
        </p:txBody>
      </p:sp>
    </p:spTree>
    <p:extLst>
      <p:ext uri="{BB962C8B-B14F-4D97-AF65-F5344CB8AC3E}">
        <p14:creationId xmlns:p14="http://schemas.microsoft.com/office/powerpoint/2010/main" val="11136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D4A7A-19F2-4FE0-B88C-20D1F1DA02F4}" type="datetimeFigureOut">
              <a:rPr lang="en-GB" smtClean="0"/>
              <a:t>12/01/2021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18B96-34C4-4026-9842-A0EF793C1E69}" type="slidenum">
              <a:rPr lang="en-GB" smtClean="0"/>
              <a:t>‹#›</a:t>
            </a:fld>
            <a:endParaRPr lang="en-GB"/>
          </a:p>
        </p:txBody>
      </p:sp>
    </p:spTree>
    <p:extLst>
      <p:ext uri="{BB962C8B-B14F-4D97-AF65-F5344CB8AC3E}">
        <p14:creationId xmlns:p14="http://schemas.microsoft.com/office/powerpoint/2010/main" val="184018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j6zgCKsXm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youtu.be/JBsfuiTzhj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hwb.gov.wales/cwricwlwm-i-gymru/ar-drywydd-dysg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hwb.gov.wales/curriculum-for-wales/routes-for-lear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1139390"/>
            <a:ext cx="10870120" cy="2153120"/>
          </a:xfrm>
        </p:spPr>
        <p:txBody>
          <a:bodyPr>
            <a:normAutofit fontScale="90000"/>
          </a:bodyPr>
          <a:lstStyle/>
          <a:p>
            <a:pPr>
              <a:spcBef>
                <a:spcPts val="1000"/>
              </a:spcBef>
            </a:pPr>
            <a:r>
              <a:rPr lang="fr-FR" b="1" dirty="0">
                <a:solidFill>
                  <a:srgbClr val="009782"/>
                </a:solidFill>
                <a:latin typeface="Arial" panose="020B0604020202020204" pitchFamily="34" charset="0"/>
                <a:cs typeface="Arial" panose="020B0604020202020204" pitchFamily="34" charset="0"/>
              </a:rPr>
              <a:t/>
            </a:r>
            <a:br>
              <a:rPr lang="fr-FR" b="1" dirty="0">
                <a:solidFill>
                  <a:srgbClr val="009782"/>
                </a:solidFill>
                <a:latin typeface="Arial" panose="020B0604020202020204" pitchFamily="34" charset="0"/>
                <a:cs typeface="Arial" panose="020B0604020202020204" pitchFamily="34" charset="0"/>
              </a:rPr>
            </a:br>
            <a:r>
              <a:rPr lang="fr-FR" b="1" dirty="0" smtClean="0">
                <a:solidFill>
                  <a:srgbClr val="009782"/>
                </a:solidFill>
                <a:latin typeface="Arial" panose="020B0604020202020204" pitchFamily="34" charset="0"/>
                <a:cs typeface="Arial" panose="020B0604020202020204" pitchFamily="34" charset="0"/>
              </a:rPr>
              <a:t/>
            </a:r>
            <a:br>
              <a:rPr lang="fr-FR" b="1" dirty="0" smtClean="0">
                <a:solidFill>
                  <a:srgbClr val="009782"/>
                </a:solidFill>
                <a:latin typeface="Arial" panose="020B0604020202020204" pitchFamily="34" charset="0"/>
                <a:cs typeface="Arial" panose="020B0604020202020204" pitchFamily="34" charset="0"/>
              </a:rPr>
            </a:br>
            <a:r>
              <a:rPr lang="fr-FR" b="1" dirty="0">
                <a:solidFill>
                  <a:srgbClr val="009782"/>
                </a:solidFill>
                <a:latin typeface="Arial" panose="020B0604020202020204" pitchFamily="34" charset="0"/>
                <a:cs typeface="Arial" panose="020B0604020202020204" pitchFamily="34" charset="0"/>
              </a:rPr>
              <a:t/>
            </a:r>
            <a:br>
              <a:rPr lang="fr-FR" b="1" dirty="0">
                <a:solidFill>
                  <a:srgbClr val="009782"/>
                </a:solidFill>
                <a:latin typeface="Arial" panose="020B0604020202020204" pitchFamily="34" charset="0"/>
                <a:cs typeface="Arial" panose="020B0604020202020204" pitchFamily="34" charset="0"/>
              </a:rPr>
            </a:br>
            <a:r>
              <a:rPr lang="fr-FR" b="1" dirty="0" smtClean="0">
                <a:solidFill>
                  <a:srgbClr val="009782"/>
                </a:solidFill>
                <a:latin typeface="Arial" panose="020B0604020202020204" pitchFamily="34" charset="0"/>
                <a:cs typeface="Arial" panose="020B0604020202020204" pitchFamily="34" charset="0"/>
              </a:rPr>
              <a:t/>
            </a:r>
            <a:br>
              <a:rPr lang="fr-FR" b="1" dirty="0" smtClean="0">
                <a:solidFill>
                  <a:srgbClr val="009782"/>
                </a:solidFill>
                <a:latin typeface="Arial" panose="020B0604020202020204" pitchFamily="34" charset="0"/>
                <a:cs typeface="Arial" panose="020B0604020202020204" pitchFamily="34" charset="0"/>
              </a:rPr>
            </a:br>
            <a:r>
              <a:rPr lang="en-GB" dirty="0" smtClean="0">
                <a:solidFill>
                  <a:srgbClr val="3483CA"/>
                </a:solidFill>
                <a:latin typeface="Arial" panose="020B0604020202020204" pitchFamily="34" charset="0"/>
                <a:cs typeface="Arial" panose="020B0604020202020204" pitchFamily="34" charset="0"/>
              </a:rPr>
              <a:t/>
            </a:r>
            <a:br>
              <a:rPr lang="en-GB" dirty="0" smtClean="0">
                <a:solidFill>
                  <a:srgbClr val="3483CA"/>
                </a:solidFill>
                <a:latin typeface="Arial" panose="020B0604020202020204" pitchFamily="34" charset="0"/>
                <a:cs typeface="Arial" panose="020B0604020202020204" pitchFamily="34" charset="0"/>
              </a:rPr>
            </a:br>
            <a:r>
              <a:rPr lang="en-GB" sz="4400" b="1" dirty="0" err="1" smtClean="0">
                <a:solidFill>
                  <a:srgbClr val="3483CA"/>
                </a:solidFill>
                <a:latin typeface="Arial" panose="020B0604020202020204" pitchFamily="34" charset="0"/>
                <a:cs typeface="Arial" panose="020B0604020202020204" pitchFamily="34" charset="0"/>
              </a:rPr>
              <a:t>Digwyddiad</a:t>
            </a:r>
            <a:r>
              <a:rPr lang="en-GB" sz="4400" b="1" dirty="0" smtClean="0">
                <a:solidFill>
                  <a:srgbClr val="3483CA"/>
                </a:solidFill>
                <a:latin typeface="Arial" panose="020B0604020202020204" pitchFamily="34" charset="0"/>
                <a:cs typeface="Arial" panose="020B0604020202020204" pitchFamily="34" charset="0"/>
              </a:rPr>
              <a:t> </a:t>
            </a:r>
            <a:r>
              <a:rPr lang="en-GB" sz="4400" b="1" dirty="0">
                <a:solidFill>
                  <a:srgbClr val="3483CA"/>
                </a:solidFill>
                <a:latin typeface="Arial" panose="020B0604020202020204" pitchFamily="34" charset="0"/>
                <a:cs typeface="Arial" panose="020B0604020202020204" pitchFamily="34" charset="0"/>
              </a:rPr>
              <a:t>ymgysylltu </a:t>
            </a:r>
            <a:r>
              <a:rPr lang="en-GB" sz="4400" b="1" dirty="0" err="1">
                <a:solidFill>
                  <a:srgbClr val="3483CA"/>
                </a:solidFill>
                <a:latin typeface="Arial" panose="020B0604020202020204" pitchFamily="34" charset="0"/>
                <a:cs typeface="Arial" panose="020B0604020202020204" pitchFamily="34" charset="0"/>
              </a:rPr>
              <a:t>rhithiol</a:t>
            </a:r>
            <a:r>
              <a:rPr lang="en-GB" sz="4400" b="1" dirty="0">
                <a:solidFill>
                  <a:srgbClr val="3483CA"/>
                </a:solidFill>
                <a:latin typeface="Arial" panose="020B0604020202020204" pitchFamily="34" charset="0"/>
                <a:cs typeface="Arial" panose="020B0604020202020204" pitchFamily="34" charset="0"/>
              </a:rPr>
              <a:t> </a:t>
            </a:r>
            <a:r>
              <a:rPr lang="en-GB" sz="4400" b="1" dirty="0" smtClean="0">
                <a:solidFill>
                  <a:srgbClr val="3483CA"/>
                </a:solidFill>
                <a:latin typeface="Arial" panose="020B0604020202020204" pitchFamily="34" charset="0"/>
                <a:cs typeface="Arial" panose="020B0604020202020204" pitchFamily="34" charset="0"/>
              </a:rPr>
              <a:t/>
            </a:r>
            <a:br>
              <a:rPr lang="en-GB" sz="4400" b="1" dirty="0" smtClean="0">
                <a:solidFill>
                  <a:srgbClr val="3483CA"/>
                </a:solidFill>
                <a:latin typeface="Arial" panose="020B0604020202020204" pitchFamily="34" charset="0"/>
                <a:cs typeface="Arial" panose="020B0604020202020204" pitchFamily="34" charset="0"/>
              </a:rPr>
            </a:br>
            <a:r>
              <a:rPr lang="en-GB" sz="4400" b="1" dirty="0" err="1" smtClean="0">
                <a:solidFill>
                  <a:srgbClr val="3483CA"/>
                </a:solidFill>
                <a:latin typeface="Arial" panose="020B0604020202020204" pitchFamily="34" charset="0"/>
                <a:cs typeface="Arial" panose="020B0604020202020204" pitchFamily="34" charset="0"/>
              </a:rPr>
              <a:t>Ar</a:t>
            </a:r>
            <a:r>
              <a:rPr lang="en-GB" sz="4400" b="1" dirty="0" smtClean="0">
                <a:solidFill>
                  <a:srgbClr val="3483CA"/>
                </a:solidFill>
                <a:latin typeface="Arial" panose="020B0604020202020204" pitchFamily="34" charset="0"/>
                <a:cs typeface="Arial" panose="020B0604020202020204" pitchFamily="34" charset="0"/>
              </a:rPr>
              <a:t> </a:t>
            </a:r>
            <a:r>
              <a:rPr lang="en-GB" sz="4400" b="1" dirty="0">
                <a:solidFill>
                  <a:srgbClr val="3483CA"/>
                </a:solidFill>
                <a:latin typeface="Arial" panose="020B0604020202020204" pitchFamily="34" charset="0"/>
                <a:cs typeface="Arial" panose="020B0604020202020204" pitchFamily="34" charset="0"/>
              </a:rPr>
              <a:t>Drywydd Dysgu – </a:t>
            </a:r>
            <a:r>
              <a:rPr lang="en-GB" sz="4400" b="1" dirty="0" smtClean="0">
                <a:solidFill>
                  <a:srgbClr val="3483CA"/>
                </a:solidFill>
                <a:latin typeface="Arial" panose="020B0604020202020204" pitchFamily="34" charset="0"/>
                <a:cs typeface="Arial" panose="020B0604020202020204" pitchFamily="34" charset="0"/>
              </a:rPr>
              <a:t/>
            </a:r>
            <a:br>
              <a:rPr lang="en-GB" sz="4400" b="1" dirty="0" smtClean="0">
                <a:solidFill>
                  <a:srgbClr val="3483CA"/>
                </a:solidFill>
                <a:latin typeface="Arial" panose="020B0604020202020204" pitchFamily="34" charset="0"/>
                <a:cs typeface="Arial" panose="020B0604020202020204" pitchFamily="34" charset="0"/>
              </a:rPr>
            </a:br>
            <a:r>
              <a:rPr lang="en-GB" sz="4400" b="1" dirty="0" smtClean="0">
                <a:solidFill>
                  <a:srgbClr val="3483CA"/>
                </a:solidFill>
                <a:latin typeface="Arial" panose="020B0604020202020204" pitchFamily="34" charset="0"/>
                <a:cs typeface="Arial" panose="020B0604020202020204" pitchFamily="34" charset="0"/>
              </a:rPr>
              <a:t>2 </a:t>
            </a:r>
            <a:r>
              <a:rPr lang="en-GB" sz="4400" b="1" dirty="0">
                <a:solidFill>
                  <a:srgbClr val="3483CA"/>
                </a:solidFill>
                <a:latin typeface="Arial" panose="020B0604020202020204" pitchFamily="34" charset="0"/>
                <a:cs typeface="Arial" panose="020B0604020202020204" pitchFamily="34" charset="0"/>
              </a:rPr>
              <a:t>Rhagfyr 2020</a:t>
            </a:r>
            <a:endParaRPr lang="en-GB" sz="4400" dirty="0"/>
          </a:p>
        </p:txBody>
      </p:sp>
      <p:sp>
        <p:nvSpPr>
          <p:cNvPr id="3" name="Subtitle 2"/>
          <p:cNvSpPr>
            <a:spLocks noGrp="1"/>
          </p:cNvSpPr>
          <p:nvPr>
            <p:ph type="subTitle" idx="1"/>
          </p:nvPr>
        </p:nvSpPr>
        <p:spPr>
          <a:xfrm>
            <a:off x="582804" y="3292510"/>
            <a:ext cx="10590963" cy="1655762"/>
          </a:xfrm>
        </p:spPr>
        <p:txBody>
          <a:bodyPr>
            <a:noAutofit/>
          </a:bodyPr>
          <a:lstStyle/>
          <a:p>
            <a:pPr>
              <a:spcBef>
                <a:spcPts val="0"/>
              </a:spcBef>
            </a:pPr>
            <a:r>
              <a:rPr lang="en-GB" sz="4000" b="1" dirty="0" smtClean="0">
                <a:solidFill>
                  <a:srgbClr val="009782"/>
                </a:solidFill>
                <a:latin typeface="Arial" panose="020B0604020202020204" pitchFamily="34" charset="0"/>
                <a:cs typeface="Arial" panose="020B0604020202020204" pitchFamily="34" charset="0"/>
              </a:rPr>
              <a:t>Routes for Learning </a:t>
            </a:r>
          </a:p>
          <a:p>
            <a:pPr>
              <a:spcBef>
                <a:spcPts val="0"/>
              </a:spcBef>
            </a:pPr>
            <a:r>
              <a:rPr lang="fr-FR" sz="4000" b="1" dirty="0" err="1" smtClean="0">
                <a:solidFill>
                  <a:srgbClr val="009782"/>
                </a:solidFill>
                <a:latin typeface="Arial" panose="020B0604020202020204" pitchFamily="34" charset="0"/>
                <a:cs typeface="Arial" panose="020B0604020202020204" pitchFamily="34" charset="0"/>
              </a:rPr>
              <a:t>virtual</a:t>
            </a:r>
            <a:r>
              <a:rPr lang="fr-FR" sz="4000" b="1" dirty="0" smtClean="0">
                <a:solidFill>
                  <a:srgbClr val="009782"/>
                </a:solidFill>
                <a:latin typeface="Arial" panose="020B0604020202020204" pitchFamily="34" charset="0"/>
                <a:cs typeface="Arial" panose="020B0604020202020204" pitchFamily="34" charset="0"/>
              </a:rPr>
              <a:t> </a:t>
            </a:r>
            <a:r>
              <a:rPr lang="fr-FR" sz="4000" b="1" dirty="0">
                <a:solidFill>
                  <a:srgbClr val="009782"/>
                </a:solidFill>
                <a:latin typeface="Arial" panose="020B0604020202020204" pitchFamily="34" charset="0"/>
                <a:cs typeface="Arial" panose="020B0604020202020204" pitchFamily="34" charset="0"/>
              </a:rPr>
              <a:t>e</a:t>
            </a:r>
            <a:r>
              <a:rPr lang="fr-FR" sz="4000" b="1" dirty="0" smtClean="0">
                <a:solidFill>
                  <a:srgbClr val="009782"/>
                </a:solidFill>
                <a:latin typeface="Arial" panose="020B0604020202020204" pitchFamily="34" charset="0"/>
                <a:cs typeface="Arial" panose="020B0604020202020204" pitchFamily="34" charset="0"/>
              </a:rPr>
              <a:t>ngagement </a:t>
            </a:r>
            <a:r>
              <a:rPr lang="fr-FR" sz="4000" b="1" dirty="0">
                <a:solidFill>
                  <a:srgbClr val="009782"/>
                </a:solidFill>
                <a:latin typeface="Arial" panose="020B0604020202020204" pitchFamily="34" charset="0"/>
                <a:cs typeface="Arial" panose="020B0604020202020204" pitchFamily="34" charset="0"/>
              </a:rPr>
              <a:t>e</a:t>
            </a:r>
            <a:r>
              <a:rPr lang="fr-FR" sz="4000" b="1" dirty="0" smtClean="0">
                <a:solidFill>
                  <a:srgbClr val="009782"/>
                </a:solidFill>
                <a:latin typeface="Arial" panose="020B0604020202020204" pitchFamily="34" charset="0"/>
                <a:cs typeface="Arial" panose="020B0604020202020204" pitchFamily="34" charset="0"/>
              </a:rPr>
              <a:t>vent </a:t>
            </a:r>
            <a:r>
              <a:rPr lang="en-GB" sz="4000" b="1" dirty="0">
                <a:solidFill>
                  <a:srgbClr val="009782"/>
                </a:solidFill>
                <a:latin typeface="Arial" panose="020B0604020202020204" pitchFamily="34" charset="0"/>
                <a:cs typeface="Arial" panose="020B0604020202020204" pitchFamily="34" charset="0"/>
              </a:rPr>
              <a:t>–</a:t>
            </a:r>
            <a:r>
              <a:rPr lang="fr-FR" sz="4000" b="1" dirty="0">
                <a:solidFill>
                  <a:srgbClr val="009782"/>
                </a:solidFill>
                <a:latin typeface="Arial" panose="020B0604020202020204" pitchFamily="34" charset="0"/>
                <a:cs typeface="Arial" panose="020B0604020202020204" pitchFamily="34" charset="0"/>
              </a:rPr>
              <a:t> </a:t>
            </a:r>
            <a:endParaRPr lang="fr-FR" sz="4000" b="1" dirty="0" smtClean="0">
              <a:solidFill>
                <a:srgbClr val="009782"/>
              </a:solidFill>
              <a:latin typeface="Arial" panose="020B0604020202020204" pitchFamily="34" charset="0"/>
              <a:cs typeface="Arial" panose="020B0604020202020204" pitchFamily="34" charset="0"/>
            </a:endParaRPr>
          </a:p>
          <a:p>
            <a:pPr>
              <a:spcBef>
                <a:spcPts val="0"/>
              </a:spcBef>
            </a:pPr>
            <a:r>
              <a:rPr lang="fr-FR" sz="4000" b="1" dirty="0" smtClean="0">
                <a:solidFill>
                  <a:srgbClr val="009782"/>
                </a:solidFill>
                <a:latin typeface="Arial" panose="020B0604020202020204" pitchFamily="34" charset="0"/>
                <a:cs typeface="Arial" panose="020B0604020202020204" pitchFamily="34" charset="0"/>
              </a:rPr>
              <a:t>2 December 2020</a:t>
            </a:r>
          </a:p>
          <a:p>
            <a:endParaRPr lang="en-GB" sz="3100" dirty="0" smtClean="0">
              <a:latin typeface="Arial" panose="020B0604020202020204" pitchFamily="34" charset="0"/>
              <a:cs typeface="Arial" panose="020B0604020202020204" pitchFamily="34" charset="0"/>
            </a:endParaRPr>
          </a:p>
          <a:p>
            <a:r>
              <a:rPr lang="en-GB" sz="3100" dirty="0" smtClean="0">
                <a:latin typeface="Arial" panose="020B0604020202020204" pitchFamily="34" charset="0"/>
                <a:cs typeface="Arial" panose="020B0604020202020204" pitchFamily="34" charset="0"/>
              </a:rPr>
              <a:t>Phil Martin, Jean Ware</a:t>
            </a:r>
          </a:p>
          <a:p>
            <a:endParaRPr lang="en-GB" sz="5400" dirty="0">
              <a:solidFill>
                <a:srgbClr val="009782"/>
              </a:solidFill>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509588"/>
            <a:ext cx="21145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28877" y="0"/>
            <a:ext cx="11525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77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0528"/>
            <a:ext cx="10515600" cy="1325563"/>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Prif</a:t>
            </a:r>
            <a:r>
              <a:rPr lang="en-GB" sz="3200" b="1" dirty="0">
                <a:solidFill>
                  <a:srgbClr val="3483CA"/>
                </a:solidFill>
                <a:latin typeface="Arial" panose="020B0604020202020204" pitchFamily="34" charset="0"/>
                <a:cs typeface="Arial" panose="020B0604020202020204" pitchFamily="34" charset="0"/>
              </a:rPr>
              <a:t> </a:t>
            </a:r>
            <a:r>
              <a:rPr lang="en-GB" sz="3200" b="1" dirty="0" err="1">
                <a:solidFill>
                  <a:srgbClr val="3483CA"/>
                </a:solidFill>
                <a:latin typeface="Arial" panose="020B0604020202020204" pitchFamily="34" charset="0"/>
                <a:cs typeface="Arial" panose="020B0604020202020204" pitchFamily="34" charset="0"/>
              </a:rPr>
              <a:t>elfennau’r</a:t>
            </a:r>
            <a:r>
              <a:rPr lang="en-GB" sz="3200" b="1" dirty="0">
                <a:solidFill>
                  <a:srgbClr val="3483CA"/>
                </a:solidFill>
                <a:latin typeface="Arial" panose="020B0604020202020204" pitchFamily="34" charset="0"/>
                <a:cs typeface="Arial" panose="020B0604020202020204" pitchFamily="34" charset="0"/>
              </a:rPr>
              <a:t> </a:t>
            </a:r>
            <a:r>
              <a:rPr lang="en-GB" sz="3200" b="1" dirty="0" err="1">
                <a:solidFill>
                  <a:srgbClr val="3483CA"/>
                </a:solidFill>
                <a:latin typeface="Arial" panose="020B0604020202020204" pitchFamily="34" charset="0"/>
                <a:cs typeface="Arial" panose="020B0604020202020204" pitchFamily="34" charset="0"/>
              </a:rPr>
              <a:t>gyfres</a:t>
            </a:r>
            <a:r>
              <a:rPr lang="en-GB" sz="3200" b="1" dirty="0">
                <a:solidFill>
                  <a:srgbClr val="3483CA"/>
                </a:solidFill>
                <a:latin typeface="Arial" panose="020B0604020202020204" pitchFamily="34" charset="0"/>
                <a:cs typeface="Arial" panose="020B0604020202020204" pitchFamily="34" charset="0"/>
              </a:rPr>
              <a:t> </a:t>
            </a:r>
            <a:r>
              <a:rPr lang="en-GB" sz="3200" b="1" dirty="0">
                <a:solidFill>
                  <a:srgbClr val="009782"/>
                </a:solidFill>
                <a:latin typeface="Arial" panose="020B0604020202020204" pitchFamily="34" charset="0"/>
                <a:cs typeface="Arial" panose="020B0604020202020204" pitchFamily="34" charset="0"/>
              </a:rPr>
              <a:t/>
            </a:r>
            <a:br>
              <a:rPr lang="en-GB" sz="3200" b="1" dirty="0">
                <a:solidFill>
                  <a:srgbClr val="009782"/>
                </a:solidFill>
                <a:latin typeface="Arial" panose="020B0604020202020204" pitchFamily="34" charset="0"/>
                <a:cs typeface="Arial" panose="020B0604020202020204" pitchFamily="34" charset="0"/>
              </a:rPr>
            </a:br>
            <a:r>
              <a:rPr lang="en-GB" sz="3200" b="1" dirty="0">
                <a:solidFill>
                  <a:srgbClr val="009782"/>
                </a:solidFill>
                <a:latin typeface="Arial" panose="020B0604020202020204" pitchFamily="34" charset="0"/>
                <a:cs typeface="Arial" panose="020B0604020202020204" pitchFamily="34" charset="0"/>
              </a:rPr>
              <a:t>Key elements of the suite</a:t>
            </a:r>
            <a:endParaRPr lang="en-GB"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293" y="2723260"/>
            <a:ext cx="2572109" cy="3600953"/>
          </a:xfrm>
          <a:prstGeom prst="rect">
            <a:avLst/>
          </a:prstGeom>
        </p:spPr>
      </p:pic>
      <p:sp>
        <p:nvSpPr>
          <p:cNvPr id="4" name="Rectangle 3"/>
          <p:cNvSpPr/>
          <p:nvPr/>
        </p:nvSpPr>
        <p:spPr>
          <a:xfrm>
            <a:off x="989831" y="2276091"/>
            <a:ext cx="3997633" cy="369332"/>
          </a:xfrm>
          <a:prstGeom prst="rect">
            <a:avLst/>
          </a:prstGeom>
        </p:spPr>
        <p:txBody>
          <a:bodyPr wrap="none">
            <a:spAutoFit/>
          </a:bodyPr>
          <a:lstStyle/>
          <a:p>
            <a:pPr lvl="0">
              <a:defRPr/>
            </a:pPr>
            <a:r>
              <a:rPr lang="en-GB" b="1" dirty="0" smtClean="0">
                <a:solidFill>
                  <a:srgbClr val="3483CA"/>
                </a:solidFill>
                <a:latin typeface="Arial" panose="020B0604020202020204" pitchFamily="34" charset="0"/>
                <a:cs typeface="Arial" panose="020B0604020202020204" pitchFamily="34" charset="0"/>
              </a:rPr>
              <a:t>Llyfryn asesu </a:t>
            </a:r>
            <a:r>
              <a:rPr lang="en-GB" b="1" dirty="0" smtClean="0">
                <a:solidFill>
                  <a:prstClr val="black"/>
                </a:solidFill>
                <a:latin typeface="Arial" panose="020B0604020202020204" pitchFamily="34" charset="0"/>
                <a:cs typeface="Arial" panose="020B0604020202020204" pitchFamily="34" charset="0"/>
              </a:rPr>
              <a:t>Assessment</a:t>
            </a:r>
            <a:r>
              <a:rPr lang="en-GB" b="1" dirty="0" smtClean="0">
                <a:solidFill>
                  <a:srgbClr val="FFFF00"/>
                </a:solidFill>
                <a:latin typeface="Arial" panose="020B0604020202020204" pitchFamily="34" charset="0"/>
                <a:cs typeface="Arial" panose="020B0604020202020204" pitchFamily="34" charset="0"/>
              </a:rPr>
              <a:t> </a:t>
            </a:r>
            <a:r>
              <a:rPr lang="en-GB" b="1" dirty="0">
                <a:solidFill>
                  <a:prstClr val="black"/>
                </a:solidFill>
                <a:latin typeface="Arial" panose="020B0604020202020204" pitchFamily="34" charset="0"/>
                <a:cs typeface="Arial" panose="020B0604020202020204" pitchFamily="34" charset="0"/>
              </a:rPr>
              <a:t>Booklet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609" y="2723260"/>
            <a:ext cx="2546079" cy="3602453"/>
          </a:xfrm>
          <a:prstGeom prst="rect">
            <a:avLst/>
          </a:prstGeom>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8420"/>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100572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37881"/>
            <a:ext cx="10515600" cy="1325563"/>
          </a:xfrm>
        </p:spPr>
        <p:txBody>
          <a:bodyPr>
            <a:normAutofit/>
          </a:bodyPr>
          <a:lstStyle/>
          <a:p>
            <a:r>
              <a:rPr lang="en-GB" sz="3200" b="1" dirty="0" smtClean="0">
                <a:solidFill>
                  <a:srgbClr val="3483CA"/>
                </a:solidFill>
                <a:latin typeface="Arial" panose="020B0604020202020204" pitchFamily="34" charset="0"/>
                <a:cs typeface="Arial" panose="020B0604020202020204" pitchFamily="34" charset="0"/>
              </a:rPr>
              <a:t>Y Map </a:t>
            </a:r>
            <a:r>
              <a:rPr lang="en-GB" sz="3200" b="1" dirty="0" err="1">
                <a:solidFill>
                  <a:srgbClr val="3483CA"/>
                </a:solidFill>
                <a:latin typeface="Arial" panose="020B0604020202020204" pitchFamily="34" charset="0"/>
                <a:cs typeface="Arial" panose="020B0604020202020204" pitchFamily="34" charset="0"/>
              </a:rPr>
              <a:t>l</a:t>
            </a:r>
            <a:r>
              <a:rPr lang="en-GB" sz="3200" b="1" dirty="0" err="1" smtClean="0">
                <a:solidFill>
                  <a:srgbClr val="3483CA"/>
                </a:solidFill>
                <a:latin typeface="Arial" panose="020B0604020202020204" pitchFamily="34" charset="0"/>
                <a:cs typeface="Arial" panose="020B0604020202020204" pitchFamily="34" charset="0"/>
              </a:rPr>
              <a:t>lwybrau</a:t>
            </a:r>
            <a:r>
              <a:rPr lang="en-GB" sz="3200" b="1" dirty="0" smtClean="0">
                <a:solidFill>
                  <a:srgbClr val="3483CA"/>
                </a:solidFill>
                <a:latin typeface="Arial" panose="020B0604020202020204" pitchFamily="34" charset="0"/>
                <a:cs typeface="Arial" panose="020B0604020202020204" pitchFamily="34" charset="0"/>
              </a:rPr>
              <a:t>                    		</a:t>
            </a:r>
            <a:r>
              <a:rPr lang="en-GB" sz="3200" b="1" dirty="0" err="1" smtClean="0">
                <a:solidFill>
                  <a:srgbClr val="009782"/>
                </a:solidFill>
                <a:latin typeface="Arial" panose="020B0604020202020204" pitchFamily="34" charset="0"/>
                <a:cs typeface="Arial" panose="020B0604020202020204" pitchFamily="34" charset="0"/>
              </a:rPr>
              <a:t>Routemap</a:t>
            </a:r>
            <a:r>
              <a:rPr lang="en-GB" sz="3200" b="1" dirty="0">
                <a:solidFill>
                  <a:srgbClr val="FFFF00"/>
                </a:solidFill>
                <a:latin typeface="Arial" panose="020B0604020202020204" pitchFamily="34" charset="0"/>
                <a:cs typeface="Arial" panose="020B0604020202020204" pitchFamily="34" charset="0"/>
              </a:rPr>
              <a:t/>
            </a:r>
            <a:br>
              <a:rPr lang="en-GB" sz="3200" b="1" dirty="0">
                <a:solidFill>
                  <a:srgbClr val="FFFF00"/>
                </a:solidFill>
                <a:latin typeface="Arial" panose="020B0604020202020204" pitchFamily="34" charset="0"/>
                <a:cs typeface="Arial" panose="020B0604020202020204" pitchFamily="34" charset="0"/>
              </a:rPr>
            </a:br>
            <a:endParaRPr lang="en-GB" sz="3200" dirty="0"/>
          </a:p>
        </p:txBody>
      </p:sp>
      <p:pic>
        <p:nvPicPr>
          <p:cNvPr id="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10804" y="1755792"/>
            <a:ext cx="3497505" cy="4918277"/>
          </a:xfrm>
        </p:spPr>
      </p:pic>
      <p:pic>
        <p:nvPicPr>
          <p:cNvPr id="9" name="Picture 4">
            <a:extLst>
              <a:ext uri="{FF2B5EF4-FFF2-40B4-BE49-F238E27FC236}">
                <a16:creationId xmlns:a16="http://schemas.microsoft.com/office/drawing/2014/main" id="{D10306FF-5390-B24E-9475-80AD0EE24D7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70104" y="1755792"/>
            <a:ext cx="3484103" cy="4918277"/>
          </a:xfrm>
          <a:ln>
            <a:solidFill>
              <a:schemeClr val="tx1"/>
            </a:solidFill>
          </a:ln>
        </p:spPr>
      </p:pic>
      <p:pic>
        <p:nvPicPr>
          <p:cNvPr id="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360581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495"/>
            <a:ext cx="10515600" cy="1325563"/>
          </a:xfrm>
        </p:spPr>
        <p:txBody>
          <a:bodyPr>
            <a:normAutofit/>
          </a:bodyPr>
          <a:lstStyle/>
          <a:p>
            <a:r>
              <a:rPr lang="en-GB" sz="3200" b="1" dirty="0">
                <a:solidFill>
                  <a:srgbClr val="3483CA"/>
                </a:solidFill>
                <a:latin typeface="Arial" panose="020B0604020202020204" pitchFamily="34" charset="0"/>
                <a:cs typeface="Arial" panose="020B0604020202020204" pitchFamily="34" charset="0"/>
              </a:rPr>
              <a:t>Fideos </a:t>
            </a:r>
            <a:r>
              <a:rPr lang="en-GB" sz="3200" b="1" dirty="0" err="1">
                <a:solidFill>
                  <a:srgbClr val="3483CA"/>
                </a:solidFill>
                <a:latin typeface="Arial" panose="020B0604020202020204" pitchFamily="34" charset="0"/>
                <a:cs typeface="Arial" panose="020B0604020202020204" pitchFamily="34" charset="0"/>
              </a:rPr>
              <a:t>enghreifftiol</a:t>
            </a: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Exemplification videos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2183058"/>
            <a:ext cx="5181600" cy="4351338"/>
          </a:xfrm>
        </p:spPr>
        <p:txBody>
          <a:bodyPr>
            <a:normAutofit/>
          </a:bodyPr>
          <a:lstStyle/>
          <a:p>
            <a:r>
              <a:rPr lang="en-GB" dirty="0">
                <a:latin typeface="Arial" panose="020B0604020202020204" pitchFamily="34" charset="0"/>
                <a:cs typeface="Arial" panose="020B0604020202020204" pitchFamily="34" charset="0"/>
                <a:hlinkClick r:id="rId3"/>
              </a:rPr>
              <a:t>https://youtu.be/bj6zgCKsXmA</a:t>
            </a:r>
            <a:endParaRPr lang="en-GB" dirty="0">
              <a:latin typeface="Arial" panose="020B0604020202020204" pitchFamily="34" charset="0"/>
              <a:cs typeface="Arial" panose="020B0604020202020204" pitchFamily="34" charset="0"/>
            </a:endParaRPr>
          </a:p>
          <a:p>
            <a:endParaRPr lang="en-GB" sz="31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2183058"/>
            <a:ext cx="5181600" cy="4351338"/>
          </a:xfrm>
        </p:spPr>
        <p:txBody>
          <a:bodyPr/>
          <a:lstStyle/>
          <a:p>
            <a:r>
              <a:rPr lang="en-GB" dirty="0">
                <a:latin typeface="Arial" panose="020B0604020202020204" pitchFamily="34" charset="0"/>
                <a:cs typeface="Arial" panose="020B0604020202020204" pitchFamily="34" charset="0"/>
                <a:hlinkClick r:id="rId4"/>
              </a:rPr>
              <a:t>https://youtu.be/JBsfuiTzhjQ</a:t>
            </a:r>
            <a:endParaRPr lang="en-GB" dirty="0">
              <a:latin typeface="Arial" panose="020B0604020202020204" pitchFamily="34" charset="0"/>
              <a:cs typeface="Arial" panose="020B0604020202020204" pitchFamily="34" charset="0"/>
            </a:endParaRPr>
          </a:p>
          <a:p>
            <a:endParaRPr lang="en-GB" dirty="0"/>
          </a:p>
        </p:txBody>
      </p:sp>
      <p:pic>
        <p:nvPicPr>
          <p:cNvPr id="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377055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824"/>
            <a:ext cx="10515600" cy="1325563"/>
          </a:xfrm>
        </p:spPr>
        <p:txBody>
          <a:bodyPr>
            <a:normAutofit/>
          </a:bodyPr>
          <a:lstStyle/>
          <a:p>
            <a:r>
              <a:rPr lang="en-GB" sz="3200" b="1" dirty="0" smtClean="0">
                <a:solidFill>
                  <a:srgbClr val="3483CA"/>
                </a:solidFill>
                <a:latin typeface="Arial" panose="020B0604020202020204" pitchFamily="34" charset="0"/>
                <a:cs typeface="Arial" panose="020B0604020202020204" pitchFamily="34" charset="0"/>
              </a:rPr>
              <a:t>Ar Drywydd Dysgu: Canllawiau</a:t>
            </a:r>
            <a:r>
              <a:rPr lang="en-GB" sz="3200" dirty="0"/>
              <a:t/>
            </a:r>
            <a:br>
              <a:rPr lang="en-GB" sz="3200" dirty="0"/>
            </a:br>
            <a:r>
              <a:rPr lang="en-GB" sz="3200" b="1" dirty="0" smtClean="0">
                <a:solidFill>
                  <a:srgbClr val="009782"/>
                </a:solidFill>
                <a:latin typeface="Arial" panose="020B0604020202020204" pitchFamily="34" charset="0"/>
                <a:cs typeface="Arial" panose="020B0604020202020204" pitchFamily="34" charset="0"/>
              </a:rPr>
              <a:t>Routes for Learning: Guidance</a:t>
            </a:r>
            <a:r>
              <a:rPr lang="en-GB" sz="3200" i="1" dirty="0" smtClean="0"/>
              <a:t> </a:t>
            </a:r>
            <a:endParaRPr lang="en-GB" sz="3200" dirty="0"/>
          </a:p>
        </p:txBody>
      </p:sp>
      <p:sp>
        <p:nvSpPr>
          <p:cNvPr id="3" name="Content Placeholder 2"/>
          <p:cNvSpPr>
            <a:spLocks noGrp="1"/>
          </p:cNvSpPr>
          <p:nvPr>
            <p:ph sz="half" idx="1"/>
          </p:nvPr>
        </p:nvSpPr>
        <p:spPr>
          <a:xfrm>
            <a:off x="838200" y="2540324"/>
            <a:ext cx="5181600" cy="4351338"/>
          </a:xfrm>
        </p:spPr>
        <p:txBody>
          <a:bodyPr>
            <a:normAutofit/>
          </a:bodyPr>
          <a:lstStyle/>
          <a:p>
            <a:r>
              <a:rPr lang="en-GB" b="1" dirty="0" err="1" smtClean="0">
                <a:solidFill>
                  <a:srgbClr val="3483CA"/>
                </a:solidFill>
                <a:latin typeface="Arial" panose="020B0604020202020204" pitchFamily="34" charset="0"/>
                <a:ea typeface="+mj-ea"/>
                <a:cs typeface="Arial" panose="020B0604020202020204" pitchFamily="34" charset="0"/>
              </a:rPr>
              <a:t>Gan</a:t>
            </a:r>
            <a:r>
              <a:rPr lang="en-GB" b="1" dirty="0" smtClean="0">
                <a:solidFill>
                  <a:srgbClr val="3483CA"/>
                </a:solidFill>
                <a:latin typeface="Arial" panose="020B0604020202020204" pitchFamily="34" charset="0"/>
                <a:ea typeface="+mj-ea"/>
                <a:cs typeface="Arial" panose="020B0604020202020204" pitchFamily="34" charset="0"/>
              </a:rPr>
              <a:t> </a:t>
            </a:r>
            <a:r>
              <a:rPr lang="en-GB" b="1" dirty="0" err="1" smtClean="0">
                <a:solidFill>
                  <a:srgbClr val="3483CA"/>
                </a:solidFill>
                <a:latin typeface="Arial" panose="020B0604020202020204" pitchFamily="34" charset="0"/>
                <a:ea typeface="+mj-ea"/>
                <a:cs typeface="Arial" panose="020B0604020202020204" pitchFamily="34" charset="0"/>
              </a:rPr>
              <a:t>ganolbwyntio</a:t>
            </a:r>
            <a:r>
              <a:rPr lang="en-GB" b="1" dirty="0" smtClean="0">
                <a:solidFill>
                  <a:srgbClr val="3483CA"/>
                </a:solidFill>
                <a:latin typeface="Arial" panose="020B0604020202020204" pitchFamily="34" charset="0"/>
                <a:ea typeface="+mj-ea"/>
                <a:cs typeface="Arial" panose="020B0604020202020204" pitchFamily="34" charset="0"/>
              </a:rPr>
              <a:t> </a:t>
            </a:r>
            <a:r>
              <a:rPr lang="en-GB" b="1" dirty="0" err="1" smtClean="0">
                <a:solidFill>
                  <a:srgbClr val="3483CA"/>
                </a:solidFill>
                <a:latin typeface="Arial" panose="020B0604020202020204" pitchFamily="34" charset="0"/>
                <a:ea typeface="+mj-ea"/>
                <a:cs typeface="Arial" panose="020B0604020202020204" pitchFamily="34" charset="0"/>
              </a:rPr>
              <a:t>ar</a:t>
            </a:r>
            <a:r>
              <a:rPr lang="en-GB" b="1" dirty="0" smtClean="0">
                <a:solidFill>
                  <a:srgbClr val="3483CA"/>
                </a:solidFill>
                <a:latin typeface="Arial" panose="020B0604020202020204" pitchFamily="34" charset="0"/>
                <a:ea typeface="+mj-ea"/>
                <a:cs typeface="Arial" panose="020B0604020202020204" pitchFamily="34" charset="0"/>
              </a:rPr>
              <a:t> </a:t>
            </a:r>
            <a:r>
              <a:rPr lang="en-GB" b="1" dirty="0" err="1" smtClean="0">
                <a:solidFill>
                  <a:srgbClr val="3483CA"/>
                </a:solidFill>
                <a:latin typeface="Arial" panose="020B0604020202020204" pitchFamily="34" charset="0"/>
                <a:ea typeface="+mj-ea"/>
                <a:cs typeface="Arial" panose="020B0604020202020204" pitchFamily="34" charset="0"/>
              </a:rPr>
              <a:t>ddysgwyr</a:t>
            </a:r>
            <a:r>
              <a:rPr lang="en-GB" b="1" dirty="0" smtClean="0">
                <a:solidFill>
                  <a:srgbClr val="3483CA"/>
                </a:solidFill>
                <a:latin typeface="Arial" panose="020B0604020202020204" pitchFamily="34" charset="0"/>
                <a:ea typeface="+mj-ea"/>
                <a:cs typeface="Arial" panose="020B0604020202020204" pitchFamily="34" charset="0"/>
              </a:rPr>
              <a:t> </a:t>
            </a:r>
            <a:r>
              <a:rPr lang="en-GB" b="1" dirty="0" err="1" smtClean="0">
                <a:solidFill>
                  <a:srgbClr val="3483CA"/>
                </a:solidFill>
                <a:latin typeface="Arial" panose="020B0604020202020204" pitchFamily="34" charset="0"/>
                <a:ea typeface="+mj-ea"/>
                <a:cs typeface="Arial" panose="020B0604020202020204" pitchFamily="34" charset="0"/>
              </a:rPr>
              <a:t>sydd</a:t>
            </a:r>
            <a:r>
              <a:rPr lang="en-GB" b="1" dirty="0" smtClean="0">
                <a:solidFill>
                  <a:srgbClr val="3483CA"/>
                </a:solidFill>
                <a:latin typeface="Arial" panose="020B0604020202020204" pitchFamily="34" charset="0"/>
                <a:ea typeface="+mj-ea"/>
                <a:cs typeface="Arial" panose="020B0604020202020204" pitchFamily="34" charset="0"/>
              </a:rPr>
              <a:t> ag </a:t>
            </a:r>
            <a:r>
              <a:rPr lang="en-GB" b="1" dirty="0" err="1" smtClean="0">
                <a:solidFill>
                  <a:srgbClr val="3483CA"/>
                </a:solidFill>
                <a:latin typeface="Arial" panose="020B0604020202020204" pitchFamily="34" charset="0"/>
                <a:ea typeface="+mj-ea"/>
                <a:cs typeface="Arial" panose="020B0604020202020204" pitchFamily="34" charset="0"/>
              </a:rPr>
              <a:t>ADDLl</a:t>
            </a:r>
            <a:r>
              <a:rPr lang="en-GB" b="1" dirty="0" smtClean="0">
                <a:solidFill>
                  <a:srgbClr val="3483CA"/>
                </a:solidFill>
                <a:latin typeface="Arial" panose="020B0604020202020204" pitchFamily="34" charset="0"/>
                <a:ea typeface="+mj-ea"/>
                <a:cs typeface="Arial" panose="020B0604020202020204" pitchFamily="34" charset="0"/>
              </a:rPr>
              <a:t>, </a:t>
            </a:r>
            <a:r>
              <a:rPr lang="en-GB" b="1" dirty="0" err="1" smtClean="0">
                <a:solidFill>
                  <a:srgbClr val="3483CA"/>
                </a:solidFill>
                <a:latin typeface="Arial" panose="020B0604020202020204" pitchFamily="34" charset="0"/>
                <a:ea typeface="+mj-ea"/>
                <a:cs typeface="Arial" panose="020B0604020202020204" pitchFamily="34" charset="0"/>
              </a:rPr>
              <a:t>rhoddir</a:t>
            </a:r>
            <a:r>
              <a:rPr lang="en-GB" b="1" dirty="0" smtClean="0">
                <a:solidFill>
                  <a:srgbClr val="3483CA"/>
                </a:solidFill>
                <a:latin typeface="Arial" panose="020B0604020202020204" pitchFamily="34" charset="0"/>
                <a:ea typeface="+mj-ea"/>
                <a:cs typeface="Arial" panose="020B0604020202020204" pitchFamily="34" charset="0"/>
              </a:rPr>
              <a:t> </a:t>
            </a:r>
            <a:r>
              <a:rPr lang="en-GB" b="1" dirty="0" err="1" smtClean="0">
                <a:solidFill>
                  <a:srgbClr val="3483CA"/>
                </a:solidFill>
                <a:latin typeface="Arial" panose="020B0604020202020204" pitchFamily="34" charset="0"/>
                <a:ea typeface="+mj-ea"/>
                <a:cs typeface="Arial" panose="020B0604020202020204" pitchFamily="34" charset="0"/>
              </a:rPr>
              <a:t>sylw</a:t>
            </a:r>
            <a:r>
              <a:rPr lang="en-GB" b="1" dirty="0" smtClean="0">
                <a:solidFill>
                  <a:srgbClr val="3483CA"/>
                </a:solidFill>
                <a:latin typeface="Arial" panose="020B0604020202020204" pitchFamily="34" charset="0"/>
                <a:ea typeface="+mj-ea"/>
                <a:cs typeface="Arial" panose="020B0604020202020204" pitchFamily="34" charset="0"/>
              </a:rPr>
              <a:t> i:</a:t>
            </a:r>
          </a:p>
          <a:p>
            <a:r>
              <a:rPr lang="en-GB" dirty="0" err="1" smtClean="0">
                <a:solidFill>
                  <a:srgbClr val="3483CA"/>
                </a:solidFill>
                <a:latin typeface="Arial" panose="020B0604020202020204" pitchFamily="34" charset="0"/>
                <a:ea typeface="+mj-ea"/>
                <a:cs typeface="Arial" panose="020B0604020202020204" pitchFamily="34" charset="0"/>
              </a:rPr>
              <a:t>asesu</a:t>
            </a:r>
            <a:endParaRPr lang="en-GB" dirty="0" smtClean="0">
              <a:solidFill>
                <a:srgbClr val="3483CA"/>
              </a:solidFill>
              <a:latin typeface="Arial" panose="020B0604020202020204" pitchFamily="34" charset="0"/>
              <a:ea typeface="+mj-ea"/>
              <a:cs typeface="Arial" panose="020B0604020202020204" pitchFamily="34" charset="0"/>
            </a:endParaRPr>
          </a:p>
          <a:p>
            <a:r>
              <a:rPr lang="en-GB" dirty="0" err="1" smtClean="0">
                <a:solidFill>
                  <a:srgbClr val="3483CA"/>
                </a:solidFill>
                <a:latin typeface="Arial" panose="020B0604020202020204" pitchFamily="34" charset="0"/>
                <a:ea typeface="+mj-ea"/>
                <a:cs typeface="Arial" panose="020B0604020202020204" pitchFamily="34" charset="0"/>
              </a:rPr>
              <a:t>damcaniaethau</a:t>
            </a:r>
            <a:r>
              <a:rPr lang="en-GB" dirty="0" smtClean="0">
                <a:solidFill>
                  <a:srgbClr val="3483CA"/>
                </a:solidFill>
                <a:latin typeface="Arial" panose="020B0604020202020204" pitchFamily="34" charset="0"/>
                <a:ea typeface="+mj-ea"/>
                <a:cs typeface="Arial" panose="020B0604020202020204" pitchFamily="34" charset="0"/>
              </a:rPr>
              <a:t> </a:t>
            </a:r>
            <a:r>
              <a:rPr lang="en-GB" dirty="0">
                <a:solidFill>
                  <a:srgbClr val="3483CA"/>
                </a:solidFill>
                <a:latin typeface="Arial" panose="020B0604020202020204" pitchFamily="34" charset="0"/>
                <a:ea typeface="+mj-ea"/>
                <a:cs typeface="Arial" panose="020B0604020202020204" pitchFamily="34" charset="0"/>
              </a:rPr>
              <a:t>a </a:t>
            </a:r>
            <a:r>
              <a:rPr lang="en-GB" dirty="0" err="1">
                <a:solidFill>
                  <a:srgbClr val="3483CA"/>
                </a:solidFill>
                <a:latin typeface="Arial" panose="020B0604020202020204" pitchFamily="34" charset="0"/>
                <a:ea typeface="+mj-ea"/>
                <a:cs typeface="Arial" panose="020B0604020202020204" pitchFamily="34" charset="0"/>
              </a:rPr>
              <a:t>safbwyntiau</a:t>
            </a:r>
            <a:r>
              <a:rPr lang="en-GB" dirty="0">
                <a:solidFill>
                  <a:srgbClr val="3483CA"/>
                </a:solidFill>
                <a:latin typeface="Arial" panose="020B0604020202020204" pitchFamily="34" charset="0"/>
                <a:ea typeface="+mj-ea"/>
                <a:cs typeface="Arial" panose="020B0604020202020204" pitchFamily="34" charset="0"/>
              </a:rPr>
              <a:t> i </a:t>
            </a:r>
            <a:r>
              <a:rPr lang="en-GB" dirty="0" err="1">
                <a:solidFill>
                  <a:srgbClr val="3483CA"/>
                </a:solidFill>
                <a:latin typeface="Arial" panose="020B0604020202020204" pitchFamily="34" charset="0"/>
                <a:ea typeface="+mj-ea"/>
                <a:cs typeface="Arial" panose="020B0604020202020204" pitchFamily="34" charset="0"/>
              </a:rPr>
              <a:t>lywio</a:t>
            </a:r>
            <a:r>
              <a:rPr lang="en-GB" dirty="0">
                <a:solidFill>
                  <a:srgbClr val="3483CA"/>
                </a:solidFill>
                <a:latin typeface="Arial" panose="020B0604020202020204" pitchFamily="34" charset="0"/>
                <a:ea typeface="+mj-ea"/>
                <a:cs typeface="Arial" panose="020B0604020202020204" pitchFamily="34" charset="0"/>
              </a:rPr>
              <a:t> dulliau o </a:t>
            </a:r>
            <a:r>
              <a:rPr lang="en-GB" dirty="0" err="1">
                <a:solidFill>
                  <a:srgbClr val="3483CA"/>
                </a:solidFill>
                <a:latin typeface="Arial" panose="020B0604020202020204" pitchFamily="34" charset="0"/>
                <a:ea typeface="+mj-ea"/>
                <a:cs typeface="Arial" panose="020B0604020202020204" pitchFamily="34" charset="0"/>
              </a:rPr>
              <a:t>addysgu</a:t>
            </a:r>
            <a:endParaRPr lang="en-GB" dirty="0">
              <a:solidFill>
                <a:srgbClr val="3483CA"/>
              </a:solidFill>
              <a:latin typeface="Arial" panose="020B0604020202020204" pitchFamily="34" charset="0"/>
              <a:ea typeface="+mj-ea"/>
              <a:cs typeface="Arial" panose="020B0604020202020204" pitchFamily="34" charset="0"/>
            </a:endParaRPr>
          </a:p>
          <a:p>
            <a:endParaRPr lang="en-GB" dirty="0"/>
          </a:p>
        </p:txBody>
      </p:sp>
      <p:sp>
        <p:nvSpPr>
          <p:cNvPr id="4" name="Content Placeholder 3"/>
          <p:cNvSpPr>
            <a:spLocks noGrp="1"/>
          </p:cNvSpPr>
          <p:nvPr>
            <p:ph sz="half" idx="2"/>
          </p:nvPr>
        </p:nvSpPr>
        <p:spPr>
          <a:xfrm>
            <a:off x="6172200" y="2540324"/>
            <a:ext cx="5181600" cy="4351338"/>
          </a:xfrm>
        </p:spPr>
        <p:txBody>
          <a:bodyPr>
            <a:normAutofit/>
          </a:bodyPr>
          <a:lstStyle/>
          <a:p>
            <a:pPr marL="0" indent="0">
              <a:buNone/>
            </a:pPr>
            <a:r>
              <a:rPr lang="en-GB" b="1" dirty="0">
                <a:latin typeface="Arial" panose="020B0604020202020204" pitchFamily="34" charset="0"/>
                <a:cs typeface="Arial" panose="020B0604020202020204" pitchFamily="34" charset="0"/>
              </a:rPr>
              <a:t>Focusing on learners with PMLD, this covers:</a:t>
            </a:r>
          </a:p>
          <a:p>
            <a:r>
              <a:rPr lang="en-GB" dirty="0" smtClean="0">
                <a:latin typeface="Arial" panose="020B0604020202020204" pitchFamily="34" charset="0"/>
                <a:cs typeface="Arial" panose="020B0604020202020204" pitchFamily="34" charset="0"/>
              </a:rPr>
              <a:t>assessment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theories and perspectives that inform the ways in which learners are taught</a:t>
            </a:r>
          </a:p>
          <a:p>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176101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1077018"/>
            <a:ext cx="10515600" cy="1205057"/>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Ar</a:t>
            </a:r>
            <a:r>
              <a:rPr lang="en-GB" sz="3200" b="1" dirty="0">
                <a:solidFill>
                  <a:srgbClr val="3483CA"/>
                </a:solidFill>
                <a:latin typeface="Arial" panose="020B0604020202020204" pitchFamily="34" charset="0"/>
                <a:cs typeface="Arial" panose="020B0604020202020204" pitchFamily="34" charset="0"/>
              </a:rPr>
              <a:t> Drywydd Dysgu: Y Canllawiau</a:t>
            </a:r>
            <a:r>
              <a:rPr lang="en-GB" sz="3200" dirty="0"/>
              <a:t/>
            </a:r>
            <a:br>
              <a:rPr lang="en-GB" sz="3200" dirty="0"/>
            </a:br>
            <a:r>
              <a:rPr lang="en-GB" sz="3200" b="1" dirty="0">
                <a:solidFill>
                  <a:srgbClr val="009782"/>
                </a:solidFill>
                <a:latin typeface="Arial" panose="020B0604020202020204" pitchFamily="34" charset="0"/>
                <a:cs typeface="Arial" panose="020B0604020202020204" pitchFamily="34" charset="0"/>
              </a:rPr>
              <a:t>Routes for Learning</a:t>
            </a:r>
            <a:r>
              <a:rPr lang="en-GB" sz="3200" b="1" dirty="0" smtClean="0">
                <a:solidFill>
                  <a:srgbClr val="009782"/>
                </a:solidFill>
                <a:latin typeface="Arial" panose="020B0604020202020204" pitchFamily="34" charset="0"/>
                <a:cs typeface="Arial" panose="020B0604020202020204" pitchFamily="34" charset="0"/>
              </a:rPr>
              <a:t>: Guidance</a:t>
            </a:r>
            <a:r>
              <a:rPr lang="en-GB" sz="3200" i="1" dirty="0" smtClean="0"/>
              <a:t> </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2477265"/>
            <a:ext cx="5181600" cy="4351338"/>
          </a:xfrm>
        </p:spPr>
        <p:txBody>
          <a:bodyPr/>
          <a:lstStyle/>
          <a:p>
            <a:r>
              <a:rPr lang="en-GB" dirty="0">
                <a:solidFill>
                  <a:srgbClr val="3483CA"/>
                </a:solidFill>
                <a:latin typeface="Arial" panose="020B0604020202020204" pitchFamily="34" charset="0"/>
                <a:ea typeface="+mj-ea"/>
                <a:cs typeface="Arial" panose="020B0604020202020204" pitchFamily="34" charset="0"/>
              </a:rPr>
              <a:t>Cwricwlwm i Gymru</a:t>
            </a:r>
          </a:p>
          <a:p>
            <a:r>
              <a:rPr lang="en-GB" dirty="0" err="1">
                <a:solidFill>
                  <a:srgbClr val="3483CA"/>
                </a:solidFill>
                <a:latin typeface="Arial" panose="020B0604020202020204" pitchFamily="34" charset="0"/>
                <a:ea typeface="+mj-ea"/>
                <a:cs typeface="Arial" panose="020B0604020202020204" pitchFamily="34" charset="0"/>
              </a:rPr>
              <a:t>h</a:t>
            </a:r>
            <a:r>
              <a:rPr lang="en-GB" dirty="0" err="1" smtClean="0">
                <a:solidFill>
                  <a:srgbClr val="3483CA"/>
                </a:solidFill>
                <a:latin typeface="Arial" panose="020B0604020202020204" pitchFamily="34" charset="0"/>
                <a:ea typeface="+mj-ea"/>
                <a:cs typeface="Arial" panose="020B0604020202020204" pitchFamily="34" charset="0"/>
              </a:rPr>
              <a:t>eriau</a:t>
            </a:r>
            <a:r>
              <a:rPr lang="en-GB" dirty="0" smtClean="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cynhwysiant</a:t>
            </a:r>
            <a:endParaRPr lang="en-GB" dirty="0">
              <a:solidFill>
                <a:srgbClr val="3483CA"/>
              </a:solidFill>
              <a:latin typeface="Arial" panose="020B0604020202020204" pitchFamily="34" charset="0"/>
              <a:ea typeface="+mj-ea"/>
              <a:cs typeface="Arial" panose="020B0604020202020204" pitchFamily="34" charset="0"/>
            </a:endParaRPr>
          </a:p>
          <a:p>
            <a:r>
              <a:rPr lang="en-GB" dirty="0" err="1">
                <a:solidFill>
                  <a:srgbClr val="3483CA"/>
                </a:solidFill>
                <a:latin typeface="Arial" panose="020B0604020202020204" pitchFamily="34" charset="0"/>
                <a:ea typeface="+mj-ea"/>
                <a:cs typeface="Arial" panose="020B0604020202020204" pitchFamily="34" charset="0"/>
              </a:rPr>
              <a:t>d</a:t>
            </a:r>
            <a:r>
              <a:rPr lang="en-GB" dirty="0" err="1" smtClean="0">
                <a:solidFill>
                  <a:srgbClr val="3483CA"/>
                </a:solidFill>
                <a:latin typeface="Arial" panose="020B0604020202020204" pitchFamily="34" charset="0"/>
                <a:ea typeface="+mj-ea"/>
                <a:cs typeface="Arial" panose="020B0604020202020204" pitchFamily="34" charset="0"/>
              </a:rPr>
              <a:t>ysgu</a:t>
            </a:r>
            <a:r>
              <a:rPr lang="en-GB" dirty="0" smtClean="0">
                <a:solidFill>
                  <a:srgbClr val="3483CA"/>
                </a:solidFill>
                <a:latin typeface="Arial" panose="020B0604020202020204" pitchFamily="34" charset="0"/>
                <a:ea typeface="+mj-ea"/>
                <a:cs typeface="Arial" panose="020B0604020202020204" pitchFamily="34" charset="0"/>
              </a:rPr>
              <a:t> </a:t>
            </a:r>
            <a:r>
              <a:rPr lang="en-GB" dirty="0">
                <a:solidFill>
                  <a:srgbClr val="3483CA"/>
                </a:solidFill>
                <a:latin typeface="Arial" panose="020B0604020202020204" pitchFamily="34" charset="0"/>
                <a:ea typeface="+mj-ea"/>
                <a:cs typeface="Arial" panose="020B0604020202020204" pitchFamily="34" charset="0"/>
              </a:rPr>
              <a:t>a </a:t>
            </a:r>
            <a:r>
              <a:rPr lang="en-GB" dirty="0" err="1">
                <a:solidFill>
                  <a:srgbClr val="3483CA"/>
                </a:solidFill>
                <a:latin typeface="Arial" panose="020B0604020202020204" pitchFamily="34" charset="0"/>
                <a:ea typeface="+mj-ea"/>
                <a:cs typeface="Arial" panose="020B0604020202020204" pitchFamily="34" charset="0"/>
              </a:rPr>
              <a:t>rhwystrau</a:t>
            </a:r>
            <a:r>
              <a:rPr lang="en-GB" dirty="0">
                <a:solidFill>
                  <a:srgbClr val="3483CA"/>
                </a:solidFill>
                <a:latin typeface="Arial" panose="020B0604020202020204" pitchFamily="34" charset="0"/>
                <a:ea typeface="+mj-ea"/>
                <a:cs typeface="Arial" panose="020B0604020202020204" pitchFamily="34" charset="0"/>
              </a:rPr>
              <a:t> i </a:t>
            </a:r>
            <a:r>
              <a:rPr lang="en-GB" dirty="0" err="1">
                <a:solidFill>
                  <a:srgbClr val="3483CA"/>
                </a:solidFill>
                <a:latin typeface="Arial" panose="020B0604020202020204" pitchFamily="34" charset="0"/>
                <a:ea typeface="+mj-ea"/>
                <a:cs typeface="Arial" panose="020B0604020202020204" pitchFamily="34" charset="0"/>
              </a:rPr>
              <a:t>ddysgu</a:t>
            </a:r>
            <a:endParaRPr lang="en-GB" dirty="0">
              <a:solidFill>
                <a:srgbClr val="3483CA"/>
              </a:solidFill>
              <a:latin typeface="Arial" panose="020B0604020202020204" pitchFamily="34" charset="0"/>
              <a:ea typeface="+mj-ea"/>
              <a:cs typeface="Arial" panose="020B0604020202020204" pitchFamily="34" charset="0"/>
            </a:endParaRPr>
          </a:p>
          <a:p>
            <a:r>
              <a:rPr lang="en-GB" dirty="0" err="1">
                <a:solidFill>
                  <a:srgbClr val="3483CA"/>
                </a:solidFill>
                <a:latin typeface="Arial" panose="020B0604020202020204" pitchFamily="34" charset="0"/>
                <a:ea typeface="+mj-ea"/>
                <a:cs typeface="Arial" panose="020B0604020202020204" pitchFamily="34" charset="0"/>
              </a:rPr>
              <a:t>c</a:t>
            </a:r>
            <a:r>
              <a:rPr lang="en-GB" dirty="0" err="1" smtClean="0">
                <a:solidFill>
                  <a:srgbClr val="3483CA"/>
                </a:solidFill>
                <a:latin typeface="Arial" panose="020B0604020202020204" pitchFamily="34" charset="0"/>
                <a:ea typeface="+mj-ea"/>
                <a:cs typeface="Arial" panose="020B0604020202020204" pitchFamily="34" charset="0"/>
              </a:rPr>
              <a:t>yfathrebu</a:t>
            </a:r>
            <a:r>
              <a:rPr lang="en-GB" dirty="0" smtClean="0">
                <a:solidFill>
                  <a:srgbClr val="3483CA"/>
                </a:solidFill>
                <a:latin typeface="Arial" panose="020B0604020202020204" pitchFamily="34" charset="0"/>
                <a:ea typeface="+mj-ea"/>
                <a:cs typeface="Arial" panose="020B0604020202020204" pitchFamily="34" charset="0"/>
              </a:rPr>
              <a:t> </a:t>
            </a:r>
            <a:r>
              <a:rPr lang="en-GB" dirty="0" err="1" smtClean="0">
                <a:solidFill>
                  <a:srgbClr val="3483CA"/>
                </a:solidFill>
                <a:latin typeface="Arial" panose="020B0604020202020204" pitchFamily="34" charset="0"/>
                <a:ea typeface="+mj-ea"/>
                <a:cs typeface="Arial" panose="020B0604020202020204" pitchFamily="34" charset="0"/>
              </a:rPr>
              <a:t>cynnar</a:t>
            </a:r>
            <a:r>
              <a:rPr lang="en-GB" dirty="0" smtClean="0">
                <a:solidFill>
                  <a:srgbClr val="3483CA"/>
                </a:solidFill>
                <a:latin typeface="Arial" panose="020B0604020202020204" pitchFamily="34" charset="0"/>
                <a:ea typeface="+mj-ea"/>
                <a:cs typeface="Arial" panose="020B0604020202020204" pitchFamily="34" charset="0"/>
              </a:rPr>
              <a:t>.</a:t>
            </a:r>
            <a:endParaRPr lang="en-GB" dirty="0">
              <a:solidFill>
                <a:srgbClr val="3483CA"/>
              </a:solidFill>
              <a:latin typeface="Arial" panose="020B0604020202020204" pitchFamily="34" charset="0"/>
              <a:ea typeface="+mj-ea"/>
              <a:cs typeface="Arial" panose="020B0604020202020204" pitchFamily="34" charset="0"/>
            </a:endParaRPr>
          </a:p>
          <a:p>
            <a:endParaRPr lang="en-GB" dirty="0"/>
          </a:p>
        </p:txBody>
      </p:sp>
      <p:sp>
        <p:nvSpPr>
          <p:cNvPr id="4" name="Content Placeholder 3"/>
          <p:cNvSpPr>
            <a:spLocks noGrp="1"/>
          </p:cNvSpPr>
          <p:nvPr>
            <p:ph sz="half" idx="2"/>
          </p:nvPr>
        </p:nvSpPr>
        <p:spPr>
          <a:xfrm>
            <a:off x="6172200" y="2477265"/>
            <a:ext cx="5181600" cy="4351338"/>
          </a:xfrm>
        </p:spPr>
        <p:txBody>
          <a:bodyPr>
            <a:noAutofit/>
          </a:bodyPr>
          <a:lstStyle/>
          <a:p>
            <a:r>
              <a:rPr lang="en-GB" dirty="0">
                <a:latin typeface="Arial" panose="020B0604020202020204" pitchFamily="34" charset="0"/>
                <a:cs typeface="Arial" panose="020B0604020202020204" pitchFamily="34" charset="0"/>
              </a:rPr>
              <a:t>Curriculum in Wales</a:t>
            </a:r>
          </a:p>
          <a:p>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he </a:t>
            </a:r>
            <a:r>
              <a:rPr lang="en-GB" dirty="0">
                <a:latin typeface="Arial" panose="020B0604020202020204" pitchFamily="34" charset="0"/>
                <a:cs typeface="Arial" panose="020B0604020202020204" pitchFamily="34" charset="0"/>
              </a:rPr>
              <a:t>challenges of inclusion</a:t>
            </a:r>
          </a:p>
          <a:p>
            <a:r>
              <a:rPr lang="en-GB" dirty="0">
                <a:latin typeface="Arial" panose="020B0604020202020204" pitchFamily="34" charset="0"/>
                <a:cs typeface="Arial" panose="020B0604020202020204" pitchFamily="34" charset="0"/>
              </a:rPr>
              <a:t>learning and barriers to learning</a:t>
            </a:r>
          </a:p>
          <a:p>
            <a:r>
              <a:rPr lang="en-GB" dirty="0">
                <a:latin typeface="Arial" panose="020B0604020202020204" pitchFamily="34" charset="0"/>
                <a:cs typeface="Arial" panose="020B0604020202020204" pitchFamily="34" charset="0"/>
              </a:rPr>
              <a:t>early </a:t>
            </a:r>
            <a:r>
              <a:rPr lang="en-GB" dirty="0" smtClean="0">
                <a:latin typeface="Arial" panose="020B0604020202020204" pitchFamily="34" charset="0"/>
                <a:cs typeface="Arial" panose="020B0604020202020204" pitchFamily="34" charset="0"/>
              </a:rPr>
              <a:t>communication.</a:t>
            </a:r>
            <a:endParaRPr lang="en-GB"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6881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2170"/>
            <a:ext cx="10515600" cy="1325563"/>
          </a:xfrm>
        </p:spPr>
        <p:txBody>
          <a:bodyPr>
            <a:normAutofit/>
          </a:bodyPr>
          <a:lstStyle/>
          <a:p>
            <a:r>
              <a:rPr lang="en-GB" sz="3200" b="1" dirty="0" smtClean="0">
                <a:solidFill>
                  <a:srgbClr val="3483CA"/>
                </a:solidFill>
                <a:latin typeface="Arial" panose="020B0604020202020204" pitchFamily="34" charset="0"/>
                <a:cs typeface="Arial" panose="020B0604020202020204" pitchFamily="34" charset="0"/>
              </a:rPr>
              <a:t>Y Llyfryn asesu 			</a:t>
            </a:r>
            <a:r>
              <a:rPr lang="en-GB" sz="3200" b="1" dirty="0" smtClean="0">
                <a:solidFill>
                  <a:srgbClr val="009782"/>
                </a:solidFill>
                <a:latin typeface="Arial" panose="020B0604020202020204" pitchFamily="34" charset="0"/>
                <a:cs typeface="Arial" panose="020B0604020202020204" pitchFamily="34" charset="0"/>
              </a:rPr>
              <a:t>Assessment booklet</a:t>
            </a:r>
            <a:r>
              <a:rPr lang="en-GB" sz="3200" dirty="0"/>
              <a:t/>
            </a:r>
            <a:br>
              <a:rPr lang="en-GB" sz="3200" dirty="0"/>
            </a:br>
            <a:endParaRPr lang="en-GB" sz="3200" dirty="0"/>
          </a:p>
        </p:txBody>
      </p:sp>
      <p:sp>
        <p:nvSpPr>
          <p:cNvPr id="3" name="Content Placeholder 2"/>
          <p:cNvSpPr>
            <a:spLocks noGrp="1"/>
          </p:cNvSpPr>
          <p:nvPr>
            <p:ph sz="half" idx="1"/>
          </p:nvPr>
        </p:nvSpPr>
        <p:spPr>
          <a:xfrm>
            <a:off x="838200" y="2130430"/>
            <a:ext cx="5181600" cy="4351338"/>
          </a:xfrm>
        </p:spPr>
        <p:txBody>
          <a:bodyPr>
            <a:noAutofit/>
          </a:bodyPr>
          <a:lstStyle/>
          <a:p>
            <a:pPr marL="0" indent="0">
              <a:buNone/>
            </a:pPr>
            <a:r>
              <a:rPr lang="en-GB" sz="2500" b="1" dirty="0" err="1">
                <a:solidFill>
                  <a:srgbClr val="3483CA"/>
                </a:solidFill>
                <a:latin typeface="Arial" panose="020B0604020202020204" pitchFamily="34" charset="0"/>
                <a:ea typeface="+mj-ea"/>
                <a:cs typeface="Arial" panose="020B0604020202020204" pitchFamily="34" charset="0"/>
              </a:rPr>
              <a:t>Mae’r</a:t>
            </a:r>
            <a:r>
              <a:rPr lang="en-GB" sz="2500" b="1" dirty="0">
                <a:solidFill>
                  <a:srgbClr val="3483CA"/>
                </a:solidFill>
                <a:latin typeface="Arial" panose="020B0604020202020204" pitchFamily="34" charset="0"/>
                <a:ea typeface="+mj-ea"/>
                <a:cs typeface="Arial" panose="020B0604020202020204" pitchFamily="34" charset="0"/>
              </a:rPr>
              <a:t> </a:t>
            </a:r>
            <a:r>
              <a:rPr lang="en-GB" sz="2500" b="1" i="1" dirty="0" err="1">
                <a:solidFill>
                  <a:srgbClr val="3483CA"/>
                </a:solidFill>
                <a:latin typeface="Arial" panose="020B0604020202020204" pitchFamily="34" charset="0"/>
                <a:ea typeface="+mj-ea"/>
                <a:cs typeface="Arial" panose="020B0604020202020204" pitchFamily="34" charset="0"/>
              </a:rPr>
              <a:t>L</a:t>
            </a:r>
            <a:r>
              <a:rPr lang="en-GB" sz="2500" b="1" i="1" dirty="0" err="1" smtClean="0">
                <a:solidFill>
                  <a:srgbClr val="3483CA"/>
                </a:solidFill>
                <a:latin typeface="Arial" panose="020B0604020202020204" pitchFamily="34" charset="0"/>
                <a:ea typeface="+mj-ea"/>
                <a:cs typeface="Arial" panose="020B0604020202020204" pitchFamily="34" charset="0"/>
              </a:rPr>
              <a:t>lyfryn</a:t>
            </a:r>
            <a:r>
              <a:rPr lang="en-GB" sz="2500" b="1" i="1" dirty="0" smtClean="0">
                <a:solidFill>
                  <a:srgbClr val="3483CA"/>
                </a:solidFill>
                <a:latin typeface="Arial" panose="020B0604020202020204" pitchFamily="34" charset="0"/>
                <a:ea typeface="+mj-ea"/>
                <a:cs typeface="Arial" panose="020B0604020202020204" pitchFamily="34" charset="0"/>
              </a:rPr>
              <a:t> </a:t>
            </a:r>
            <a:r>
              <a:rPr lang="en-GB" sz="2500" b="1" i="1" dirty="0" err="1" smtClean="0">
                <a:solidFill>
                  <a:srgbClr val="3483CA"/>
                </a:solidFill>
                <a:latin typeface="Arial" panose="020B0604020202020204" pitchFamily="34" charset="0"/>
                <a:ea typeface="+mj-ea"/>
                <a:cs typeface="Arial" panose="020B0604020202020204" pitchFamily="34" charset="0"/>
              </a:rPr>
              <a:t>asesu</a:t>
            </a:r>
            <a:r>
              <a:rPr lang="en-GB" sz="2500" b="1" i="1" dirty="0" smtClean="0">
                <a:solidFill>
                  <a:srgbClr val="3483CA"/>
                </a:solidFill>
                <a:latin typeface="Arial" panose="020B0604020202020204" pitchFamily="34" charset="0"/>
                <a:ea typeface="+mj-ea"/>
                <a:cs typeface="Arial" panose="020B0604020202020204" pitchFamily="34" charset="0"/>
              </a:rPr>
              <a:t> </a:t>
            </a:r>
            <a:r>
              <a:rPr lang="en-GB" sz="2500" b="1" dirty="0" err="1">
                <a:solidFill>
                  <a:srgbClr val="3483CA"/>
                </a:solidFill>
                <a:latin typeface="Arial" panose="020B0604020202020204" pitchFamily="34" charset="0"/>
                <a:ea typeface="+mj-ea"/>
                <a:cs typeface="Arial" panose="020B0604020202020204" pitchFamily="34" charset="0"/>
              </a:rPr>
              <a:t>diwygiedig</a:t>
            </a:r>
            <a:r>
              <a:rPr lang="en-GB" sz="2500" b="1" dirty="0">
                <a:solidFill>
                  <a:srgbClr val="3483CA"/>
                </a:solidFill>
                <a:latin typeface="Arial" panose="020B0604020202020204" pitchFamily="34" charset="0"/>
                <a:ea typeface="+mj-ea"/>
                <a:cs typeface="Arial" panose="020B0604020202020204" pitchFamily="34" charset="0"/>
              </a:rPr>
              <a:t> yn rhoi </a:t>
            </a:r>
            <a:r>
              <a:rPr lang="en-GB" sz="2500" b="1" dirty="0" err="1">
                <a:solidFill>
                  <a:srgbClr val="3483CA"/>
                </a:solidFill>
                <a:latin typeface="Arial" panose="020B0604020202020204" pitchFamily="34" charset="0"/>
                <a:ea typeface="+mj-ea"/>
                <a:cs typeface="Arial" panose="020B0604020202020204" pitchFamily="34" charset="0"/>
              </a:rPr>
              <a:t>mwy</a:t>
            </a:r>
            <a:r>
              <a:rPr lang="en-GB" sz="2500" b="1" dirty="0">
                <a:solidFill>
                  <a:srgbClr val="3483CA"/>
                </a:solidFill>
                <a:latin typeface="Arial" panose="020B0604020202020204" pitchFamily="34" charset="0"/>
                <a:ea typeface="+mj-ea"/>
                <a:cs typeface="Arial" panose="020B0604020202020204" pitchFamily="34" charset="0"/>
              </a:rPr>
              <a:t> o </a:t>
            </a:r>
            <a:r>
              <a:rPr lang="en-GB" sz="2500" b="1" dirty="0" err="1">
                <a:solidFill>
                  <a:srgbClr val="3483CA"/>
                </a:solidFill>
                <a:latin typeface="Arial" panose="020B0604020202020204" pitchFamily="34" charset="0"/>
                <a:ea typeface="+mj-ea"/>
                <a:cs typeface="Arial" panose="020B0604020202020204" pitchFamily="34" charset="0"/>
              </a:rPr>
              <a:t>fanylion</a:t>
            </a:r>
            <a:r>
              <a:rPr lang="en-GB" sz="2500" b="1" dirty="0">
                <a:solidFill>
                  <a:srgbClr val="3483CA"/>
                </a:solidFill>
                <a:latin typeface="Arial" panose="020B0604020202020204" pitchFamily="34" charset="0"/>
                <a:ea typeface="+mj-ea"/>
                <a:cs typeface="Arial" panose="020B0604020202020204" pitchFamily="34" charset="0"/>
              </a:rPr>
              <a:t> am bob un o </a:t>
            </a:r>
            <a:r>
              <a:rPr lang="en-GB" sz="2500" b="1" dirty="0" err="1">
                <a:solidFill>
                  <a:srgbClr val="3483CA"/>
                </a:solidFill>
                <a:latin typeface="Arial" panose="020B0604020202020204" pitchFamily="34" charset="0"/>
                <a:ea typeface="+mj-ea"/>
                <a:cs typeface="Arial" panose="020B0604020202020204" pitchFamily="34" charset="0"/>
              </a:rPr>
              <a:t>focsys</a:t>
            </a:r>
            <a:r>
              <a:rPr lang="en-GB" sz="2500" b="1" dirty="0">
                <a:solidFill>
                  <a:srgbClr val="3483CA"/>
                </a:solidFill>
                <a:latin typeface="Arial" panose="020B0604020202020204" pitchFamily="34" charset="0"/>
                <a:ea typeface="+mj-ea"/>
                <a:cs typeface="Arial" panose="020B0604020202020204" pitchFamily="34" charset="0"/>
              </a:rPr>
              <a:t> y Map </a:t>
            </a:r>
            <a:r>
              <a:rPr lang="en-GB" sz="2500" b="1" dirty="0" err="1" smtClean="0">
                <a:solidFill>
                  <a:srgbClr val="3483CA"/>
                </a:solidFill>
                <a:latin typeface="Arial" panose="020B0604020202020204" pitchFamily="34" charset="0"/>
                <a:ea typeface="+mj-ea"/>
                <a:cs typeface="Arial" panose="020B0604020202020204" pitchFamily="34" charset="0"/>
              </a:rPr>
              <a:t>llwybrau</a:t>
            </a:r>
            <a:r>
              <a:rPr lang="en-GB" sz="2500" b="1" dirty="0">
                <a:solidFill>
                  <a:srgbClr val="3483CA"/>
                </a:solidFill>
                <a:latin typeface="Arial" panose="020B0604020202020204" pitchFamily="34" charset="0"/>
                <a:ea typeface="+mj-ea"/>
                <a:cs typeface="Arial" panose="020B0604020202020204" pitchFamily="34" charset="0"/>
              </a:rPr>
              <a:t>.</a:t>
            </a:r>
          </a:p>
          <a:p>
            <a:r>
              <a:rPr lang="en-GB" sz="2500" dirty="0" err="1" smtClean="0">
                <a:solidFill>
                  <a:srgbClr val="3483CA"/>
                </a:solidFill>
                <a:latin typeface="Arial" panose="020B0604020202020204" pitchFamily="34" charset="0"/>
                <a:ea typeface="+mj-ea"/>
                <a:cs typeface="Arial" panose="020B0604020202020204" pitchFamily="34" charset="0"/>
              </a:rPr>
              <a:t>Gweithgareddau</a:t>
            </a:r>
            <a:r>
              <a:rPr lang="en-GB" sz="2500" dirty="0" smtClean="0">
                <a:solidFill>
                  <a:srgbClr val="3483CA"/>
                </a:solidFill>
                <a:latin typeface="Arial" panose="020B0604020202020204" pitchFamily="34" charset="0"/>
                <a:ea typeface="+mj-ea"/>
                <a:cs typeface="Arial" panose="020B0604020202020204" pitchFamily="34" charset="0"/>
              </a:rPr>
              <a:t> </a:t>
            </a:r>
            <a:r>
              <a:rPr lang="en-GB" sz="2500" dirty="0" err="1" smtClean="0">
                <a:solidFill>
                  <a:srgbClr val="3483CA"/>
                </a:solidFill>
                <a:latin typeface="Arial" panose="020B0604020202020204" pitchFamily="34" charset="0"/>
                <a:ea typeface="+mj-ea"/>
                <a:cs typeface="Arial" panose="020B0604020202020204" pitchFamily="34" charset="0"/>
              </a:rPr>
              <a:t>asesu</a:t>
            </a:r>
            <a:r>
              <a:rPr lang="en-GB" sz="2500" dirty="0" smtClean="0">
                <a:solidFill>
                  <a:srgbClr val="3483CA"/>
                </a:solidFill>
                <a:latin typeface="Arial" panose="020B0604020202020204" pitchFamily="34" charset="0"/>
                <a:ea typeface="+mj-ea"/>
                <a:cs typeface="Arial" panose="020B0604020202020204" pitchFamily="34" charset="0"/>
              </a:rPr>
              <a:t>/</a:t>
            </a:r>
            <a:r>
              <a:rPr lang="en-GB" sz="2500" dirty="0" err="1">
                <a:solidFill>
                  <a:srgbClr val="3483CA"/>
                </a:solidFill>
                <a:latin typeface="Arial" panose="020B0604020202020204" pitchFamily="34" charset="0"/>
                <a:ea typeface="+mj-ea"/>
                <a:cs typeface="Arial" panose="020B0604020202020204" pitchFamily="34" charset="0"/>
              </a:rPr>
              <a:t>p</a:t>
            </a:r>
            <a:r>
              <a:rPr lang="en-GB" sz="2500" dirty="0" err="1" smtClean="0">
                <a:solidFill>
                  <a:srgbClr val="3483CA"/>
                </a:solidFill>
                <a:latin typeface="Arial" panose="020B0604020202020204" pitchFamily="34" charset="0"/>
                <a:ea typeface="+mj-ea"/>
                <a:cs typeface="Arial" panose="020B0604020202020204" pitchFamily="34" charset="0"/>
              </a:rPr>
              <a:t>ethau</a:t>
            </a:r>
            <a:r>
              <a:rPr lang="en-GB" sz="2500" dirty="0" smtClean="0">
                <a:solidFill>
                  <a:srgbClr val="3483CA"/>
                </a:solidFill>
                <a:latin typeface="Arial" panose="020B0604020202020204" pitchFamily="34" charset="0"/>
                <a:ea typeface="+mj-ea"/>
                <a:cs typeface="Arial" panose="020B0604020202020204" pitchFamily="34" charset="0"/>
              </a:rPr>
              <a:t> </a:t>
            </a:r>
            <a:r>
              <a:rPr lang="en-GB" sz="2500" dirty="0">
                <a:solidFill>
                  <a:srgbClr val="3483CA"/>
                </a:solidFill>
                <a:latin typeface="Arial" panose="020B0604020202020204" pitchFamily="34" charset="0"/>
                <a:ea typeface="+mj-ea"/>
                <a:cs typeface="Arial" panose="020B0604020202020204" pitchFamily="34" charset="0"/>
              </a:rPr>
              <a:t>i </a:t>
            </a:r>
            <a:r>
              <a:rPr lang="en-GB" sz="2500" dirty="0" err="1">
                <a:solidFill>
                  <a:srgbClr val="3483CA"/>
                </a:solidFill>
                <a:latin typeface="Arial" panose="020B0604020202020204" pitchFamily="34" charset="0"/>
                <a:ea typeface="+mj-ea"/>
                <a:cs typeface="Arial" panose="020B0604020202020204" pitchFamily="34" charset="0"/>
              </a:rPr>
              <a:t>roi</a:t>
            </a:r>
            <a:r>
              <a:rPr lang="en-GB" sz="2500" dirty="0">
                <a:solidFill>
                  <a:srgbClr val="3483CA"/>
                </a:solidFill>
                <a:latin typeface="Arial" panose="020B0604020202020204" pitchFamily="34" charset="0"/>
                <a:ea typeface="+mj-ea"/>
                <a:cs typeface="Arial" panose="020B0604020202020204" pitchFamily="34" charset="0"/>
              </a:rPr>
              <a:t> </a:t>
            </a:r>
            <a:r>
              <a:rPr lang="en-GB" sz="2500" dirty="0" err="1">
                <a:solidFill>
                  <a:srgbClr val="3483CA"/>
                </a:solidFill>
                <a:latin typeface="Arial" panose="020B0604020202020204" pitchFamily="34" charset="0"/>
                <a:ea typeface="+mj-ea"/>
                <a:cs typeface="Arial" panose="020B0604020202020204" pitchFamily="34" charset="0"/>
              </a:rPr>
              <a:t>cynnig</a:t>
            </a:r>
            <a:r>
              <a:rPr lang="en-GB" sz="2500" dirty="0">
                <a:solidFill>
                  <a:srgbClr val="3483CA"/>
                </a:solidFill>
                <a:latin typeface="Arial" panose="020B0604020202020204" pitchFamily="34" charset="0"/>
                <a:ea typeface="+mj-ea"/>
                <a:cs typeface="Arial" panose="020B0604020202020204" pitchFamily="34" charset="0"/>
              </a:rPr>
              <a:t> </a:t>
            </a:r>
            <a:r>
              <a:rPr lang="en-GB" sz="2500" dirty="0" err="1" smtClean="0">
                <a:solidFill>
                  <a:srgbClr val="3483CA"/>
                </a:solidFill>
                <a:latin typeface="Arial" panose="020B0604020202020204" pitchFamily="34" charset="0"/>
                <a:ea typeface="+mj-ea"/>
                <a:cs typeface="Arial" panose="020B0604020202020204" pitchFamily="34" charset="0"/>
              </a:rPr>
              <a:t>arnynt</a:t>
            </a:r>
            <a:endParaRPr lang="en-GB" sz="2500" dirty="0">
              <a:solidFill>
                <a:srgbClr val="3483CA"/>
              </a:solidFill>
              <a:latin typeface="Arial" panose="020B0604020202020204" pitchFamily="34" charset="0"/>
              <a:ea typeface="+mj-ea"/>
              <a:cs typeface="Arial" panose="020B0604020202020204" pitchFamily="34" charset="0"/>
            </a:endParaRPr>
          </a:p>
          <a:p>
            <a:r>
              <a:rPr lang="en-GB" sz="2500" dirty="0" err="1">
                <a:solidFill>
                  <a:srgbClr val="3483CA"/>
                </a:solidFill>
                <a:latin typeface="Arial" panose="020B0604020202020204" pitchFamily="34" charset="0"/>
                <a:ea typeface="+mj-ea"/>
                <a:cs typeface="Arial" panose="020B0604020202020204" pitchFamily="34" charset="0"/>
              </a:rPr>
              <a:t>Pethau</a:t>
            </a:r>
            <a:r>
              <a:rPr lang="en-GB" sz="2500" dirty="0">
                <a:solidFill>
                  <a:srgbClr val="3483CA"/>
                </a:solidFill>
                <a:latin typeface="Arial" panose="020B0604020202020204" pitchFamily="34" charset="0"/>
                <a:ea typeface="+mj-ea"/>
                <a:cs typeface="Arial" panose="020B0604020202020204" pitchFamily="34" charset="0"/>
              </a:rPr>
              <a:t> i chwilio </a:t>
            </a:r>
            <a:r>
              <a:rPr lang="en-GB" sz="2500" dirty="0" err="1">
                <a:solidFill>
                  <a:srgbClr val="3483CA"/>
                </a:solidFill>
                <a:latin typeface="Arial" panose="020B0604020202020204" pitchFamily="34" charset="0"/>
                <a:ea typeface="+mj-ea"/>
                <a:cs typeface="Arial" panose="020B0604020202020204" pitchFamily="34" charset="0"/>
              </a:rPr>
              <a:t>amdanynt</a:t>
            </a:r>
            <a:endParaRPr lang="en-GB" sz="2500" dirty="0">
              <a:solidFill>
                <a:srgbClr val="3483CA"/>
              </a:solidFill>
              <a:latin typeface="Arial" panose="020B0604020202020204" pitchFamily="34" charset="0"/>
              <a:ea typeface="+mj-ea"/>
              <a:cs typeface="Arial" panose="020B0604020202020204" pitchFamily="34" charset="0"/>
            </a:endParaRPr>
          </a:p>
          <a:p>
            <a:r>
              <a:rPr lang="en-GB" sz="2500" dirty="0" err="1">
                <a:solidFill>
                  <a:srgbClr val="3483CA"/>
                </a:solidFill>
                <a:latin typeface="Arial" panose="020B0604020202020204" pitchFamily="34" charset="0"/>
                <a:ea typeface="+mj-ea"/>
                <a:cs typeface="Arial" panose="020B0604020202020204" pitchFamily="34" charset="0"/>
              </a:rPr>
              <a:t>Strategaethau</a:t>
            </a:r>
            <a:r>
              <a:rPr lang="en-GB" sz="2500" dirty="0">
                <a:solidFill>
                  <a:srgbClr val="3483CA"/>
                </a:solidFill>
                <a:latin typeface="Arial" panose="020B0604020202020204" pitchFamily="34" charset="0"/>
                <a:ea typeface="+mj-ea"/>
                <a:cs typeface="Arial" panose="020B0604020202020204" pitchFamily="34" charset="0"/>
              </a:rPr>
              <a:t> </a:t>
            </a:r>
            <a:r>
              <a:rPr lang="en-GB" sz="2500" dirty="0" err="1">
                <a:solidFill>
                  <a:srgbClr val="3483CA"/>
                </a:solidFill>
                <a:latin typeface="Arial" panose="020B0604020202020204" pitchFamily="34" charset="0"/>
                <a:ea typeface="+mj-ea"/>
                <a:cs typeface="Arial" panose="020B0604020202020204" pitchFamily="34" charset="0"/>
              </a:rPr>
              <a:t>addysgu</a:t>
            </a:r>
            <a:r>
              <a:rPr lang="en-GB" sz="2500" dirty="0">
                <a:solidFill>
                  <a:srgbClr val="3483CA"/>
                </a:solidFill>
                <a:latin typeface="Arial" panose="020B0604020202020204" pitchFamily="34" charset="0"/>
                <a:ea typeface="+mj-ea"/>
                <a:cs typeface="Arial" panose="020B0604020202020204" pitchFamily="34" charset="0"/>
              </a:rPr>
              <a:t> (i </a:t>
            </a:r>
            <a:r>
              <a:rPr lang="en-GB" sz="2500" dirty="0" err="1">
                <a:solidFill>
                  <a:srgbClr val="3483CA"/>
                </a:solidFill>
                <a:latin typeface="Arial" panose="020B0604020202020204" pitchFamily="34" charset="0"/>
                <a:ea typeface="+mj-ea"/>
                <a:cs typeface="Arial" panose="020B0604020202020204" pitchFamily="34" charset="0"/>
              </a:rPr>
              <a:t>symud</a:t>
            </a:r>
            <a:r>
              <a:rPr lang="en-GB" sz="2500" dirty="0">
                <a:solidFill>
                  <a:srgbClr val="3483CA"/>
                </a:solidFill>
                <a:latin typeface="Arial" panose="020B0604020202020204" pitchFamily="34" charset="0"/>
                <a:ea typeface="+mj-ea"/>
                <a:cs typeface="Arial" panose="020B0604020202020204" pitchFamily="34" charset="0"/>
              </a:rPr>
              <a:t> y dysgwr </a:t>
            </a:r>
            <a:r>
              <a:rPr lang="en-GB" sz="2500" dirty="0" err="1">
                <a:solidFill>
                  <a:srgbClr val="3483CA"/>
                </a:solidFill>
                <a:latin typeface="Arial" panose="020B0604020202020204" pitchFamily="34" charset="0"/>
                <a:ea typeface="+mj-ea"/>
                <a:cs typeface="Arial" panose="020B0604020202020204" pitchFamily="34" charset="0"/>
              </a:rPr>
              <a:t>tuag</a:t>
            </a:r>
            <a:r>
              <a:rPr lang="en-GB" sz="2500" dirty="0">
                <a:solidFill>
                  <a:srgbClr val="3483CA"/>
                </a:solidFill>
                <a:latin typeface="Arial" panose="020B0604020202020204" pitchFamily="34" charset="0"/>
                <a:ea typeface="+mj-ea"/>
                <a:cs typeface="Arial" panose="020B0604020202020204" pitchFamily="34" charset="0"/>
              </a:rPr>
              <a:t> at </a:t>
            </a:r>
            <a:r>
              <a:rPr lang="en-GB" sz="2500" dirty="0" smtClean="0">
                <a:solidFill>
                  <a:srgbClr val="3483CA"/>
                </a:solidFill>
                <a:latin typeface="Arial" panose="020B0604020202020204" pitchFamily="34" charset="0"/>
                <a:ea typeface="+mj-ea"/>
                <a:cs typeface="Arial" panose="020B0604020202020204" pitchFamily="34" charset="0"/>
              </a:rPr>
              <a:t>y cam </a:t>
            </a:r>
            <a:r>
              <a:rPr lang="en-GB" sz="2500" dirty="0" err="1" smtClean="0">
                <a:solidFill>
                  <a:srgbClr val="3483CA"/>
                </a:solidFill>
                <a:latin typeface="Arial" panose="020B0604020202020204" pitchFamily="34" charset="0"/>
                <a:ea typeface="+mj-ea"/>
                <a:cs typeface="Arial" panose="020B0604020202020204" pitchFamily="34" charset="0"/>
              </a:rPr>
              <a:t>hwn</a:t>
            </a:r>
            <a:r>
              <a:rPr lang="en-GB" sz="2500" dirty="0" smtClean="0">
                <a:solidFill>
                  <a:srgbClr val="3483CA"/>
                </a:solidFill>
                <a:latin typeface="Arial" panose="020B0604020202020204" pitchFamily="34" charset="0"/>
                <a:ea typeface="+mj-ea"/>
                <a:cs typeface="Arial" panose="020B0604020202020204" pitchFamily="34" charset="0"/>
              </a:rPr>
              <a:t>)</a:t>
            </a:r>
            <a:endParaRPr lang="en-GB" sz="2500" dirty="0">
              <a:solidFill>
                <a:srgbClr val="3483CA"/>
              </a:solidFill>
              <a:latin typeface="Arial" panose="020B0604020202020204" pitchFamily="34" charset="0"/>
              <a:ea typeface="+mj-ea"/>
              <a:cs typeface="Arial" panose="020B0604020202020204" pitchFamily="34" charset="0"/>
            </a:endParaRPr>
          </a:p>
          <a:p>
            <a:r>
              <a:rPr lang="en-GB" sz="2500" dirty="0" err="1">
                <a:solidFill>
                  <a:srgbClr val="3483CA"/>
                </a:solidFill>
                <a:latin typeface="Arial" panose="020B0604020202020204" pitchFamily="34" charset="0"/>
                <a:ea typeface="+mj-ea"/>
                <a:cs typeface="Arial" panose="020B0604020202020204" pitchFamily="34" charset="0"/>
              </a:rPr>
              <a:t>Gwahaniaethu</a:t>
            </a:r>
            <a:r>
              <a:rPr lang="en-GB" sz="2500" dirty="0">
                <a:solidFill>
                  <a:srgbClr val="3483CA"/>
                </a:solidFill>
                <a:latin typeface="Arial" panose="020B0604020202020204" pitchFamily="34" charset="0"/>
                <a:ea typeface="+mj-ea"/>
                <a:cs typeface="Arial" panose="020B0604020202020204" pitchFamily="34" charset="0"/>
              </a:rPr>
              <a:t> </a:t>
            </a:r>
            <a:r>
              <a:rPr lang="en-GB" sz="2500" dirty="0" err="1">
                <a:solidFill>
                  <a:srgbClr val="3483CA"/>
                </a:solidFill>
                <a:latin typeface="Arial" panose="020B0604020202020204" pitchFamily="34" charset="0"/>
                <a:ea typeface="+mj-ea"/>
                <a:cs typeface="Arial" panose="020B0604020202020204" pitchFamily="34" charset="0"/>
              </a:rPr>
              <a:t>rhwng</a:t>
            </a:r>
            <a:r>
              <a:rPr lang="en-GB" sz="2500" dirty="0">
                <a:solidFill>
                  <a:srgbClr val="3483CA"/>
                </a:solidFill>
                <a:latin typeface="Arial" panose="020B0604020202020204" pitchFamily="34" charset="0"/>
                <a:ea typeface="+mj-ea"/>
                <a:cs typeface="Arial" panose="020B0604020202020204" pitchFamily="34" charset="0"/>
              </a:rPr>
              <a:t> y cam hwn a </a:t>
            </a:r>
            <a:r>
              <a:rPr lang="en-GB" sz="2500" dirty="0" err="1">
                <a:solidFill>
                  <a:srgbClr val="3483CA"/>
                </a:solidFill>
                <a:latin typeface="Arial" panose="020B0604020202020204" pitchFamily="34" charset="0"/>
                <a:ea typeface="+mj-ea"/>
                <a:cs typeface="Arial" panose="020B0604020202020204" pitchFamily="34" charset="0"/>
              </a:rPr>
              <a:t>chamau</a:t>
            </a:r>
            <a:r>
              <a:rPr lang="en-GB" sz="2500" dirty="0">
                <a:solidFill>
                  <a:srgbClr val="3483CA"/>
                </a:solidFill>
                <a:latin typeface="Arial" panose="020B0604020202020204" pitchFamily="34" charset="0"/>
                <a:ea typeface="+mj-ea"/>
                <a:cs typeface="Arial" panose="020B0604020202020204" pitchFamily="34" charset="0"/>
              </a:rPr>
              <a:t> eraill</a:t>
            </a:r>
          </a:p>
          <a:p>
            <a:r>
              <a:rPr lang="en-GB" sz="2500" dirty="0" err="1">
                <a:solidFill>
                  <a:srgbClr val="3483CA"/>
                </a:solidFill>
                <a:latin typeface="Arial" panose="020B0604020202020204" pitchFamily="34" charset="0"/>
                <a:ea typeface="+mj-ea"/>
                <a:cs typeface="Arial" panose="020B0604020202020204" pitchFamily="34" charset="0"/>
              </a:rPr>
              <a:t>Dwy</a:t>
            </a:r>
            <a:r>
              <a:rPr lang="en-GB" sz="2500" dirty="0">
                <a:solidFill>
                  <a:srgbClr val="3483CA"/>
                </a:solidFill>
                <a:latin typeface="Arial" panose="020B0604020202020204" pitchFamily="34" charset="0"/>
                <a:ea typeface="+mj-ea"/>
                <a:cs typeface="Arial" panose="020B0604020202020204" pitchFamily="34" charset="0"/>
              </a:rPr>
              <a:t> </a:t>
            </a:r>
            <a:r>
              <a:rPr lang="en-GB" sz="2500" dirty="0" err="1">
                <a:solidFill>
                  <a:srgbClr val="3483CA"/>
                </a:solidFill>
                <a:latin typeface="Arial" panose="020B0604020202020204" pitchFamily="34" charset="0"/>
                <a:ea typeface="+mj-ea"/>
                <a:cs typeface="Arial" panose="020B0604020202020204" pitchFamily="34" charset="0"/>
              </a:rPr>
              <a:t>enghraifft</a:t>
            </a:r>
            <a:r>
              <a:rPr lang="en-GB" sz="2500" dirty="0">
                <a:solidFill>
                  <a:srgbClr val="3483CA"/>
                </a:solidFill>
                <a:latin typeface="Arial" panose="020B0604020202020204" pitchFamily="34" charset="0"/>
                <a:ea typeface="+mj-ea"/>
                <a:cs typeface="Arial" panose="020B0604020202020204" pitchFamily="34" charset="0"/>
              </a:rPr>
              <a:t> (</a:t>
            </a:r>
            <a:r>
              <a:rPr lang="en-GB" sz="2500" dirty="0" err="1">
                <a:solidFill>
                  <a:srgbClr val="3483CA"/>
                </a:solidFill>
                <a:latin typeface="Arial" panose="020B0604020202020204" pitchFamily="34" charset="0"/>
                <a:ea typeface="+mj-ea"/>
                <a:cs typeface="Arial" panose="020B0604020202020204" pitchFamily="34" charset="0"/>
              </a:rPr>
              <a:t>naratif</a:t>
            </a:r>
            <a:r>
              <a:rPr lang="en-GB" sz="2500" dirty="0">
                <a:solidFill>
                  <a:srgbClr val="3483CA"/>
                </a:solidFill>
                <a:latin typeface="Arial" panose="020B0604020202020204" pitchFamily="34" charset="0"/>
                <a:ea typeface="+mj-ea"/>
                <a:cs typeface="Arial" panose="020B0604020202020204" pitchFamily="34" charset="0"/>
              </a:rPr>
              <a:t>)</a:t>
            </a:r>
          </a:p>
          <a:p>
            <a:endParaRPr lang="en-GB" sz="2600" dirty="0"/>
          </a:p>
        </p:txBody>
      </p:sp>
      <p:sp>
        <p:nvSpPr>
          <p:cNvPr id="4" name="Content Placeholder 3"/>
          <p:cNvSpPr>
            <a:spLocks noGrp="1"/>
          </p:cNvSpPr>
          <p:nvPr>
            <p:ph sz="half" idx="2"/>
          </p:nvPr>
        </p:nvSpPr>
        <p:spPr>
          <a:xfrm>
            <a:off x="6172200" y="2130430"/>
            <a:ext cx="5181600" cy="4351338"/>
          </a:xfrm>
        </p:spPr>
        <p:txBody>
          <a:bodyPr>
            <a:noAutofit/>
          </a:bodyPr>
          <a:lstStyle/>
          <a:p>
            <a:pPr marL="0" indent="0">
              <a:buNone/>
            </a:pPr>
            <a:r>
              <a:rPr lang="en-GB" sz="2500" b="1" dirty="0">
                <a:latin typeface="Arial" panose="020B0604020202020204" pitchFamily="34" charset="0"/>
                <a:cs typeface="Arial" panose="020B0604020202020204" pitchFamily="34" charset="0"/>
              </a:rPr>
              <a:t>The updated </a:t>
            </a:r>
            <a:r>
              <a:rPr lang="en-GB" sz="2500" b="1" i="1" dirty="0">
                <a:latin typeface="Arial" panose="020B0604020202020204" pitchFamily="34" charset="0"/>
                <a:cs typeface="Arial" panose="020B0604020202020204" pitchFamily="34" charset="0"/>
              </a:rPr>
              <a:t>Assessment </a:t>
            </a:r>
            <a:r>
              <a:rPr lang="en-GB" sz="2500" b="1" i="1" dirty="0" smtClean="0">
                <a:latin typeface="Arial" panose="020B0604020202020204" pitchFamily="34" charset="0"/>
                <a:cs typeface="Arial" panose="020B0604020202020204" pitchFamily="34" charset="0"/>
              </a:rPr>
              <a:t>booklet</a:t>
            </a:r>
            <a:r>
              <a:rPr lang="en-GB" sz="2500" b="1" dirty="0" smtClean="0">
                <a:latin typeface="Arial" panose="020B0604020202020204" pitchFamily="34" charset="0"/>
                <a:cs typeface="Arial" panose="020B0604020202020204" pitchFamily="34" charset="0"/>
              </a:rPr>
              <a:t> </a:t>
            </a:r>
            <a:r>
              <a:rPr lang="en-GB" sz="2500" b="1" dirty="0">
                <a:latin typeface="Arial" panose="020B0604020202020204" pitchFamily="34" charset="0"/>
                <a:cs typeface="Arial" panose="020B0604020202020204" pitchFamily="34" charset="0"/>
              </a:rPr>
              <a:t>provides greater detail about each of the Routemap boxes. </a:t>
            </a:r>
            <a:endParaRPr lang="en-GB" sz="2500" dirty="0">
              <a:latin typeface="Arial" panose="020B0604020202020204" pitchFamily="34" charset="0"/>
              <a:cs typeface="Arial" panose="020B0604020202020204" pitchFamily="34" charset="0"/>
            </a:endParaRPr>
          </a:p>
          <a:p>
            <a:r>
              <a:rPr lang="en-GB" sz="2500" dirty="0">
                <a:latin typeface="Arial" panose="020B0604020202020204" pitchFamily="34" charset="0"/>
                <a:cs typeface="Arial" panose="020B0604020202020204" pitchFamily="34" charset="0"/>
              </a:rPr>
              <a:t>Assessment activities/things to try</a:t>
            </a:r>
          </a:p>
          <a:p>
            <a:r>
              <a:rPr lang="en-GB" sz="2500" dirty="0">
                <a:latin typeface="Arial" panose="020B0604020202020204" pitchFamily="34" charset="0"/>
                <a:cs typeface="Arial" panose="020B0604020202020204" pitchFamily="34" charset="0"/>
              </a:rPr>
              <a:t>Things to look for</a:t>
            </a:r>
          </a:p>
          <a:p>
            <a:r>
              <a:rPr lang="en-GB" sz="2500" dirty="0">
                <a:latin typeface="Arial" panose="020B0604020202020204" pitchFamily="34" charset="0"/>
                <a:cs typeface="Arial" panose="020B0604020202020204" pitchFamily="34" charset="0"/>
              </a:rPr>
              <a:t>Teaching strategies (to move the learner towards </a:t>
            </a:r>
            <a:r>
              <a:rPr lang="en-GB" sz="2500" dirty="0" smtClean="0">
                <a:latin typeface="Arial" panose="020B0604020202020204" pitchFamily="34" charset="0"/>
                <a:cs typeface="Arial" panose="020B0604020202020204" pitchFamily="34" charset="0"/>
              </a:rPr>
              <a:t>this </a:t>
            </a:r>
            <a:r>
              <a:rPr lang="en-GB" sz="2500" dirty="0">
                <a:latin typeface="Arial" panose="020B0604020202020204" pitchFamily="34" charset="0"/>
                <a:cs typeface="Arial" panose="020B0604020202020204" pitchFamily="34" charset="0"/>
              </a:rPr>
              <a:t>step)</a:t>
            </a:r>
          </a:p>
          <a:p>
            <a:r>
              <a:rPr lang="en-GB" sz="2500" dirty="0">
                <a:latin typeface="Arial" panose="020B0604020202020204" pitchFamily="34" charset="0"/>
                <a:cs typeface="Arial" panose="020B0604020202020204" pitchFamily="34" charset="0"/>
              </a:rPr>
              <a:t>Distinguishing this step from others</a:t>
            </a:r>
          </a:p>
          <a:p>
            <a:r>
              <a:rPr lang="en-GB" sz="2500" dirty="0">
                <a:latin typeface="Arial" panose="020B0604020202020204" pitchFamily="34" charset="0"/>
                <a:cs typeface="Arial" panose="020B0604020202020204" pitchFamily="34" charset="0"/>
              </a:rPr>
              <a:t>Two (narrative) examples</a:t>
            </a:r>
          </a:p>
          <a:p>
            <a:endParaRPr lang="en-GB" sz="2600"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137251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7875"/>
            <a:ext cx="10515600" cy="1325563"/>
          </a:xfrm>
        </p:spPr>
        <p:txBody>
          <a:bodyPr>
            <a:normAutofit/>
          </a:bodyPr>
          <a:lstStyle/>
          <a:p>
            <a:r>
              <a:rPr lang="en-GB" sz="3200" b="1" dirty="0" smtClean="0">
                <a:solidFill>
                  <a:srgbClr val="3483CA"/>
                </a:solidFill>
                <a:latin typeface="Arial" panose="020B0604020202020204" pitchFamily="34" charset="0"/>
                <a:cs typeface="Arial" panose="020B0604020202020204" pitchFamily="34" charset="0"/>
              </a:rPr>
              <a:t>32. </a:t>
            </a:r>
            <a:r>
              <a:rPr lang="en-GB" sz="3200" b="1" dirty="0" err="1" smtClean="0">
                <a:solidFill>
                  <a:srgbClr val="3483CA"/>
                </a:solidFill>
                <a:latin typeface="Arial" panose="020B0604020202020204" pitchFamily="34" charset="0"/>
                <a:cs typeface="Arial" panose="020B0604020202020204" pitchFamily="34" charset="0"/>
              </a:rPr>
              <a:t>Tynnu</a:t>
            </a:r>
            <a:r>
              <a:rPr lang="en-GB" sz="3200" b="1" dirty="0" smtClean="0">
                <a:solidFill>
                  <a:srgbClr val="3483CA"/>
                </a:solidFill>
                <a:latin typeface="Arial" panose="020B0604020202020204" pitchFamily="34" charset="0"/>
                <a:cs typeface="Arial" panose="020B0604020202020204" pitchFamily="34" charset="0"/>
              </a:rPr>
              <a:t> </a:t>
            </a:r>
            <a:r>
              <a:rPr lang="en-GB" sz="3200" b="1" dirty="0" err="1" smtClean="0">
                <a:solidFill>
                  <a:srgbClr val="3483CA"/>
                </a:solidFill>
                <a:latin typeface="Arial" panose="020B0604020202020204" pitchFamily="34" charset="0"/>
                <a:cs typeface="Arial" panose="020B0604020202020204" pitchFamily="34" charset="0"/>
              </a:rPr>
              <a:t>sylw</a:t>
            </a:r>
            <a:r>
              <a:rPr lang="en-GB" sz="3200" b="1" dirty="0" smtClean="0">
                <a:solidFill>
                  <a:srgbClr val="3483CA"/>
                </a:solidFill>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32. Attracts attention</a:t>
            </a:r>
            <a:r>
              <a:rPr lang="en-GB" sz="3200" i="1" dirty="0" smtClean="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2088375"/>
            <a:ext cx="5181600" cy="4351338"/>
          </a:xfrm>
        </p:spPr>
        <p:txBody>
          <a:bodyPr>
            <a:normAutofit/>
          </a:bodyPr>
          <a:lstStyle/>
          <a:p>
            <a:pPr marL="0" indent="0">
              <a:buNone/>
            </a:pPr>
            <a:r>
              <a:rPr lang="en-GB" b="1" dirty="0" err="1">
                <a:solidFill>
                  <a:srgbClr val="3483CA"/>
                </a:solidFill>
                <a:latin typeface="Arial" panose="020B0604020202020204" pitchFamily="34" charset="0"/>
                <a:ea typeface="+mj-ea"/>
                <a:cs typeface="Arial" panose="020B0604020202020204" pitchFamily="34" charset="0"/>
              </a:rPr>
              <a:t>Gahaniaethu</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rhwng</a:t>
            </a:r>
            <a:r>
              <a:rPr lang="en-GB" b="1" dirty="0">
                <a:solidFill>
                  <a:srgbClr val="3483CA"/>
                </a:solidFill>
                <a:latin typeface="Arial" panose="020B0604020202020204" pitchFamily="34" charset="0"/>
                <a:ea typeface="+mj-ea"/>
                <a:cs typeface="Arial" panose="020B0604020202020204" pitchFamily="34" charset="0"/>
              </a:rPr>
              <a:t> y cam hwn a </a:t>
            </a:r>
            <a:r>
              <a:rPr lang="en-GB" b="1" dirty="0" err="1">
                <a:solidFill>
                  <a:srgbClr val="3483CA"/>
                </a:solidFill>
                <a:latin typeface="Arial" panose="020B0604020202020204" pitchFamily="34" charset="0"/>
                <a:ea typeface="+mj-ea"/>
                <a:cs typeface="Arial" panose="020B0604020202020204" pitchFamily="34" charset="0"/>
              </a:rPr>
              <a:t>chamau</a:t>
            </a:r>
            <a:r>
              <a:rPr lang="en-GB" b="1" dirty="0">
                <a:solidFill>
                  <a:srgbClr val="3483CA"/>
                </a:solidFill>
                <a:latin typeface="Arial" panose="020B0604020202020204" pitchFamily="34" charset="0"/>
                <a:ea typeface="+mj-ea"/>
                <a:cs typeface="Arial" panose="020B0604020202020204" pitchFamily="34" charset="0"/>
              </a:rPr>
              <a:t> eraill</a:t>
            </a:r>
          </a:p>
          <a:p>
            <a:pPr marL="0" indent="0">
              <a:buNone/>
            </a:pPr>
            <a:r>
              <a:rPr lang="en-GB" dirty="0">
                <a:solidFill>
                  <a:srgbClr val="3483CA"/>
                </a:solidFill>
                <a:latin typeface="Arial" panose="020B0604020202020204" pitchFamily="34" charset="0"/>
                <a:ea typeface="+mj-ea"/>
                <a:cs typeface="Arial" panose="020B0604020202020204" pitchFamily="34" charset="0"/>
              </a:rPr>
              <a:t>Yn </a:t>
            </a:r>
            <a:r>
              <a:rPr lang="en-GB" dirty="0" err="1">
                <a:solidFill>
                  <a:srgbClr val="3483CA"/>
                </a:solidFill>
                <a:latin typeface="Arial" panose="020B0604020202020204" pitchFamily="34" charset="0"/>
                <a:ea typeface="+mj-ea"/>
                <a:cs typeface="Arial" panose="020B0604020202020204" pitchFamily="34" charset="0"/>
              </a:rPr>
              <a:t>absenoldeb</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rhyngweithio</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cymdeithasol</a:t>
            </a:r>
            <a:r>
              <a:rPr lang="en-GB" dirty="0">
                <a:solidFill>
                  <a:srgbClr val="3483CA"/>
                </a:solidFill>
                <a:latin typeface="Arial" panose="020B0604020202020204" pitchFamily="34" charset="0"/>
                <a:ea typeface="+mj-ea"/>
                <a:cs typeface="Arial" panose="020B0604020202020204" pitchFamily="34" charset="0"/>
              </a:rPr>
              <a:t>, mae’r dysgwr yn </a:t>
            </a:r>
            <a:r>
              <a:rPr lang="en-GB" dirty="0" err="1">
                <a:solidFill>
                  <a:srgbClr val="3483CA"/>
                </a:solidFill>
                <a:latin typeface="Arial" panose="020B0604020202020204" pitchFamily="34" charset="0"/>
                <a:ea typeface="+mj-ea"/>
                <a:cs typeface="Arial" panose="020B0604020202020204" pitchFamily="34" charset="0"/>
              </a:rPr>
              <a:t>cychwyn</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tynnu</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sylw</a:t>
            </a:r>
            <a:r>
              <a:rPr lang="en-GB" dirty="0">
                <a:solidFill>
                  <a:srgbClr val="3483CA"/>
                </a:solidFill>
                <a:latin typeface="Arial" panose="020B0604020202020204" pitchFamily="34" charset="0"/>
                <a:ea typeface="+mj-ea"/>
                <a:cs typeface="Arial" panose="020B0604020202020204" pitchFamily="34" charset="0"/>
              </a:rPr>
              <a:t> </a:t>
            </a:r>
            <a:endParaRPr lang="en-GB" dirty="0" smtClean="0">
              <a:solidFill>
                <a:srgbClr val="3483CA"/>
              </a:solidFill>
              <a:latin typeface="Arial" panose="020B0604020202020204" pitchFamily="34" charset="0"/>
              <a:ea typeface="+mj-ea"/>
              <a:cs typeface="Arial" panose="020B0604020202020204" pitchFamily="34" charset="0"/>
            </a:endParaRPr>
          </a:p>
          <a:p>
            <a:pPr marL="0" indent="0">
              <a:buNone/>
            </a:pPr>
            <a:r>
              <a:rPr lang="en-GB" b="1" dirty="0" smtClean="0">
                <a:solidFill>
                  <a:srgbClr val="3483CA"/>
                </a:solidFill>
                <a:latin typeface="Arial" panose="020B0604020202020204" pitchFamily="34" charset="0"/>
                <a:cs typeface="Arial" panose="020B0604020202020204" pitchFamily="34" charset="0"/>
              </a:rPr>
              <a:t>a </a:t>
            </a:r>
            <a:r>
              <a:rPr lang="en-GB" b="1" dirty="0" err="1">
                <a:solidFill>
                  <a:srgbClr val="3483CA"/>
                </a:solidFill>
                <a:latin typeface="Arial" panose="020B0604020202020204" pitchFamily="34" charset="0"/>
                <a:cs typeface="Arial" panose="020B0604020202020204" pitchFamily="34" charset="0"/>
              </a:rPr>
              <a:t>bwrw</a:t>
            </a:r>
            <a:r>
              <a:rPr lang="en-GB" b="1" dirty="0">
                <a:solidFill>
                  <a:srgbClr val="3483CA"/>
                </a:solidFill>
                <a:latin typeface="Arial" panose="020B0604020202020204" pitchFamily="34" charset="0"/>
                <a:cs typeface="Arial" panose="020B0604020202020204" pitchFamily="34" charset="0"/>
              </a:rPr>
              <a:t> bod </a:t>
            </a:r>
            <a:r>
              <a:rPr lang="en-GB" b="1" dirty="0" err="1">
                <a:solidFill>
                  <a:srgbClr val="3483CA"/>
                </a:solidFill>
                <a:latin typeface="Arial" panose="020B0604020202020204" pitchFamily="34" charset="0"/>
                <a:cs typeface="Arial" panose="020B0604020202020204" pitchFamily="34" charset="0"/>
              </a:rPr>
              <a:t>partneriaid</a:t>
            </a:r>
            <a:r>
              <a:rPr lang="en-GB" b="1" dirty="0">
                <a:solidFill>
                  <a:srgbClr val="3483CA"/>
                </a:solidFill>
                <a:latin typeface="Arial" panose="020B0604020202020204" pitchFamily="34" charset="0"/>
                <a:cs typeface="Arial" panose="020B0604020202020204" pitchFamily="34" charset="0"/>
              </a:rPr>
              <a:t> </a:t>
            </a:r>
            <a:r>
              <a:rPr lang="en-GB" b="1" dirty="0" err="1">
                <a:solidFill>
                  <a:srgbClr val="3483CA"/>
                </a:solidFill>
                <a:latin typeface="Arial" panose="020B0604020202020204" pitchFamily="34" charset="0"/>
                <a:cs typeface="Arial" panose="020B0604020202020204" pitchFamily="34" charset="0"/>
              </a:rPr>
              <a:t>cyfathrebu</a:t>
            </a:r>
            <a:r>
              <a:rPr lang="en-GB" b="1" dirty="0">
                <a:solidFill>
                  <a:srgbClr val="3483CA"/>
                </a:solidFill>
                <a:latin typeface="Arial" panose="020B0604020202020204" pitchFamily="34" charset="0"/>
                <a:cs typeface="Arial" panose="020B0604020202020204" pitchFamily="34" charset="0"/>
              </a:rPr>
              <a:t> </a:t>
            </a:r>
            <a:r>
              <a:rPr lang="en-GB" b="1" dirty="0" err="1">
                <a:solidFill>
                  <a:srgbClr val="3483CA"/>
                </a:solidFill>
                <a:latin typeface="Arial" panose="020B0604020202020204" pitchFamily="34" charset="0"/>
                <a:cs typeface="Arial" panose="020B0604020202020204" pitchFamily="34" charset="0"/>
              </a:rPr>
              <a:t>sylwgar</a:t>
            </a:r>
            <a:r>
              <a:rPr lang="en-GB" b="1" dirty="0" smtClean="0">
                <a:solidFill>
                  <a:srgbClr val="3483CA"/>
                </a:solidFill>
                <a:latin typeface="Arial" panose="020B0604020202020204" pitchFamily="34" charset="0"/>
                <a:cs typeface="Arial" panose="020B0604020202020204" pitchFamily="34" charset="0"/>
              </a:rPr>
              <a:t>, </a:t>
            </a:r>
            <a:r>
              <a:rPr lang="en-GB" b="1" dirty="0" err="1" smtClean="0">
                <a:solidFill>
                  <a:srgbClr val="3483CA"/>
                </a:solidFill>
                <a:latin typeface="Arial" panose="020B0604020202020204" pitchFamily="34" charset="0"/>
                <a:cs typeface="Arial" panose="020B0604020202020204" pitchFamily="34" charset="0"/>
              </a:rPr>
              <a:t>ymatebol</a:t>
            </a:r>
            <a:r>
              <a:rPr lang="en-GB" b="1" dirty="0" smtClean="0">
                <a:solidFill>
                  <a:srgbClr val="3483CA"/>
                </a:solidFill>
                <a:latin typeface="Arial" panose="020B0604020202020204" pitchFamily="34" charset="0"/>
                <a:cs typeface="Arial" panose="020B0604020202020204" pitchFamily="34" charset="0"/>
              </a:rPr>
              <a:t> </a:t>
            </a:r>
            <a:r>
              <a:rPr lang="en-GB" b="1" dirty="0">
                <a:solidFill>
                  <a:srgbClr val="3483CA"/>
                </a:solidFill>
                <a:latin typeface="Arial" panose="020B0604020202020204" pitchFamily="34" charset="0"/>
                <a:cs typeface="Arial" panose="020B0604020202020204" pitchFamily="34" charset="0"/>
              </a:rPr>
              <a:t>a </a:t>
            </a:r>
            <a:r>
              <a:rPr lang="en-GB" b="1" dirty="0" err="1">
                <a:solidFill>
                  <a:srgbClr val="3483CA"/>
                </a:solidFill>
                <a:latin typeface="Arial" panose="020B0604020202020204" pitchFamily="34" charset="0"/>
                <a:cs typeface="Arial" panose="020B0604020202020204" pitchFamily="34" charset="0"/>
              </a:rPr>
              <a:t>chyfarwydd</a:t>
            </a:r>
            <a:r>
              <a:rPr lang="en-GB" b="1" dirty="0">
                <a:solidFill>
                  <a:srgbClr val="3483CA"/>
                </a:solidFill>
                <a:latin typeface="Arial" panose="020B0604020202020204" pitchFamily="34" charset="0"/>
                <a:cs typeface="Arial" panose="020B0604020202020204" pitchFamily="34" charset="0"/>
              </a:rPr>
              <a:t> </a:t>
            </a:r>
            <a:r>
              <a:rPr lang="en-GB" b="1" dirty="0" err="1" smtClean="0">
                <a:solidFill>
                  <a:srgbClr val="3483CA"/>
                </a:solidFill>
                <a:latin typeface="Arial" panose="020B0604020202020204" pitchFamily="34" charset="0"/>
                <a:cs typeface="Arial" panose="020B0604020202020204" pitchFamily="34" charset="0"/>
              </a:rPr>
              <a:t>gerllaw</a:t>
            </a:r>
            <a:r>
              <a:rPr lang="en-GB" b="1" dirty="0" smtClean="0">
                <a:solidFill>
                  <a:srgbClr val="3483CA"/>
                </a:solidFill>
                <a:latin typeface="Arial" panose="020B0604020202020204" pitchFamily="34" charset="0"/>
                <a:cs typeface="Arial" panose="020B0604020202020204" pitchFamily="34" charset="0"/>
              </a:rPr>
              <a:t>, ac </a:t>
            </a:r>
            <a:r>
              <a:rPr lang="en-GB" b="1" dirty="0">
                <a:solidFill>
                  <a:srgbClr val="3483CA"/>
                </a:solidFill>
                <a:latin typeface="Arial" panose="020B0604020202020204" pitchFamily="34" charset="0"/>
                <a:cs typeface="Arial" panose="020B0604020202020204" pitchFamily="34" charset="0"/>
              </a:rPr>
              <a:t>yn barod i </a:t>
            </a:r>
            <a:r>
              <a:rPr lang="en-GB" b="1" dirty="0" err="1">
                <a:solidFill>
                  <a:srgbClr val="3483CA"/>
                </a:solidFill>
                <a:latin typeface="Arial" panose="020B0604020202020204" pitchFamily="34" charset="0"/>
                <a:cs typeface="Arial" panose="020B0604020202020204" pitchFamily="34" charset="0"/>
              </a:rPr>
              <a:t>ymateb</a:t>
            </a:r>
            <a:r>
              <a:rPr lang="en-GB" b="1" dirty="0">
                <a:solidFill>
                  <a:srgbClr val="3483CA"/>
                </a:solidFill>
                <a:latin typeface="Arial" panose="020B0604020202020204" pitchFamily="34" charset="0"/>
                <a:cs typeface="Arial" panose="020B0604020202020204" pitchFamily="34" charset="0"/>
              </a:rPr>
              <a:t>.</a:t>
            </a:r>
          </a:p>
          <a:p>
            <a:endParaRPr lang="en-GB" dirty="0"/>
          </a:p>
        </p:txBody>
      </p:sp>
      <p:sp>
        <p:nvSpPr>
          <p:cNvPr id="4" name="Content Placeholder 3"/>
          <p:cNvSpPr>
            <a:spLocks noGrp="1"/>
          </p:cNvSpPr>
          <p:nvPr>
            <p:ph sz="half" idx="2"/>
          </p:nvPr>
        </p:nvSpPr>
        <p:spPr>
          <a:xfrm>
            <a:off x="6172200" y="2088375"/>
            <a:ext cx="5181600" cy="4351338"/>
          </a:xfrm>
        </p:spPr>
        <p:txBody>
          <a:bodyPr>
            <a:noAutofit/>
          </a:bodyPr>
          <a:lstStyle/>
          <a:p>
            <a:pPr marL="0" indent="0">
              <a:buNone/>
            </a:pPr>
            <a:r>
              <a:rPr lang="en-GB" b="1" dirty="0">
                <a:latin typeface="Arial" panose="020B0604020202020204" pitchFamily="34" charset="0"/>
                <a:cs typeface="Arial" panose="020B0604020202020204" pitchFamily="34" charset="0"/>
              </a:rPr>
              <a:t>Distinguishing this step from others</a:t>
            </a:r>
          </a:p>
          <a:p>
            <a:pPr marL="0" indent="0">
              <a:buNone/>
            </a:pP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the absence of an ongoing social interaction, the learner initiates a request for attention</a:t>
            </a:r>
          </a:p>
          <a:p>
            <a:pPr marL="0" indent="0">
              <a:buNone/>
            </a:pPr>
            <a:r>
              <a:rPr lang="en-GB" b="1" dirty="0">
                <a:latin typeface="Arial" panose="020B0604020202020204" pitchFamily="34" charset="0"/>
                <a:cs typeface="Arial" panose="020B0604020202020204" pitchFamily="34" charset="0"/>
              </a:rPr>
              <a:t>provided that observant, responsive and familiar communication partners are </a:t>
            </a:r>
            <a:r>
              <a:rPr lang="en-GB" b="1" dirty="0" smtClean="0">
                <a:latin typeface="Arial" panose="020B0604020202020204" pitchFamily="34" charset="0"/>
                <a:cs typeface="Arial" panose="020B0604020202020204" pitchFamily="34" charset="0"/>
              </a:rPr>
              <a:t>nearby, </a:t>
            </a:r>
            <a:r>
              <a:rPr lang="en-GB" b="1" dirty="0">
                <a:latin typeface="Arial" panose="020B0604020202020204" pitchFamily="34" charset="0"/>
                <a:cs typeface="Arial" panose="020B0604020202020204" pitchFamily="34" charset="0"/>
              </a:rPr>
              <a:t>and ready to </a:t>
            </a:r>
            <a:r>
              <a:rPr lang="en-GB" b="1" dirty="0" smtClean="0">
                <a:latin typeface="Arial" panose="020B0604020202020204" pitchFamily="34" charset="0"/>
                <a:cs typeface="Arial" panose="020B0604020202020204" pitchFamily="34" charset="0"/>
              </a:rPr>
              <a:t>respond.</a:t>
            </a:r>
            <a:endParaRPr lang="en-GB" b="1"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93844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330"/>
            <a:ext cx="10515600" cy="1325563"/>
          </a:xfrm>
        </p:spPr>
        <p:txBody>
          <a:bodyPr>
            <a:normAutofit fontScale="90000"/>
          </a:bodyPr>
          <a:lstStyle/>
          <a:p>
            <a:r>
              <a:rPr lang="en-GB" dirty="0"/>
              <a:t/>
            </a:r>
            <a:br>
              <a:rPr lang="en-GB" dirty="0"/>
            </a:br>
            <a:r>
              <a:rPr lang="en-GB" sz="3600" b="1" dirty="0" smtClean="0">
                <a:solidFill>
                  <a:srgbClr val="3483CA"/>
                </a:solidFill>
                <a:latin typeface="Arial" panose="020B0604020202020204" pitchFamily="34" charset="0"/>
                <a:cs typeface="Arial" panose="020B0604020202020204" pitchFamily="34" charset="0"/>
              </a:rPr>
              <a:t>39. </a:t>
            </a:r>
            <a:r>
              <a:rPr lang="en-GB" sz="3600" b="1" dirty="0" err="1">
                <a:solidFill>
                  <a:srgbClr val="3483CA"/>
                </a:solidFill>
                <a:latin typeface="Arial" panose="020B0604020202020204" pitchFamily="34" charset="0"/>
                <a:cs typeface="Arial" panose="020B0604020202020204" pitchFamily="34" charset="0"/>
              </a:rPr>
              <a:t>Tynnu</a:t>
            </a:r>
            <a:r>
              <a:rPr lang="en-GB" sz="3600" b="1" dirty="0">
                <a:solidFill>
                  <a:srgbClr val="3483CA"/>
                </a:solidFill>
                <a:latin typeface="Arial" panose="020B0604020202020204" pitchFamily="34" charset="0"/>
                <a:cs typeface="Arial" panose="020B0604020202020204" pitchFamily="34" charset="0"/>
              </a:rPr>
              <a:t> </a:t>
            </a:r>
            <a:r>
              <a:rPr lang="en-GB" sz="3600" b="1" dirty="0" smtClean="0">
                <a:solidFill>
                  <a:srgbClr val="3483CA"/>
                </a:solidFill>
                <a:latin typeface="Arial" panose="020B0604020202020204" pitchFamily="34" charset="0"/>
                <a:cs typeface="Arial" panose="020B0604020202020204" pitchFamily="34" charset="0"/>
              </a:rPr>
              <a:t>sylw person arall yn fwriadol </a:t>
            </a:r>
            <a:r>
              <a:rPr lang="en-GB" sz="3600" b="1" dirty="0" err="1" smtClean="0">
                <a:solidFill>
                  <a:srgbClr val="3483CA"/>
                </a:solidFill>
                <a:latin typeface="Arial" panose="020B0604020202020204" pitchFamily="34" charset="0"/>
                <a:cs typeface="Arial" panose="020B0604020202020204" pitchFamily="34" charset="0"/>
              </a:rPr>
              <a:t>er</a:t>
            </a:r>
            <a:r>
              <a:rPr lang="en-GB" sz="3600" b="1" dirty="0" smtClean="0">
                <a:solidFill>
                  <a:srgbClr val="3483CA"/>
                </a:solidFill>
                <a:latin typeface="Arial" panose="020B0604020202020204" pitchFamily="34" charset="0"/>
                <a:cs typeface="Arial" panose="020B0604020202020204" pitchFamily="34" charset="0"/>
              </a:rPr>
              <a:t> </a:t>
            </a:r>
            <a:r>
              <a:rPr lang="en-GB" sz="3600" b="1" dirty="0" err="1" smtClean="0">
                <a:solidFill>
                  <a:srgbClr val="3483CA"/>
                </a:solidFill>
                <a:latin typeface="Arial" panose="020B0604020202020204" pitchFamily="34" charset="0"/>
                <a:cs typeface="Arial" panose="020B0604020202020204" pitchFamily="34" charset="0"/>
              </a:rPr>
              <a:t>mwyn</a:t>
            </a:r>
            <a:r>
              <a:rPr lang="en-GB" sz="3600" b="1" dirty="0" smtClean="0">
                <a:solidFill>
                  <a:srgbClr val="3483CA"/>
                </a:solidFill>
                <a:latin typeface="Arial" panose="020B0604020202020204" pitchFamily="34" charset="0"/>
                <a:cs typeface="Arial" panose="020B0604020202020204" pitchFamily="34" charset="0"/>
              </a:rPr>
              <a:t> cyfathrebu angen</a:t>
            </a:r>
            <a:br>
              <a:rPr lang="en-GB" sz="3600" b="1" dirty="0" smtClean="0">
                <a:solidFill>
                  <a:srgbClr val="3483CA"/>
                </a:solidFill>
                <a:latin typeface="Arial" panose="020B0604020202020204" pitchFamily="34" charset="0"/>
                <a:cs typeface="Arial" panose="020B0604020202020204" pitchFamily="34" charset="0"/>
              </a:rPr>
            </a:br>
            <a:r>
              <a:rPr lang="en-GB" sz="3600" b="1" dirty="0" smtClean="0">
                <a:solidFill>
                  <a:srgbClr val="009782"/>
                </a:solidFill>
                <a:latin typeface="Arial" panose="020B0604020202020204" pitchFamily="34" charset="0"/>
                <a:cs typeface="Arial" panose="020B0604020202020204" pitchFamily="34" charset="0"/>
              </a:rPr>
              <a:t>39. Deliberately attracts attention of another person in order to communicate need</a:t>
            </a:r>
            <a:endParaRPr lang="en-GB" sz="3600" dirty="0"/>
          </a:p>
        </p:txBody>
      </p:sp>
      <p:sp>
        <p:nvSpPr>
          <p:cNvPr id="3" name="Content Placeholder 2"/>
          <p:cNvSpPr>
            <a:spLocks noGrp="1"/>
          </p:cNvSpPr>
          <p:nvPr>
            <p:ph sz="half" idx="1"/>
          </p:nvPr>
        </p:nvSpPr>
        <p:spPr>
          <a:xfrm>
            <a:off x="838200" y="3277904"/>
            <a:ext cx="5181600" cy="3624263"/>
          </a:xfrm>
        </p:spPr>
        <p:txBody>
          <a:bodyPr>
            <a:normAutofit/>
          </a:bodyPr>
          <a:lstStyle/>
          <a:p>
            <a:pPr marL="0" indent="0">
              <a:buNone/>
            </a:pPr>
            <a:r>
              <a:rPr lang="en-GB" b="1" dirty="0" err="1">
                <a:solidFill>
                  <a:srgbClr val="317ABD"/>
                </a:solidFill>
                <a:latin typeface="Arial" panose="020B0604020202020204" pitchFamily="34" charset="0"/>
                <a:cs typeface="Arial" panose="020B0604020202020204" pitchFamily="34" charset="0"/>
              </a:rPr>
              <a:t>Gwahaniaethu</a:t>
            </a:r>
            <a:r>
              <a:rPr lang="en-GB" b="1" dirty="0">
                <a:solidFill>
                  <a:srgbClr val="317ABD"/>
                </a:solidFill>
                <a:latin typeface="Arial" panose="020B0604020202020204" pitchFamily="34" charset="0"/>
                <a:cs typeface="Arial" panose="020B0604020202020204" pitchFamily="34" charset="0"/>
              </a:rPr>
              <a:t> </a:t>
            </a:r>
            <a:r>
              <a:rPr lang="en-GB" b="1" dirty="0" err="1">
                <a:solidFill>
                  <a:srgbClr val="317ABD"/>
                </a:solidFill>
                <a:latin typeface="Arial" panose="020B0604020202020204" pitchFamily="34" charset="0"/>
                <a:cs typeface="Arial" panose="020B0604020202020204" pitchFamily="34" charset="0"/>
              </a:rPr>
              <a:t>rhwng</a:t>
            </a:r>
            <a:r>
              <a:rPr lang="en-GB" b="1" dirty="0">
                <a:solidFill>
                  <a:srgbClr val="317ABD"/>
                </a:solidFill>
                <a:latin typeface="Arial" panose="020B0604020202020204" pitchFamily="34" charset="0"/>
                <a:cs typeface="Arial" panose="020B0604020202020204" pitchFamily="34" charset="0"/>
              </a:rPr>
              <a:t> y cam hwn a </a:t>
            </a:r>
            <a:r>
              <a:rPr lang="en-GB" b="1" dirty="0" err="1">
                <a:solidFill>
                  <a:srgbClr val="317ABD"/>
                </a:solidFill>
                <a:latin typeface="Arial" panose="020B0604020202020204" pitchFamily="34" charset="0"/>
                <a:cs typeface="Arial" panose="020B0604020202020204" pitchFamily="34" charset="0"/>
              </a:rPr>
              <a:t>chamau</a:t>
            </a:r>
            <a:r>
              <a:rPr lang="en-GB" b="1" dirty="0">
                <a:solidFill>
                  <a:srgbClr val="317ABD"/>
                </a:solidFill>
                <a:latin typeface="Arial" panose="020B0604020202020204" pitchFamily="34" charset="0"/>
                <a:cs typeface="Arial" panose="020B0604020202020204" pitchFamily="34" charset="0"/>
              </a:rPr>
              <a:t> eraill</a:t>
            </a:r>
          </a:p>
          <a:p>
            <a:r>
              <a:rPr lang="en-GB" dirty="0">
                <a:solidFill>
                  <a:srgbClr val="317ABD"/>
                </a:solidFill>
                <a:latin typeface="Arial" panose="020B0604020202020204" pitchFamily="34" charset="0"/>
                <a:cs typeface="Arial" panose="020B0604020202020204" pitchFamily="34" charset="0"/>
              </a:rPr>
              <a:t>Yn </a:t>
            </a:r>
            <a:r>
              <a:rPr lang="en-GB" dirty="0" err="1">
                <a:solidFill>
                  <a:srgbClr val="317ABD"/>
                </a:solidFill>
                <a:latin typeface="Arial" panose="020B0604020202020204" pitchFamily="34" charset="0"/>
                <a:cs typeface="Arial" panose="020B0604020202020204" pitchFamily="34" charset="0"/>
              </a:rPr>
              <a:t>absenoldeb</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rhyngweithio</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cymdeithasol</a:t>
            </a:r>
            <a:r>
              <a:rPr lang="en-GB" dirty="0">
                <a:solidFill>
                  <a:srgbClr val="317ABD"/>
                </a:solidFill>
                <a:latin typeface="Arial" panose="020B0604020202020204" pitchFamily="34" charset="0"/>
                <a:cs typeface="Arial" panose="020B0604020202020204" pitchFamily="34" charset="0"/>
              </a:rPr>
              <a:t>, mae’r dysgwr yn </a:t>
            </a:r>
            <a:r>
              <a:rPr lang="en-GB" dirty="0" err="1">
                <a:solidFill>
                  <a:srgbClr val="317ABD"/>
                </a:solidFill>
                <a:latin typeface="Arial" panose="020B0604020202020204" pitchFamily="34" charset="0"/>
                <a:cs typeface="Arial" panose="020B0604020202020204" pitchFamily="34" charset="0"/>
              </a:rPr>
              <a:t>cychwyn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tynnu</a:t>
            </a:r>
            <a:r>
              <a:rPr lang="en-GB" dirty="0">
                <a:solidFill>
                  <a:srgbClr val="317ABD"/>
                </a:solidFill>
                <a:latin typeface="Arial" panose="020B0604020202020204" pitchFamily="34" charset="0"/>
                <a:cs typeface="Arial" panose="020B0604020202020204" pitchFamily="34" charset="0"/>
              </a:rPr>
              <a:t> sylw.</a:t>
            </a:r>
          </a:p>
        </p:txBody>
      </p:sp>
      <p:sp>
        <p:nvSpPr>
          <p:cNvPr id="4" name="Content Placeholder 3"/>
          <p:cNvSpPr>
            <a:spLocks noGrp="1"/>
          </p:cNvSpPr>
          <p:nvPr>
            <p:ph sz="half" idx="2"/>
          </p:nvPr>
        </p:nvSpPr>
        <p:spPr>
          <a:xfrm>
            <a:off x="6172200" y="3277904"/>
            <a:ext cx="5181600" cy="3624264"/>
          </a:xfrm>
        </p:spPr>
        <p:txBody>
          <a:bodyPr>
            <a:normAutofit/>
          </a:bodyPr>
          <a:lstStyle/>
          <a:p>
            <a:pPr marL="0" indent="0">
              <a:buNone/>
            </a:pPr>
            <a:r>
              <a:rPr lang="en-GB" b="1" dirty="0">
                <a:latin typeface="Arial" panose="020B0604020202020204" pitchFamily="34" charset="0"/>
                <a:cs typeface="Arial" panose="020B0604020202020204" pitchFamily="34" charset="0"/>
              </a:rPr>
              <a:t>Distinguishing this step from others</a:t>
            </a:r>
          </a:p>
          <a:p>
            <a:r>
              <a:rPr lang="en-GB" dirty="0">
                <a:latin typeface="Arial" panose="020B0604020202020204" pitchFamily="34" charset="0"/>
                <a:cs typeface="Arial" panose="020B0604020202020204" pitchFamily="34" charset="0"/>
              </a:rPr>
              <a:t>In the absence of an ongoing social interaction, the learner initiates a request for </a:t>
            </a:r>
            <a:r>
              <a:rPr lang="en-GB" dirty="0" smtClean="0">
                <a:latin typeface="Arial" panose="020B0604020202020204" pitchFamily="34" charset="0"/>
                <a:cs typeface="Arial" panose="020B0604020202020204" pitchFamily="34" charset="0"/>
              </a:rPr>
              <a:t>attention.</a:t>
            </a:r>
            <a:endParaRPr lang="en-GB" dirty="0">
              <a:latin typeface="Arial" panose="020B0604020202020204" pitchFamily="34" charset="0"/>
              <a:cs typeface="Arial" panose="020B0604020202020204" pitchFamily="34" charset="0"/>
            </a:endParaRPr>
          </a:p>
          <a:p>
            <a:endParaRPr lang="en-GB" sz="3100"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231689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2167"/>
            <a:ext cx="10515600" cy="1325563"/>
          </a:xfrm>
        </p:spPr>
        <p:txBody>
          <a:bodyPr>
            <a:normAutofit/>
          </a:bodyPr>
          <a:lstStyle/>
          <a:p>
            <a:r>
              <a:rPr lang="en-GB" sz="3200" b="1" dirty="0" smtClean="0">
                <a:solidFill>
                  <a:srgbClr val="3483CA"/>
                </a:solidFill>
                <a:latin typeface="Arial" panose="020B0604020202020204" pitchFamily="34" charset="0"/>
                <a:cs typeface="Arial" panose="020B0604020202020204" pitchFamily="34" charset="0"/>
              </a:rPr>
              <a:t>39. </a:t>
            </a:r>
            <a:r>
              <a:rPr lang="en-GB" sz="3200" b="1" dirty="0" err="1" smtClean="0">
                <a:solidFill>
                  <a:srgbClr val="3483CA"/>
                </a:solidFill>
                <a:latin typeface="Arial" panose="020B0604020202020204" pitchFamily="34" charset="0"/>
                <a:cs typeface="Arial" panose="020B0604020202020204" pitchFamily="34" charset="0"/>
              </a:rPr>
              <a:t>Parhad</a:t>
            </a:r>
            <a:r>
              <a:rPr lang="en-GB" sz="3200" b="1" dirty="0" smtClean="0">
                <a:solidFill>
                  <a:srgbClr val="3483CA"/>
                </a:solidFill>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39. Continued</a:t>
            </a:r>
            <a:endParaRPr lang="en-GB" sz="3200" dirty="0"/>
          </a:p>
        </p:txBody>
      </p:sp>
      <p:sp>
        <p:nvSpPr>
          <p:cNvPr id="3" name="Content Placeholder 2"/>
          <p:cNvSpPr>
            <a:spLocks noGrp="1"/>
          </p:cNvSpPr>
          <p:nvPr>
            <p:ph sz="half" idx="1"/>
          </p:nvPr>
        </p:nvSpPr>
        <p:spPr>
          <a:xfrm>
            <a:off x="838200" y="2382667"/>
            <a:ext cx="5181600" cy="4351338"/>
          </a:xfrm>
        </p:spPr>
        <p:txBody>
          <a:bodyPr>
            <a:noAutofit/>
          </a:bodyPr>
          <a:lstStyle/>
          <a:p>
            <a:pPr marL="0" indent="0">
              <a:buNone/>
            </a:pPr>
            <a:r>
              <a:rPr lang="en-GB" b="1" dirty="0" err="1">
                <a:solidFill>
                  <a:srgbClr val="3483CA"/>
                </a:solidFill>
                <a:latin typeface="Arial" panose="020B0604020202020204" pitchFamily="34" charset="0"/>
                <a:ea typeface="+mj-ea"/>
                <a:cs typeface="Arial" panose="020B0604020202020204" pitchFamily="34" charset="0"/>
              </a:rPr>
              <a:t>Gellir</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dehongli’r</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cais</a:t>
            </a:r>
            <a:r>
              <a:rPr lang="en-GB" b="1" dirty="0">
                <a:solidFill>
                  <a:srgbClr val="3483CA"/>
                </a:solidFill>
                <a:latin typeface="Arial" panose="020B0604020202020204" pitchFamily="34" charset="0"/>
                <a:ea typeface="+mj-ea"/>
                <a:cs typeface="Arial" panose="020B0604020202020204" pitchFamily="34" charset="0"/>
              </a:rPr>
              <a:t> yn </a:t>
            </a:r>
            <a:r>
              <a:rPr lang="en-GB" b="1" dirty="0" err="1">
                <a:solidFill>
                  <a:srgbClr val="3483CA"/>
                </a:solidFill>
                <a:latin typeface="Arial" panose="020B0604020202020204" pitchFamily="34" charset="0"/>
                <a:ea typeface="+mj-ea"/>
                <a:cs typeface="Arial" panose="020B0604020202020204" pitchFamily="34" charset="0"/>
              </a:rPr>
              <a:t>glir</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hyd</a:t>
            </a:r>
            <a:r>
              <a:rPr lang="en-GB" b="1" dirty="0">
                <a:solidFill>
                  <a:srgbClr val="3483CA"/>
                </a:solidFill>
                <a:latin typeface="Arial" panose="020B0604020202020204" pitchFamily="34" charset="0"/>
                <a:ea typeface="+mj-ea"/>
                <a:cs typeface="Arial" panose="020B0604020202020204" pitchFamily="34" charset="0"/>
              </a:rPr>
              <a:t> yn </a:t>
            </a:r>
            <a:r>
              <a:rPr lang="en-GB" b="1" dirty="0" err="1">
                <a:solidFill>
                  <a:srgbClr val="3483CA"/>
                </a:solidFill>
                <a:latin typeface="Arial" panose="020B0604020202020204" pitchFamily="34" charset="0"/>
                <a:ea typeface="+mj-ea"/>
                <a:cs typeface="Arial" panose="020B0604020202020204" pitchFamily="34" charset="0"/>
              </a:rPr>
              <a:t>oed</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gan</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bartneriaid</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cyfathrebu</a:t>
            </a:r>
            <a:r>
              <a:rPr lang="en-GB" b="1" dirty="0">
                <a:solidFill>
                  <a:srgbClr val="3483CA"/>
                </a:solidFill>
                <a:latin typeface="Arial" panose="020B0604020202020204" pitchFamily="34" charset="0"/>
                <a:ea typeface="+mj-ea"/>
                <a:cs typeface="Arial" panose="020B0604020202020204" pitchFamily="34" charset="0"/>
              </a:rPr>
              <a:t>:</a:t>
            </a:r>
          </a:p>
          <a:p>
            <a:r>
              <a:rPr lang="en-GB" b="1" dirty="0" err="1">
                <a:solidFill>
                  <a:srgbClr val="3483CA"/>
                </a:solidFill>
                <a:latin typeface="Arial" panose="020B0604020202020204" pitchFamily="34" charset="0"/>
                <a:ea typeface="+mj-ea"/>
                <a:cs typeface="Arial" panose="020B0604020202020204" pitchFamily="34" charset="0"/>
              </a:rPr>
              <a:t>nad</a:t>
            </a:r>
            <a:r>
              <a:rPr lang="en-GB" b="1" dirty="0">
                <a:solidFill>
                  <a:srgbClr val="3483CA"/>
                </a:solidFill>
                <a:latin typeface="Arial" panose="020B0604020202020204" pitchFamily="34" charset="0"/>
                <a:ea typeface="+mj-ea"/>
                <a:cs typeface="Arial" panose="020B0604020202020204" pitchFamily="34" charset="0"/>
              </a:rPr>
              <a:t> ydyn </a:t>
            </a:r>
            <a:r>
              <a:rPr lang="en-GB" b="1" dirty="0" err="1">
                <a:solidFill>
                  <a:srgbClr val="3483CA"/>
                </a:solidFill>
                <a:latin typeface="Arial" panose="020B0604020202020204" pitchFamily="34" charset="0"/>
                <a:ea typeface="+mj-ea"/>
                <a:cs typeface="Arial" panose="020B0604020202020204" pitchFamily="34" charset="0"/>
              </a:rPr>
              <a:t>nhw’n</a:t>
            </a:r>
            <a:r>
              <a:rPr lang="en-GB" b="1" dirty="0">
                <a:solidFill>
                  <a:srgbClr val="3483CA"/>
                </a:solidFill>
                <a:latin typeface="Arial" panose="020B0604020202020204" pitchFamily="34" charset="0"/>
                <a:ea typeface="+mj-ea"/>
                <a:cs typeface="Arial" panose="020B0604020202020204" pitchFamily="34" charset="0"/>
              </a:rPr>
              <a:t> nabod y dysgwr yn dda</a:t>
            </a:r>
          </a:p>
          <a:p>
            <a:r>
              <a:rPr lang="en-GB" b="1" dirty="0" err="1">
                <a:solidFill>
                  <a:srgbClr val="3483CA"/>
                </a:solidFill>
                <a:latin typeface="Arial" panose="020B0604020202020204" pitchFamily="34" charset="0"/>
                <a:ea typeface="+mj-ea"/>
                <a:cs typeface="Arial" panose="020B0604020202020204" pitchFamily="34" charset="0"/>
              </a:rPr>
              <a:t>nad</a:t>
            </a:r>
            <a:r>
              <a:rPr lang="en-GB" b="1" dirty="0">
                <a:solidFill>
                  <a:srgbClr val="3483CA"/>
                </a:solidFill>
                <a:latin typeface="Arial" panose="020B0604020202020204" pitchFamily="34" charset="0"/>
                <a:ea typeface="+mj-ea"/>
                <a:cs typeface="Arial" panose="020B0604020202020204" pitchFamily="34" charset="0"/>
              </a:rPr>
              <a:t> ydyn </a:t>
            </a:r>
            <a:r>
              <a:rPr lang="en-GB" b="1" dirty="0" err="1">
                <a:solidFill>
                  <a:srgbClr val="3483CA"/>
                </a:solidFill>
                <a:latin typeface="Arial" panose="020B0604020202020204" pitchFamily="34" charset="0"/>
                <a:ea typeface="+mj-ea"/>
                <a:cs typeface="Arial" panose="020B0604020202020204" pitchFamily="34" charset="0"/>
              </a:rPr>
              <a:t>nhw’n</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agos</a:t>
            </a:r>
            <a:r>
              <a:rPr lang="en-GB" b="1" dirty="0">
                <a:solidFill>
                  <a:srgbClr val="3483CA"/>
                </a:solidFill>
                <a:latin typeface="Arial" panose="020B0604020202020204" pitchFamily="34" charset="0"/>
                <a:ea typeface="+mj-ea"/>
                <a:cs typeface="Arial" panose="020B0604020202020204" pitchFamily="34" charset="0"/>
              </a:rPr>
              <a:t> at y dysgwr </a:t>
            </a:r>
            <a:r>
              <a:rPr lang="en-GB" b="1" dirty="0" err="1">
                <a:solidFill>
                  <a:srgbClr val="3483CA"/>
                </a:solidFill>
                <a:latin typeface="Arial" panose="020B0604020202020204" pitchFamily="34" charset="0"/>
                <a:ea typeface="+mj-ea"/>
                <a:cs typeface="Arial" panose="020B0604020202020204" pitchFamily="34" charset="0"/>
              </a:rPr>
              <a:t>ar</a:t>
            </a:r>
            <a:r>
              <a:rPr lang="en-GB" b="1" dirty="0">
                <a:solidFill>
                  <a:srgbClr val="3483CA"/>
                </a:solidFill>
                <a:latin typeface="Arial" panose="020B0604020202020204" pitchFamily="34" charset="0"/>
                <a:ea typeface="+mj-ea"/>
                <a:cs typeface="Arial" panose="020B0604020202020204" pitchFamily="34" charset="0"/>
              </a:rPr>
              <a:t> y pryd</a:t>
            </a:r>
          </a:p>
          <a:p>
            <a:r>
              <a:rPr lang="en-GB" b="1" dirty="0">
                <a:solidFill>
                  <a:srgbClr val="3483CA"/>
                </a:solidFill>
                <a:latin typeface="Arial" panose="020B0604020202020204" pitchFamily="34" charset="0"/>
                <a:ea typeface="+mj-ea"/>
                <a:cs typeface="Arial" panose="020B0604020202020204" pitchFamily="34" charset="0"/>
              </a:rPr>
              <a:t>y mae eu sylw </a:t>
            </a:r>
            <a:r>
              <a:rPr lang="en-GB" b="1" dirty="0" err="1">
                <a:solidFill>
                  <a:srgbClr val="3483CA"/>
                </a:solidFill>
                <a:latin typeface="Arial" panose="020B0604020202020204" pitchFamily="34" charset="0"/>
                <a:ea typeface="+mj-ea"/>
                <a:cs typeface="Arial" panose="020B0604020202020204" pitchFamily="34" charset="0"/>
              </a:rPr>
              <a:t>ar</a:t>
            </a:r>
            <a:r>
              <a:rPr lang="en-GB" b="1" dirty="0">
                <a:solidFill>
                  <a:srgbClr val="3483CA"/>
                </a:solidFill>
                <a:latin typeface="Arial" panose="020B0604020202020204" pitchFamily="34" charset="0"/>
                <a:ea typeface="+mj-ea"/>
                <a:cs typeface="Arial" panose="020B0604020202020204" pitchFamily="34" charset="0"/>
              </a:rPr>
              <a:t> </a:t>
            </a:r>
            <a:r>
              <a:rPr lang="en-GB" b="1" dirty="0" err="1">
                <a:solidFill>
                  <a:srgbClr val="3483CA"/>
                </a:solidFill>
                <a:latin typeface="Arial" panose="020B0604020202020204" pitchFamily="34" charset="0"/>
                <a:ea typeface="+mj-ea"/>
                <a:cs typeface="Arial" panose="020B0604020202020204" pitchFamily="34" charset="0"/>
              </a:rPr>
              <a:t>bethau</a:t>
            </a:r>
            <a:r>
              <a:rPr lang="en-GB" b="1" dirty="0">
                <a:solidFill>
                  <a:srgbClr val="3483CA"/>
                </a:solidFill>
                <a:latin typeface="Arial" panose="020B0604020202020204" pitchFamily="34" charset="0"/>
                <a:ea typeface="+mj-ea"/>
                <a:cs typeface="Arial" panose="020B0604020202020204" pitchFamily="34" charset="0"/>
              </a:rPr>
              <a:t> </a:t>
            </a:r>
            <a:r>
              <a:rPr lang="en-GB" b="1" dirty="0" err="1" smtClean="0">
                <a:solidFill>
                  <a:srgbClr val="3483CA"/>
                </a:solidFill>
                <a:latin typeface="Arial" panose="020B0604020202020204" pitchFamily="34" charset="0"/>
                <a:ea typeface="+mj-ea"/>
                <a:cs typeface="Arial" panose="020B0604020202020204" pitchFamily="34" charset="0"/>
              </a:rPr>
              <a:t>eraill</a:t>
            </a:r>
            <a:r>
              <a:rPr lang="en-GB" b="1" dirty="0" smtClean="0">
                <a:solidFill>
                  <a:srgbClr val="3483CA"/>
                </a:solidFill>
                <a:latin typeface="Arial" panose="020B0604020202020204" pitchFamily="34" charset="0"/>
                <a:ea typeface="+mj-ea"/>
                <a:cs typeface="Arial" panose="020B0604020202020204" pitchFamily="34" charset="0"/>
              </a:rPr>
              <a:t>.</a:t>
            </a:r>
            <a:endParaRPr lang="en-GB" b="1" dirty="0">
              <a:solidFill>
                <a:srgbClr val="3483CA"/>
              </a:solidFill>
              <a:latin typeface="Arial" panose="020B0604020202020204" pitchFamily="34" charset="0"/>
              <a:ea typeface="+mj-ea"/>
              <a:cs typeface="Arial" panose="020B0604020202020204" pitchFamily="34" charset="0"/>
            </a:endParaRPr>
          </a:p>
        </p:txBody>
      </p:sp>
      <p:sp>
        <p:nvSpPr>
          <p:cNvPr id="4" name="Content Placeholder 3"/>
          <p:cNvSpPr>
            <a:spLocks noGrp="1"/>
          </p:cNvSpPr>
          <p:nvPr>
            <p:ph sz="half" idx="2"/>
          </p:nvPr>
        </p:nvSpPr>
        <p:spPr>
          <a:xfrm>
            <a:off x="6172200" y="2382667"/>
            <a:ext cx="5181600" cy="4351338"/>
          </a:xfrm>
        </p:spPr>
        <p:txBody>
          <a:bodyPr>
            <a:normAutofit/>
          </a:bodyPr>
          <a:lstStyle/>
          <a:p>
            <a:pPr marL="0" indent="0">
              <a:buNone/>
            </a:pPr>
            <a:r>
              <a:rPr lang="en-GB" b="1" dirty="0">
                <a:latin typeface="Arial" panose="020B0604020202020204" pitchFamily="34" charset="0"/>
                <a:cs typeface="Arial" panose="020B0604020202020204" pitchFamily="34" charset="0"/>
              </a:rPr>
              <a:t>The request can be clearly interpreted even by communication partners:</a:t>
            </a:r>
          </a:p>
          <a:p>
            <a:r>
              <a:rPr lang="en-GB" b="1" dirty="0">
                <a:latin typeface="Arial" panose="020B0604020202020204" pitchFamily="34" charset="0"/>
                <a:cs typeface="Arial" panose="020B0604020202020204" pitchFamily="34" charset="0"/>
              </a:rPr>
              <a:t>w</a:t>
            </a:r>
            <a:r>
              <a:rPr lang="en-GB" b="1" dirty="0" smtClean="0">
                <a:latin typeface="Arial" panose="020B0604020202020204" pitchFamily="34" charset="0"/>
                <a:cs typeface="Arial" panose="020B0604020202020204" pitchFamily="34" charset="0"/>
              </a:rPr>
              <a:t>ho </a:t>
            </a:r>
            <a:r>
              <a:rPr lang="en-GB" b="1" dirty="0">
                <a:latin typeface="Arial" panose="020B0604020202020204" pitchFamily="34" charset="0"/>
                <a:cs typeface="Arial" panose="020B0604020202020204" pitchFamily="34" charset="0"/>
              </a:rPr>
              <a:t>do not know the learner well</a:t>
            </a:r>
          </a:p>
          <a:p>
            <a:r>
              <a:rPr lang="en-GB" b="1" dirty="0">
                <a:latin typeface="Arial" panose="020B0604020202020204" pitchFamily="34" charset="0"/>
                <a:cs typeface="Arial" panose="020B0604020202020204" pitchFamily="34" charset="0"/>
              </a:rPr>
              <a:t>w</a:t>
            </a:r>
            <a:r>
              <a:rPr lang="en-GB" b="1" dirty="0" smtClean="0">
                <a:latin typeface="Arial" panose="020B0604020202020204" pitchFamily="34" charset="0"/>
                <a:cs typeface="Arial" panose="020B0604020202020204" pitchFamily="34" charset="0"/>
              </a:rPr>
              <a:t>ho </a:t>
            </a:r>
            <a:r>
              <a:rPr lang="en-GB" b="1" dirty="0">
                <a:latin typeface="Arial" panose="020B0604020202020204" pitchFamily="34" charset="0"/>
                <a:cs typeface="Arial" panose="020B0604020202020204" pitchFamily="34" charset="0"/>
              </a:rPr>
              <a:t>are not near to the learner at the time</a:t>
            </a:r>
          </a:p>
          <a:p>
            <a:r>
              <a:rPr lang="en-GB" b="1" dirty="0" smtClean="0">
                <a:latin typeface="Arial" panose="020B0604020202020204" pitchFamily="34" charset="0"/>
                <a:cs typeface="Arial" panose="020B0604020202020204" pitchFamily="34" charset="0"/>
              </a:rPr>
              <a:t>whose </a:t>
            </a:r>
            <a:r>
              <a:rPr lang="en-GB" b="1" dirty="0">
                <a:latin typeface="Arial" panose="020B0604020202020204" pitchFamily="34" charset="0"/>
                <a:cs typeface="Arial" panose="020B0604020202020204" pitchFamily="34" charset="0"/>
              </a:rPr>
              <a:t>attention is </a:t>
            </a:r>
            <a:r>
              <a:rPr lang="en-GB" b="1" dirty="0" smtClean="0">
                <a:latin typeface="Arial" panose="020B0604020202020204" pitchFamily="34" charset="0"/>
                <a:cs typeface="Arial" panose="020B0604020202020204" pitchFamily="34" charset="0"/>
              </a:rPr>
              <a:t>elsewhere.</a:t>
            </a:r>
            <a:endParaRPr lang="en-GB" b="1"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328148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276"/>
            <a:ext cx="10515600" cy="1325563"/>
          </a:xfrm>
        </p:spPr>
        <p:txBody>
          <a:bodyPr>
            <a:normAutofit/>
          </a:bodyPr>
          <a:lstStyle/>
          <a:p>
            <a:r>
              <a:rPr lang="en-GB" sz="3200" b="1" dirty="0">
                <a:solidFill>
                  <a:srgbClr val="3483CA"/>
                </a:solidFill>
                <a:latin typeface="Arial" panose="020B0604020202020204" pitchFamily="34" charset="0"/>
                <a:cs typeface="Arial" panose="020B0604020202020204" pitchFamily="34" charset="0"/>
              </a:rPr>
              <a:t>39</a:t>
            </a:r>
            <a:r>
              <a:rPr lang="en-GB" sz="3200" b="1" dirty="0" smtClean="0">
                <a:solidFill>
                  <a:srgbClr val="3483CA"/>
                </a:solidFill>
                <a:latin typeface="Arial" panose="020B0604020202020204" pitchFamily="34" charset="0"/>
                <a:cs typeface="Arial" panose="020B0604020202020204" pitchFamily="34" charset="0"/>
              </a:rPr>
              <a:t>. </a:t>
            </a:r>
            <a:r>
              <a:rPr lang="en-GB" sz="3200" b="1" dirty="0" err="1" smtClean="0">
                <a:solidFill>
                  <a:srgbClr val="3483CA"/>
                </a:solidFill>
                <a:latin typeface="Arial" panose="020B0604020202020204" pitchFamily="34" charset="0"/>
                <a:cs typeface="Arial" panose="020B0604020202020204" pitchFamily="34" charset="0"/>
              </a:rPr>
              <a:t>Parhad</a:t>
            </a:r>
            <a:r>
              <a:rPr lang="en-GB" sz="3200" b="1" dirty="0" smtClean="0">
                <a:solidFill>
                  <a:srgbClr val="3483CA"/>
                </a:solidFill>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39.</a:t>
            </a:r>
            <a:r>
              <a:rPr lang="en-GB" sz="3200" b="1" dirty="0" smtClean="0">
                <a:solidFill>
                  <a:srgbClr val="3483CA"/>
                </a:solidFill>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Continued</a:t>
            </a:r>
            <a:endParaRPr lang="en-GB" sz="3200" dirty="0"/>
          </a:p>
        </p:txBody>
      </p:sp>
      <p:sp>
        <p:nvSpPr>
          <p:cNvPr id="3" name="Content Placeholder 2"/>
          <p:cNvSpPr>
            <a:spLocks noGrp="1"/>
          </p:cNvSpPr>
          <p:nvPr>
            <p:ph sz="half" idx="1"/>
          </p:nvPr>
        </p:nvSpPr>
        <p:spPr>
          <a:xfrm>
            <a:off x="838200" y="2487776"/>
            <a:ext cx="5181600" cy="4351338"/>
          </a:xfrm>
        </p:spPr>
        <p:txBody>
          <a:bodyPr>
            <a:normAutofit/>
          </a:bodyPr>
          <a:lstStyle/>
          <a:p>
            <a:pPr marL="0" indent="0">
              <a:buNone/>
            </a:pPr>
            <a:r>
              <a:rPr lang="en-GB" b="1" dirty="0" err="1">
                <a:solidFill>
                  <a:srgbClr val="317ABD"/>
                </a:solidFill>
                <a:latin typeface="Arial" panose="020B0604020202020204" pitchFamily="34" charset="0"/>
                <a:cs typeface="Arial" panose="020B0604020202020204" pitchFamily="34" charset="0"/>
              </a:rPr>
              <a:t>Enghreifftiau</a:t>
            </a:r>
            <a:endParaRPr lang="en-GB" b="1" dirty="0">
              <a:solidFill>
                <a:srgbClr val="317ABD"/>
              </a:solidFill>
              <a:latin typeface="Arial" panose="020B0604020202020204" pitchFamily="34" charset="0"/>
              <a:cs typeface="Arial" panose="020B0604020202020204" pitchFamily="34" charset="0"/>
            </a:endParaRPr>
          </a:p>
          <a:p>
            <a:pPr marL="0" indent="0">
              <a:buNone/>
            </a:pPr>
            <a:endParaRPr lang="en-GB" dirty="0">
              <a:solidFill>
                <a:srgbClr val="317ABD"/>
              </a:solidFill>
              <a:latin typeface="Arial" panose="020B0604020202020204" pitchFamily="34" charset="0"/>
              <a:cs typeface="Arial" panose="020B0604020202020204" pitchFamily="34" charset="0"/>
            </a:endParaRPr>
          </a:p>
          <a:p>
            <a:r>
              <a:rPr lang="en-GB" dirty="0">
                <a:solidFill>
                  <a:srgbClr val="317ABD"/>
                </a:solidFill>
                <a:latin typeface="Arial" panose="020B0604020202020204" pitchFamily="34" charset="0"/>
                <a:cs typeface="Arial" panose="020B0604020202020204" pitchFamily="34" charset="0"/>
              </a:rPr>
              <a:t>Pan </a:t>
            </a:r>
            <a:r>
              <a:rPr lang="en-GB" dirty="0" err="1">
                <a:solidFill>
                  <a:srgbClr val="317ABD"/>
                </a:solidFill>
                <a:latin typeface="Arial" panose="020B0604020202020204" pitchFamily="34" charset="0"/>
                <a:cs typeface="Arial" panose="020B0604020202020204" pitchFamily="34" charset="0"/>
              </a:rPr>
              <a:t>fydd</a:t>
            </a:r>
            <a:r>
              <a:rPr lang="en-GB" dirty="0">
                <a:solidFill>
                  <a:srgbClr val="317ABD"/>
                </a:solidFill>
                <a:latin typeface="Arial" panose="020B0604020202020204" pitchFamily="34" charset="0"/>
                <a:cs typeface="Arial" panose="020B0604020202020204" pitchFamily="34" charset="0"/>
              </a:rPr>
              <a:t> Ryan eisiau dod </a:t>
            </a:r>
            <a:r>
              <a:rPr lang="en-GB" dirty="0" err="1">
                <a:solidFill>
                  <a:srgbClr val="317ABD"/>
                </a:solidFill>
                <a:latin typeface="Arial" panose="020B0604020202020204" pitchFamily="34" charset="0"/>
                <a:cs typeface="Arial" panose="020B0604020202020204" pitchFamily="34" charset="0"/>
              </a:rPr>
              <a:t>allan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o’i</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gadair</a:t>
            </a:r>
            <a:r>
              <a:rPr lang="en-GB" dirty="0">
                <a:solidFill>
                  <a:srgbClr val="317ABD"/>
                </a:solidFill>
                <a:latin typeface="Arial" panose="020B0604020202020204" pitchFamily="34" charset="0"/>
                <a:cs typeface="Arial" panose="020B0604020202020204" pitchFamily="34" charset="0"/>
              </a:rPr>
              <a:t> (neu i fyny </a:t>
            </a:r>
            <a:r>
              <a:rPr lang="en-GB" dirty="0" err="1">
                <a:solidFill>
                  <a:srgbClr val="317ABD"/>
                </a:solidFill>
                <a:latin typeface="Arial" panose="020B0604020202020204" pitchFamily="34" charset="0"/>
                <a:cs typeface="Arial" panose="020B0604020202020204" pitchFamily="34" charset="0"/>
              </a:rPr>
              <a:t>o’r</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llawr</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bydd</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e’n</a:t>
            </a:r>
            <a:r>
              <a:rPr lang="en-GB" dirty="0">
                <a:solidFill>
                  <a:srgbClr val="317ABD"/>
                </a:solidFill>
                <a:latin typeface="Arial" panose="020B0604020202020204" pitchFamily="34" charset="0"/>
                <a:cs typeface="Arial" panose="020B0604020202020204" pitchFamily="34" charset="0"/>
              </a:rPr>
              <a:t> defnyddio llais </a:t>
            </a:r>
            <a:r>
              <a:rPr lang="en-GB" dirty="0" err="1">
                <a:solidFill>
                  <a:srgbClr val="317ABD"/>
                </a:solidFill>
                <a:latin typeface="Arial" panose="020B0604020202020204" pitchFamily="34" charset="0"/>
                <a:cs typeface="Arial" panose="020B0604020202020204" pitchFamily="34" charset="0"/>
              </a:rPr>
              <a:t>uchel</a:t>
            </a:r>
            <a:r>
              <a:rPr lang="en-GB" dirty="0">
                <a:solidFill>
                  <a:srgbClr val="317ABD"/>
                </a:solidFill>
                <a:latin typeface="Arial" panose="020B0604020202020204" pitchFamily="34" charset="0"/>
                <a:cs typeface="Arial" panose="020B0604020202020204" pitchFamily="34" charset="0"/>
              </a:rPr>
              <a:t> i </a:t>
            </a:r>
            <a:r>
              <a:rPr lang="en-GB" dirty="0" err="1">
                <a:solidFill>
                  <a:srgbClr val="317ABD"/>
                </a:solidFill>
                <a:latin typeface="Arial" panose="020B0604020202020204" pitchFamily="34" charset="0"/>
                <a:cs typeface="Arial" panose="020B0604020202020204" pitchFamily="34" charset="0"/>
              </a:rPr>
              <a:t>dynnu</a:t>
            </a:r>
            <a:r>
              <a:rPr lang="en-GB" dirty="0">
                <a:solidFill>
                  <a:srgbClr val="317ABD"/>
                </a:solidFill>
                <a:latin typeface="Arial" panose="020B0604020202020204" pitchFamily="34" charset="0"/>
                <a:cs typeface="Arial" panose="020B0604020202020204" pitchFamily="34" charset="0"/>
              </a:rPr>
              <a:t> sylw un o dîm y dosbarth, </a:t>
            </a:r>
            <a:r>
              <a:rPr lang="en-GB" dirty="0" err="1">
                <a:solidFill>
                  <a:srgbClr val="317ABD"/>
                </a:solidFill>
                <a:latin typeface="Arial" panose="020B0604020202020204" pitchFamily="34" charset="0"/>
                <a:cs typeface="Arial" panose="020B0604020202020204" pitchFamily="34" charset="0"/>
              </a:rPr>
              <a:t>gan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ddal</a:t>
            </a:r>
            <a:r>
              <a:rPr lang="en-GB" dirty="0">
                <a:solidFill>
                  <a:srgbClr val="317ABD"/>
                </a:solidFill>
                <a:latin typeface="Arial" panose="020B0604020202020204" pitchFamily="34" charset="0"/>
                <a:cs typeface="Arial" panose="020B0604020202020204" pitchFamily="34" charset="0"/>
              </a:rPr>
              <a:t> ei </a:t>
            </a:r>
            <a:r>
              <a:rPr lang="en-GB" dirty="0" err="1">
                <a:solidFill>
                  <a:srgbClr val="317ABD"/>
                </a:solidFill>
                <a:latin typeface="Arial" panose="020B0604020202020204" pitchFamily="34" charset="0"/>
                <a:cs typeface="Arial" panose="020B0604020202020204" pitchFamily="34" charset="0"/>
              </a:rPr>
              <a:t>freichiau</a:t>
            </a:r>
            <a:r>
              <a:rPr lang="en-GB" dirty="0">
                <a:solidFill>
                  <a:srgbClr val="317ABD"/>
                </a:solidFill>
                <a:latin typeface="Arial" panose="020B0604020202020204" pitchFamily="34" charset="0"/>
                <a:cs typeface="Arial" panose="020B0604020202020204" pitchFamily="34" charset="0"/>
              </a:rPr>
              <a:t> i fyny </a:t>
            </a:r>
            <a:r>
              <a:rPr lang="en-GB" dirty="0" err="1">
                <a:solidFill>
                  <a:srgbClr val="317ABD"/>
                </a:solidFill>
                <a:latin typeface="Arial" panose="020B0604020202020204" pitchFamily="34" charset="0"/>
                <a:cs typeface="Arial" panose="020B0604020202020204" pitchFamily="34" charset="0"/>
              </a:rPr>
              <a:t>wrth</a:t>
            </a:r>
            <a:r>
              <a:rPr lang="en-GB" dirty="0">
                <a:solidFill>
                  <a:srgbClr val="317ABD"/>
                </a:solidFill>
                <a:latin typeface="Arial" panose="020B0604020202020204" pitchFamily="34" charset="0"/>
                <a:cs typeface="Arial" panose="020B0604020202020204" pitchFamily="34" charset="0"/>
              </a:rPr>
              <a:t> wneud hynny.</a:t>
            </a:r>
          </a:p>
        </p:txBody>
      </p:sp>
      <p:sp>
        <p:nvSpPr>
          <p:cNvPr id="4" name="Content Placeholder 3"/>
          <p:cNvSpPr>
            <a:spLocks noGrp="1"/>
          </p:cNvSpPr>
          <p:nvPr>
            <p:ph sz="half" idx="2"/>
          </p:nvPr>
        </p:nvSpPr>
        <p:spPr>
          <a:xfrm>
            <a:off x="6172200" y="2487776"/>
            <a:ext cx="5181600" cy="4351338"/>
          </a:xfrm>
        </p:spPr>
        <p:txBody>
          <a:bodyPr>
            <a:normAutofit/>
          </a:bodyPr>
          <a:lstStyle/>
          <a:p>
            <a:pPr marL="0" indent="0">
              <a:buNone/>
            </a:pPr>
            <a:r>
              <a:rPr lang="en-GB" b="1" dirty="0">
                <a:latin typeface="Arial" panose="020B0604020202020204" pitchFamily="34" charset="0"/>
                <a:cs typeface="Arial" panose="020B0604020202020204" pitchFamily="34" charset="0"/>
              </a:rPr>
              <a:t>Examples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Ryan wants to come out of his chair (or up from the floor), he will vocalise loudly to gain the attention of one of the class team, holding his arms up as he does </a:t>
            </a:r>
            <a:r>
              <a:rPr lang="en-GB" dirty="0" smtClean="0">
                <a:latin typeface="Arial" panose="020B0604020202020204" pitchFamily="34" charset="0"/>
                <a:cs typeface="Arial" panose="020B0604020202020204" pitchFamily="34" charset="0"/>
              </a:rPr>
              <a:t>so.</a:t>
            </a:r>
            <a:endParaRPr lang="en-GB"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306842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3564"/>
            <a:ext cx="10515600" cy="1325563"/>
          </a:xfrm>
        </p:spPr>
        <p:txBody>
          <a:bodyPr>
            <a:normAutofit/>
          </a:bodyPr>
          <a:lstStyle/>
          <a:p>
            <a:r>
              <a:rPr lang="en-GB" sz="3200" b="1" dirty="0" err="1" smtClean="0">
                <a:solidFill>
                  <a:srgbClr val="3483CA"/>
                </a:solidFill>
                <a:latin typeface="Arial" panose="020B0604020202020204" pitchFamily="34" charset="0"/>
                <a:cs typeface="Arial" panose="020B0604020202020204" pitchFamily="34" charset="0"/>
              </a:rPr>
              <a:t>Strwythur</a:t>
            </a:r>
            <a:r>
              <a:rPr lang="en-GB" sz="3200" b="1" dirty="0" smtClean="0">
                <a:solidFill>
                  <a:srgbClr val="3483CA"/>
                </a:solidFill>
                <a:latin typeface="Arial" panose="020B0604020202020204" pitchFamily="34" charset="0"/>
                <a:cs typeface="Arial" panose="020B0604020202020204" pitchFamily="34" charset="0"/>
              </a:rPr>
              <a:t> y </a:t>
            </a:r>
            <a:r>
              <a:rPr lang="en-GB" sz="3200" b="1" dirty="0" err="1" smtClean="0">
                <a:solidFill>
                  <a:srgbClr val="3483CA"/>
                </a:solidFill>
                <a:latin typeface="Arial" panose="020B0604020202020204" pitchFamily="34" charset="0"/>
                <a:cs typeface="Arial" panose="020B0604020202020204" pitchFamily="34" charset="0"/>
              </a:rPr>
              <a:t>sesiwn</a:t>
            </a:r>
            <a:r>
              <a:rPr lang="en-GB" sz="3200" b="1" dirty="0">
                <a:solidFill>
                  <a:srgbClr val="3483CA"/>
                </a:solidFill>
                <a:latin typeface="Arial" panose="020B0604020202020204" pitchFamily="34" charset="0"/>
                <a:cs typeface="Arial" panose="020B0604020202020204" pitchFamily="34" charset="0"/>
              </a:rPr>
              <a:t> </a:t>
            </a:r>
            <a:r>
              <a:rPr lang="en-GB" sz="3200" b="1" dirty="0" smtClean="0">
                <a:solidFill>
                  <a:srgbClr val="3483CA"/>
                </a:solidFill>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		Structure of session</a:t>
            </a:r>
            <a:endParaRPr lang="en-GB" sz="3200" b="1" dirty="0">
              <a:solidFill>
                <a:srgbClr val="009782"/>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838200" y="1825625"/>
            <a:ext cx="5251704" cy="4351338"/>
          </a:xfrm>
        </p:spPr>
        <p:txBody>
          <a:bodyPr>
            <a:normAutofit/>
          </a:bodyPr>
          <a:lstStyle/>
          <a:p>
            <a:pPr marL="0" indent="0">
              <a:buNone/>
            </a:pPr>
            <a:r>
              <a:rPr lang="fr-FR" b="1" dirty="0" err="1" smtClean="0">
                <a:solidFill>
                  <a:srgbClr val="317ABD"/>
                </a:solidFill>
                <a:latin typeface="Arial" panose="020B0604020202020204" pitchFamily="34" charset="0"/>
                <a:cs typeface="Arial" panose="020B0604020202020204" pitchFamily="34" charset="0"/>
              </a:rPr>
              <a:t>Adolygu</a:t>
            </a:r>
            <a:r>
              <a:rPr lang="fr-FR" b="1" dirty="0" smtClean="0">
                <a:solidFill>
                  <a:srgbClr val="317ABD"/>
                </a:solidFill>
                <a:latin typeface="Arial" panose="020B0604020202020204" pitchFamily="34" charset="0"/>
                <a:cs typeface="Arial" panose="020B0604020202020204" pitchFamily="34" charset="0"/>
              </a:rPr>
              <a:t> </a:t>
            </a:r>
          </a:p>
          <a:p>
            <a:pPr marL="0" indent="0">
              <a:buNone/>
            </a:pPr>
            <a:r>
              <a:rPr lang="fr-FR" b="1" dirty="0" smtClean="0">
                <a:solidFill>
                  <a:srgbClr val="317ABD"/>
                </a:solidFill>
                <a:latin typeface="Arial" panose="020B0604020202020204" pitchFamily="34" charset="0"/>
                <a:cs typeface="Arial" panose="020B0604020202020204" pitchFamily="34" charset="0"/>
              </a:rPr>
              <a:t>Ar </a:t>
            </a:r>
            <a:r>
              <a:rPr lang="fr-FR" b="1" dirty="0" err="1" smtClean="0">
                <a:solidFill>
                  <a:srgbClr val="317ABD"/>
                </a:solidFill>
                <a:latin typeface="Arial" panose="020B0604020202020204" pitchFamily="34" charset="0"/>
                <a:cs typeface="Arial" panose="020B0604020202020204" pitchFamily="34" charset="0"/>
              </a:rPr>
              <a:t>Drywydd</a:t>
            </a:r>
            <a:r>
              <a:rPr lang="fr-FR" b="1" dirty="0" smtClean="0">
                <a:solidFill>
                  <a:srgbClr val="317ABD"/>
                </a:solidFill>
                <a:latin typeface="Arial" panose="020B0604020202020204" pitchFamily="34" charset="0"/>
                <a:cs typeface="Arial" panose="020B0604020202020204" pitchFamily="34" charset="0"/>
              </a:rPr>
              <a:t> </a:t>
            </a:r>
            <a:r>
              <a:rPr lang="fr-FR" b="1" dirty="0" err="1" smtClean="0">
                <a:solidFill>
                  <a:srgbClr val="317ABD"/>
                </a:solidFill>
                <a:latin typeface="Arial" panose="020B0604020202020204" pitchFamily="34" charset="0"/>
                <a:cs typeface="Arial" panose="020B0604020202020204" pitchFamily="34" charset="0"/>
              </a:rPr>
              <a:t>Dysgu</a:t>
            </a:r>
            <a:r>
              <a:rPr lang="fr-FR" b="1" dirty="0" smtClean="0">
                <a:solidFill>
                  <a:srgbClr val="317ABD"/>
                </a:solidFill>
                <a:latin typeface="Arial" panose="020B0604020202020204" pitchFamily="34" charset="0"/>
                <a:cs typeface="Arial" panose="020B0604020202020204" pitchFamily="34" charset="0"/>
              </a:rPr>
              <a:t>:</a:t>
            </a:r>
          </a:p>
          <a:p>
            <a:endParaRPr lang="en-GB" dirty="0" smtClean="0">
              <a:solidFill>
                <a:srgbClr val="317ABD"/>
              </a:solidFill>
              <a:latin typeface="Arial" panose="020B0604020202020204" pitchFamily="34" charset="0"/>
              <a:cs typeface="Arial" panose="020B0604020202020204" pitchFamily="34" charset="0"/>
            </a:endParaRPr>
          </a:p>
          <a:p>
            <a:r>
              <a:rPr lang="en-GB" dirty="0" smtClean="0">
                <a:solidFill>
                  <a:srgbClr val="317ABD"/>
                </a:solidFill>
                <a:latin typeface="Arial" panose="020B0604020202020204" pitchFamily="34" charset="0"/>
                <a:cs typeface="Arial" panose="020B0604020202020204" pitchFamily="34" charset="0"/>
              </a:rPr>
              <a:t>Y </a:t>
            </a:r>
            <a:r>
              <a:rPr lang="en-GB" dirty="0" err="1" smtClean="0">
                <a:solidFill>
                  <a:srgbClr val="317ABD"/>
                </a:solidFill>
                <a:latin typeface="Arial" panose="020B0604020202020204" pitchFamily="34" charset="0"/>
                <a:cs typeface="Arial" panose="020B0604020202020204" pitchFamily="34" charset="0"/>
              </a:rPr>
              <a:t>cyd-destun</a:t>
            </a:r>
            <a:endParaRPr lang="en-GB" dirty="0" smtClean="0">
              <a:solidFill>
                <a:srgbClr val="317ABD"/>
              </a:solidFill>
              <a:latin typeface="Arial" panose="020B0604020202020204" pitchFamily="34" charset="0"/>
              <a:cs typeface="Arial" panose="020B0604020202020204" pitchFamily="34" charset="0"/>
            </a:endParaRPr>
          </a:p>
          <a:p>
            <a:r>
              <a:rPr lang="en-GB" dirty="0" err="1" smtClean="0">
                <a:solidFill>
                  <a:srgbClr val="317ABD"/>
                </a:solidFill>
                <a:latin typeface="Arial" panose="020B0604020202020204" pitchFamily="34" charset="0"/>
                <a:cs typeface="Arial" panose="020B0604020202020204" pitchFamily="34" charset="0"/>
              </a:rPr>
              <a:t>Nodweddion</a:t>
            </a:r>
            <a:r>
              <a:rPr lang="en-GB" dirty="0" smtClean="0">
                <a:solidFill>
                  <a:srgbClr val="317ABD"/>
                </a:solidFill>
                <a:latin typeface="Arial" panose="020B0604020202020204" pitchFamily="34" charset="0"/>
                <a:cs typeface="Arial" panose="020B0604020202020204" pitchFamily="34" charset="0"/>
              </a:rPr>
              <a:t> </a:t>
            </a:r>
            <a:r>
              <a:rPr lang="en-GB" dirty="0" err="1" smtClean="0">
                <a:solidFill>
                  <a:srgbClr val="317ABD"/>
                </a:solidFill>
                <a:latin typeface="Arial" panose="020B0604020202020204" pitchFamily="34" charset="0"/>
                <a:cs typeface="Arial" panose="020B0604020202020204" pitchFamily="34" charset="0"/>
              </a:rPr>
              <a:t>allweddol</a:t>
            </a:r>
            <a:r>
              <a:rPr lang="en-GB" dirty="0" smtClean="0">
                <a:solidFill>
                  <a:srgbClr val="317ABD"/>
                </a:solidFill>
                <a:latin typeface="Arial" panose="020B0604020202020204" pitchFamily="34" charset="0"/>
                <a:cs typeface="Arial" panose="020B0604020202020204" pitchFamily="34" charset="0"/>
              </a:rPr>
              <a:t> y deunyddiau </a:t>
            </a:r>
            <a:r>
              <a:rPr lang="en-GB" dirty="0" err="1" smtClean="0">
                <a:solidFill>
                  <a:srgbClr val="317ABD"/>
                </a:solidFill>
                <a:latin typeface="Arial" panose="020B0604020202020204" pitchFamily="34" charset="0"/>
                <a:cs typeface="Arial" panose="020B0604020202020204" pitchFamily="34" charset="0"/>
              </a:rPr>
              <a:t>diwygiedig</a:t>
            </a:r>
            <a:endParaRPr lang="en-GB" dirty="0" smtClean="0">
              <a:solidFill>
                <a:srgbClr val="317ABD"/>
              </a:solidFill>
              <a:latin typeface="Arial" panose="020B0604020202020204" pitchFamily="34" charset="0"/>
              <a:cs typeface="Arial" panose="020B0604020202020204" pitchFamily="34" charset="0"/>
            </a:endParaRPr>
          </a:p>
          <a:p>
            <a:r>
              <a:rPr lang="en-GB" dirty="0" err="1" smtClean="0">
                <a:solidFill>
                  <a:srgbClr val="317ABD"/>
                </a:solidFill>
                <a:latin typeface="Arial" panose="020B0604020202020204" pitchFamily="34" charset="0"/>
                <a:cs typeface="Arial" panose="020B0604020202020204" pitchFamily="34" charset="0"/>
              </a:rPr>
              <a:t>Datblygiadau</a:t>
            </a:r>
            <a:r>
              <a:rPr lang="en-GB" dirty="0" smtClean="0">
                <a:solidFill>
                  <a:srgbClr val="317ABD"/>
                </a:solidFill>
                <a:latin typeface="Arial" panose="020B0604020202020204" pitchFamily="34" charset="0"/>
                <a:cs typeface="Arial" panose="020B0604020202020204" pitchFamily="34" charset="0"/>
              </a:rPr>
              <a:t> yn y </a:t>
            </a:r>
            <a:r>
              <a:rPr lang="en-GB" dirty="0" err="1" smtClean="0">
                <a:solidFill>
                  <a:srgbClr val="317ABD"/>
                </a:solidFill>
                <a:latin typeface="Arial" panose="020B0604020202020204" pitchFamily="34" charset="0"/>
                <a:cs typeface="Arial" panose="020B0604020202020204" pitchFamily="34" charset="0"/>
              </a:rPr>
              <a:t>dyfodol</a:t>
            </a:r>
            <a:r>
              <a:rPr lang="en-GB" dirty="0" smtClean="0">
                <a:solidFill>
                  <a:srgbClr val="317ABD"/>
                </a:solidFill>
                <a:latin typeface="Arial" panose="020B0604020202020204" pitchFamily="34" charset="0"/>
                <a:cs typeface="Arial" panose="020B0604020202020204" pitchFamily="34" charset="0"/>
              </a:rPr>
              <a:t> – </a:t>
            </a:r>
            <a:r>
              <a:rPr lang="en-GB" dirty="0" err="1" smtClean="0">
                <a:solidFill>
                  <a:srgbClr val="317ABD"/>
                </a:solidFill>
                <a:latin typeface="Arial" panose="020B0604020202020204" pitchFamily="34" charset="0"/>
                <a:cs typeface="Arial" panose="020B0604020202020204" pitchFamily="34" charset="0"/>
              </a:rPr>
              <a:t>fideos</a:t>
            </a:r>
            <a:r>
              <a:rPr lang="en-GB" dirty="0" smtClean="0">
                <a:solidFill>
                  <a:srgbClr val="317ABD"/>
                </a:solidFill>
                <a:latin typeface="Arial" panose="020B0604020202020204" pitchFamily="34" charset="0"/>
                <a:cs typeface="Arial" panose="020B0604020202020204" pitchFamily="34" charset="0"/>
              </a:rPr>
              <a:t>, </a:t>
            </a:r>
            <a:r>
              <a:rPr lang="en-GB" dirty="0" err="1" smtClean="0">
                <a:solidFill>
                  <a:srgbClr val="317ABD"/>
                </a:solidFill>
                <a:latin typeface="Arial" panose="020B0604020202020204" pitchFamily="34" charset="0"/>
                <a:cs typeface="Arial" panose="020B0604020202020204" pitchFamily="34" charset="0"/>
              </a:rPr>
              <a:t>geirfa</a:t>
            </a:r>
            <a:endParaRPr lang="en-GB" dirty="0" smtClean="0">
              <a:solidFill>
                <a:srgbClr val="317ABD"/>
              </a:solidFill>
              <a:latin typeface="Arial" panose="020B0604020202020204" pitchFamily="34" charset="0"/>
              <a:cs typeface="Arial" panose="020B0604020202020204" pitchFamily="34" charset="0"/>
            </a:endParaRPr>
          </a:p>
          <a:p>
            <a:r>
              <a:rPr lang="en-GB" dirty="0" smtClean="0">
                <a:solidFill>
                  <a:srgbClr val="317ABD"/>
                </a:solidFill>
                <a:latin typeface="Arial" panose="020B0604020202020204" pitchFamily="34" charset="0"/>
                <a:cs typeface="Arial" panose="020B0604020202020204" pitchFamily="34" charset="0"/>
              </a:rPr>
              <a:t>Cwestiynau ac </a:t>
            </a:r>
            <a:r>
              <a:rPr lang="en-GB" dirty="0" err="1" smtClean="0">
                <a:solidFill>
                  <a:srgbClr val="317ABD"/>
                </a:solidFill>
                <a:latin typeface="Arial" panose="020B0604020202020204" pitchFamily="34" charset="0"/>
                <a:cs typeface="Arial" panose="020B0604020202020204" pitchFamily="34" charset="0"/>
              </a:rPr>
              <a:t>adborth</a:t>
            </a:r>
            <a:endParaRPr lang="en-GB" dirty="0" smtClean="0">
              <a:solidFill>
                <a:srgbClr val="317ABD"/>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172200" y="1815793"/>
            <a:ext cx="5181600" cy="4351338"/>
          </a:xfrm>
        </p:spPr>
        <p:txBody>
          <a:bodyPr>
            <a:noAutofit/>
          </a:bodyPr>
          <a:lstStyle/>
          <a:p>
            <a:pPr marL="0" indent="0">
              <a:buNone/>
            </a:pPr>
            <a:r>
              <a:rPr lang="fr-FR" b="1" dirty="0">
                <a:latin typeface="Arial" panose="020B0604020202020204" pitchFamily="34" charset="0"/>
                <a:cs typeface="Arial" panose="020B0604020202020204" pitchFamily="34" charset="0"/>
              </a:rPr>
              <a:t>Routes for Learning </a:t>
            </a:r>
            <a:endParaRPr lang="fr-FR" b="1" dirty="0" smtClean="0">
              <a:latin typeface="Arial" panose="020B0604020202020204" pitchFamily="34" charset="0"/>
              <a:cs typeface="Arial" panose="020B0604020202020204" pitchFamily="34" charset="0"/>
            </a:endParaRPr>
          </a:p>
          <a:p>
            <a:pPr marL="0" indent="0">
              <a:buNone/>
            </a:pPr>
            <a:r>
              <a:rPr lang="fr-FR" b="1" dirty="0" err="1" smtClean="0">
                <a:latin typeface="Arial" panose="020B0604020202020204" pitchFamily="34" charset="0"/>
                <a:cs typeface="Arial" panose="020B0604020202020204" pitchFamily="34" charset="0"/>
              </a:rPr>
              <a:t>revision</a:t>
            </a:r>
            <a:r>
              <a:rPr lang="fr-FR" b="1" dirty="0">
                <a:latin typeface="Arial" panose="020B0604020202020204" pitchFamily="34" charset="0"/>
                <a:cs typeface="Arial" panose="020B0604020202020204" pitchFamily="34" charset="0"/>
              </a:rPr>
              <a:t>:</a:t>
            </a:r>
          </a:p>
          <a:p>
            <a:pPr marL="0" indent="0">
              <a:buNone/>
            </a:pPr>
            <a:endParaRPr lang="en-GB" dirty="0">
              <a:latin typeface="Arial" panose="020B0604020202020204" pitchFamily="34" charset="0"/>
              <a:cs typeface="Arial" panose="020B0604020202020204" pitchFamily="34" charset="0"/>
            </a:endParaRPr>
          </a:p>
          <a:p>
            <a:r>
              <a:rPr lang="fr-FR" dirty="0" err="1">
                <a:latin typeface="Arial" panose="020B0604020202020204" pitchFamily="34" charset="0"/>
                <a:cs typeface="Arial" panose="020B0604020202020204" pitchFamily="34" charset="0"/>
              </a:rPr>
              <a:t>Context</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Key </a:t>
            </a:r>
            <a:r>
              <a:rPr lang="fr-FR" dirty="0" err="1">
                <a:latin typeface="Arial" panose="020B0604020202020204" pitchFamily="34" charset="0"/>
                <a:cs typeface="Arial" panose="020B0604020202020204" pitchFamily="34" charset="0"/>
              </a:rPr>
              <a:t>features</a:t>
            </a:r>
            <a:r>
              <a:rPr lang="fr-FR" dirty="0">
                <a:latin typeface="Arial" panose="020B0604020202020204" pitchFamily="34" charset="0"/>
                <a:cs typeface="Arial" panose="020B0604020202020204" pitchFamily="34" charset="0"/>
              </a:rPr>
              <a:t> of t</a:t>
            </a:r>
            <a:r>
              <a:rPr lang="en-GB" dirty="0">
                <a:latin typeface="Arial" panose="020B0604020202020204" pitchFamily="34" charset="0"/>
                <a:cs typeface="Arial" panose="020B0604020202020204" pitchFamily="34" charset="0"/>
              </a:rPr>
              <a:t>he </a:t>
            </a:r>
            <a:r>
              <a:rPr lang="fr-FR" dirty="0" err="1">
                <a:latin typeface="Arial" panose="020B0604020202020204" pitchFamily="34" charset="0"/>
                <a:cs typeface="Arial" panose="020B0604020202020204" pitchFamily="34" charset="0"/>
              </a:rPr>
              <a:t>revised</a:t>
            </a:r>
            <a:r>
              <a:rPr lang="fr-F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materials</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Future </a:t>
            </a:r>
            <a:r>
              <a:rPr lang="fr-FR" dirty="0" err="1" smtClean="0">
                <a:latin typeface="Arial" panose="020B0604020202020204" pitchFamily="34" charset="0"/>
                <a:cs typeface="Arial" panose="020B0604020202020204" pitchFamily="34" charset="0"/>
              </a:rPr>
              <a:t>developments</a:t>
            </a:r>
            <a:r>
              <a:rPr lang="fr-FR" dirty="0" smtClean="0">
                <a:latin typeface="Arial" panose="020B0604020202020204" pitchFamily="34" charset="0"/>
                <a:cs typeface="Arial" panose="020B0604020202020204" pitchFamily="34" charset="0"/>
              </a:rPr>
              <a:t> – </a:t>
            </a:r>
            <a:r>
              <a:rPr lang="fr-FR" dirty="0" err="1">
                <a:latin typeface="Arial" panose="020B0604020202020204" pitchFamily="34" charset="0"/>
                <a:cs typeface="Arial" panose="020B0604020202020204" pitchFamily="34" charset="0"/>
              </a:rPr>
              <a:t>videos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glossary</a:t>
            </a:r>
            <a:endParaRPr lang="en-GB"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Questions </a:t>
            </a:r>
            <a:r>
              <a:rPr lang="fr-FR" dirty="0">
                <a:latin typeface="Arial" panose="020B0604020202020204" pitchFamily="34" charset="0"/>
                <a:cs typeface="Arial" panose="020B0604020202020204" pitchFamily="34" charset="0"/>
              </a:rPr>
              <a:t>and feedback</a:t>
            </a:r>
            <a:endParaRPr lang="en-GB" dirty="0">
              <a:latin typeface="Arial" panose="020B0604020202020204" pitchFamily="34" charset="0"/>
              <a:cs typeface="Arial" panose="020B0604020202020204" pitchFamily="34" charset="0"/>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169464" y="240020"/>
            <a:ext cx="4679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b="1" dirty="0" err="1" smtClean="0">
                <a:solidFill>
                  <a:schemeClr val="bg1"/>
                </a:solidFill>
                <a:latin typeface="Arial" panose="020B0604020202020204" pitchFamily="34" charset="0"/>
              </a:rPr>
              <a:t>Ar</a:t>
            </a:r>
            <a:r>
              <a:rPr lang="en-GB" altLang="en-US" sz="1200" b="1" dirty="0" smtClean="0">
                <a:solidFill>
                  <a:schemeClr val="bg1"/>
                </a:solidFill>
                <a:latin typeface="Arial" panose="020B0604020202020204" pitchFamily="34" charset="0"/>
              </a:rPr>
              <a:t> </a:t>
            </a:r>
            <a:r>
              <a:rPr lang="en-GB" altLang="en-US" sz="1200" b="1" dirty="0" err="1" smtClean="0">
                <a:solidFill>
                  <a:schemeClr val="bg1"/>
                </a:solidFill>
                <a:latin typeface="Arial" panose="020B0604020202020204" pitchFamily="34" charset="0"/>
              </a:rPr>
              <a:t>Drywydd</a:t>
            </a:r>
            <a:r>
              <a:rPr lang="en-GB" altLang="en-US" sz="1200" b="1" dirty="0" smtClean="0">
                <a:solidFill>
                  <a:schemeClr val="bg1"/>
                </a:solidFill>
                <a:latin typeface="Arial" panose="020B0604020202020204" pitchFamily="34" charset="0"/>
              </a:rPr>
              <a:t> </a:t>
            </a:r>
            <a:r>
              <a:rPr lang="en-GB" altLang="en-US" sz="1200" b="1" dirty="0" err="1" smtClean="0">
                <a:solidFill>
                  <a:schemeClr val="bg1"/>
                </a:solidFill>
                <a:latin typeface="Arial" panose="020B0604020202020204" pitchFamily="34" charset="0"/>
              </a:rPr>
              <a:t>Dysgu</a:t>
            </a:r>
            <a:r>
              <a:rPr lang="en-GB" altLang="en-US" sz="1200" b="1" dirty="0" smtClean="0">
                <a:solidFill>
                  <a:schemeClr val="bg1"/>
                </a:solidFill>
                <a:latin typeface="Arial" panose="020B0604020202020204" pitchFamily="34" charset="0"/>
              </a:rPr>
              <a:t>: </a:t>
            </a:r>
            <a:r>
              <a:rPr lang="en-GB" altLang="en-US" sz="1200" b="1" dirty="0" err="1" smtClean="0">
                <a:solidFill>
                  <a:schemeClr val="bg1"/>
                </a:solidFill>
                <a:latin typeface="Arial" panose="020B0604020202020204" pitchFamily="34" charset="0"/>
              </a:rPr>
              <a:t>Dysgu</a:t>
            </a:r>
            <a:r>
              <a:rPr lang="en-GB" altLang="en-US" sz="1200" b="1" dirty="0" smtClean="0">
                <a:solidFill>
                  <a:schemeClr val="bg1"/>
                </a:solidFill>
                <a:latin typeface="Arial" panose="020B0604020202020204" pitchFamily="34" charset="0"/>
              </a:rPr>
              <a:t> </a:t>
            </a:r>
            <a:r>
              <a:rPr lang="en-GB" altLang="en-US" sz="1200" b="1" dirty="0" err="1" smtClean="0">
                <a:solidFill>
                  <a:schemeClr val="bg1"/>
                </a:solidFill>
                <a:latin typeface="Arial" panose="020B0604020202020204" pitchFamily="34" charset="0"/>
              </a:rPr>
              <a:t>proffesiynol</a:t>
            </a:r>
            <a:endParaRPr lang="en-GB" altLang="en-US" sz="1200" b="1" dirty="0" smtClean="0">
              <a:solidFill>
                <a:schemeClr val="bg1"/>
              </a:solidFill>
              <a:latin typeface="Arial" panose="020B0604020202020204" pitchFamily="34" charset="0"/>
            </a:endParaRPr>
          </a:p>
          <a:p>
            <a:pPr eaLnBrk="1" hangingPunct="1">
              <a:spcBef>
                <a:spcPct val="0"/>
              </a:spcBef>
              <a:buFontTx/>
              <a:buNone/>
            </a:pPr>
            <a:r>
              <a:rPr lang="en-GB" altLang="en-US" sz="1200" b="1" dirty="0" smtClean="0">
                <a:solidFill>
                  <a:schemeClr val="bg1"/>
                </a:solidFill>
                <a:latin typeface="Arial" panose="020B0604020202020204" pitchFamily="34" charset="0"/>
              </a:rPr>
              <a:t>Routes </a:t>
            </a:r>
            <a:r>
              <a:rPr lang="en-GB" altLang="en-US" sz="1200" b="1" dirty="0">
                <a:solidFill>
                  <a:schemeClr val="bg1"/>
                </a:solidFill>
                <a:latin typeface="Arial" panose="020B0604020202020204" pitchFamily="34" charset="0"/>
              </a:rPr>
              <a:t>for </a:t>
            </a:r>
            <a:r>
              <a:rPr lang="en-GB" altLang="en-US" sz="1200" b="1" dirty="0" smtClean="0">
                <a:solidFill>
                  <a:schemeClr val="bg1"/>
                </a:solidFill>
                <a:latin typeface="Arial" panose="020B0604020202020204" pitchFamily="34" charset="0"/>
              </a:rPr>
              <a:t>Learning: Professional </a:t>
            </a:r>
            <a:r>
              <a:rPr lang="en-GB" altLang="en-US" sz="1200" b="1" dirty="0">
                <a:solidFill>
                  <a:schemeClr val="bg1"/>
                </a:solidFill>
                <a:latin typeface="Arial" panose="020B0604020202020204" pitchFamily="34" charset="0"/>
              </a:rPr>
              <a:t>learning</a:t>
            </a:r>
          </a:p>
        </p:txBody>
      </p:sp>
    </p:spTree>
    <p:extLst>
      <p:ext uri="{BB962C8B-B14F-4D97-AF65-F5344CB8AC3E}">
        <p14:creationId xmlns:p14="http://schemas.microsoft.com/office/powerpoint/2010/main" val="336076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895"/>
            <a:ext cx="10515600" cy="1325563"/>
          </a:xfrm>
        </p:spPr>
        <p:txBody>
          <a:bodyPr>
            <a:normAutofit/>
          </a:bodyPr>
          <a:lstStyle/>
          <a:p>
            <a:r>
              <a:rPr lang="en-GB" sz="3200" b="1" dirty="0">
                <a:solidFill>
                  <a:srgbClr val="3483CA"/>
                </a:solidFill>
                <a:latin typeface="Arial" panose="020B0604020202020204" pitchFamily="34" charset="0"/>
                <a:cs typeface="Arial" panose="020B0604020202020204" pitchFamily="34" charset="0"/>
              </a:rPr>
              <a:t>39</a:t>
            </a:r>
            <a:r>
              <a:rPr lang="en-GB" sz="3200" b="1" dirty="0" smtClean="0">
                <a:solidFill>
                  <a:srgbClr val="3483CA"/>
                </a:solidFill>
                <a:latin typeface="Arial" panose="020B0604020202020204" pitchFamily="34" charset="0"/>
                <a:cs typeface="Arial" panose="020B0604020202020204" pitchFamily="34" charset="0"/>
              </a:rPr>
              <a:t>. </a:t>
            </a:r>
            <a:r>
              <a:rPr lang="en-GB" sz="3200" b="1" dirty="0" err="1" smtClean="0">
                <a:solidFill>
                  <a:srgbClr val="3483CA"/>
                </a:solidFill>
                <a:latin typeface="Arial" panose="020B0604020202020204" pitchFamily="34" charset="0"/>
                <a:cs typeface="Arial" panose="020B0604020202020204" pitchFamily="34" charset="0"/>
              </a:rPr>
              <a:t>Parhad</a:t>
            </a:r>
            <a:r>
              <a:rPr lang="en-GB" sz="3200" b="1" dirty="0" smtClean="0">
                <a:solidFill>
                  <a:srgbClr val="3483CA"/>
                </a:solidFill>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39. Continued</a:t>
            </a:r>
            <a:endParaRPr lang="en-GB" sz="3200" dirty="0"/>
          </a:p>
        </p:txBody>
      </p:sp>
      <p:sp>
        <p:nvSpPr>
          <p:cNvPr id="3" name="Content Placeholder 2"/>
          <p:cNvSpPr>
            <a:spLocks noGrp="1"/>
          </p:cNvSpPr>
          <p:nvPr>
            <p:ph sz="half" idx="1"/>
          </p:nvPr>
        </p:nvSpPr>
        <p:spPr>
          <a:xfrm>
            <a:off x="838200" y="2109395"/>
            <a:ext cx="5181600" cy="4351338"/>
          </a:xfrm>
        </p:spPr>
        <p:txBody>
          <a:bodyPr>
            <a:noAutofit/>
          </a:bodyPr>
          <a:lstStyle/>
          <a:p>
            <a:pPr marL="0" indent="0">
              <a:buNone/>
            </a:pPr>
            <a:r>
              <a:rPr lang="en-GB" b="1" dirty="0" err="1">
                <a:solidFill>
                  <a:srgbClr val="317ABD"/>
                </a:solidFill>
                <a:latin typeface="Arial" panose="020B0604020202020204" pitchFamily="34" charset="0"/>
                <a:cs typeface="Arial" panose="020B0604020202020204" pitchFamily="34" charset="0"/>
              </a:rPr>
              <a:t>Enghreifftiau</a:t>
            </a:r>
            <a:endParaRPr lang="en-GB" b="1" dirty="0">
              <a:solidFill>
                <a:srgbClr val="317ABD"/>
              </a:solidFill>
              <a:latin typeface="Arial" panose="020B0604020202020204" pitchFamily="34" charset="0"/>
              <a:cs typeface="Arial" panose="020B0604020202020204" pitchFamily="34" charset="0"/>
            </a:endParaRPr>
          </a:p>
          <a:p>
            <a:endParaRPr lang="en-GB" dirty="0">
              <a:solidFill>
                <a:srgbClr val="317ABD"/>
              </a:solidFill>
              <a:latin typeface="Arial" panose="020B0604020202020204" pitchFamily="34" charset="0"/>
              <a:cs typeface="Arial" panose="020B0604020202020204" pitchFamily="34" charset="0"/>
            </a:endParaRPr>
          </a:p>
          <a:p>
            <a:r>
              <a:rPr lang="en-GB" dirty="0">
                <a:solidFill>
                  <a:srgbClr val="317ABD"/>
                </a:solidFill>
                <a:latin typeface="Arial" panose="020B0604020202020204" pitchFamily="34" charset="0"/>
                <a:cs typeface="Arial" panose="020B0604020202020204" pitchFamily="34" charset="0"/>
              </a:rPr>
              <a:t>Pan </a:t>
            </a:r>
            <a:r>
              <a:rPr lang="en-GB" dirty="0" err="1">
                <a:solidFill>
                  <a:srgbClr val="317ABD"/>
                </a:solidFill>
                <a:latin typeface="Arial" panose="020B0604020202020204" pitchFamily="34" charset="0"/>
                <a:cs typeface="Arial" panose="020B0604020202020204" pitchFamily="34" charset="0"/>
              </a:rPr>
              <a:t>fydd</a:t>
            </a:r>
            <a:r>
              <a:rPr lang="en-GB" dirty="0">
                <a:solidFill>
                  <a:srgbClr val="317ABD"/>
                </a:solidFill>
                <a:latin typeface="Arial" panose="020B0604020202020204" pitchFamily="34" charset="0"/>
                <a:cs typeface="Arial" panose="020B0604020202020204" pitchFamily="34" charset="0"/>
              </a:rPr>
              <a:t> Melanie yn gweithio </a:t>
            </a:r>
            <a:r>
              <a:rPr lang="en-GB" dirty="0" err="1">
                <a:solidFill>
                  <a:srgbClr val="317ABD"/>
                </a:solidFill>
                <a:latin typeface="Arial" panose="020B0604020202020204" pitchFamily="34" charset="0"/>
                <a:cs typeface="Arial" panose="020B0604020202020204" pitchFamily="34" charset="0"/>
              </a:rPr>
              <a:t>ar</a:t>
            </a:r>
            <a:r>
              <a:rPr lang="en-GB" dirty="0">
                <a:solidFill>
                  <a:srgbClr val="317ABD"/>
                </a:solidFill>
                <a:latin typeface="Arial" panose="020B0604020202020204" pitchFamily="34" charset="0"/>
                <a:cs typeface="Arial" panose="020B0604020202020204" pitchFamily="34" charset="0"/>
              </a:rPr>
              <a:t> ei </a:t>
            </a:r>
            <a:r>
              <a:rPr lang="en-GB" dirty="0" err="1">
                <a:solidFill>
                  <a:srgbClr val="317ABD"/>
                </a:solidFill>
                <a:latin typeface="Arial" panose="020B0604020202020204" pitchFamily="34" charset="0"/>
                <a:cs typeface="Arial" panose="020B0604020202020204" pitchFamily="34" charset="0"/>
              </a:rPr>
              <a:t>phen</a:t>
            </a:r>
            <a:r>
              <a:rPr lang="en-GB" dirty="0">
                <a:solidFill>
                  <a:srgbClr val="317ABD"/>
                </a:solidFill>
                <a:latin typeface="Arial" panose="020B0604020202020204" pitchFamily="34" charset="0"/>
                <a:cs typeface="Arial" panose="020B0604020202020204" pitchFamily="34" charset="0"/>
              </a:rPr>
              <a:t> ei </a:t>
            </a:r>
            <a:r>
              <a:rPr lang="en-GB" dirty="0" err="1">
                <a:solidFill>
                  <a:srgbClr val="317ABD"/>
                </a:solidFill>
                <a:latin typeface="Arial" panose="020B0604020202020204" pitchFamily="34" charset="0"/>
                <a:cs typeface="Arial" panose="020B0604020202020204" pitchFamily="34" charset="0"/>
              </a:rPr>
              <a:t>hun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e.e</a:t>
            </a:r>
            <a:r>
              <a:rPr lang="en-GB" dirty="0">
                <a:solidFill>
                  <a:srgbClr val="317ABD"/>
                </a:solidFill>
                <a:latin typeface="Arial" panose="020B0604020202020204" pitchFamily="34" charset="0"/>
                <a:cs typeface="Arial" panose="020B0604020202020204" pitchFamily="34" charset="0"/>
              </a:rPr>
              <a:t>. yn defnyddio’r </a:t>
            </a:r>
            <a:r>
              <a:rPr lang="en-GB" dirty="0" err="1">
                <a:solidFill>
                  <a:srgbClr val="317ABD"/>
                </a:solidFill>
                <a:latin typeface="Arial" panose="020B0604020202020204" pitchFamily="34" charset="0"/>
                <a:cs typeface="Arial" panose="020B0604020202020204" pitchFamily="34" charset="0"/>
              </a:rPr>
              <a:t>cyfrifiadur</a:t>
            </a:r>
            <a:r>
              <a:rPr lang="en-GB" dirty="0">
                <a:solidFill>
                  <a:srgbClr val="317ABD"/>
                </a:solidFill>
                <a:latin typeface="Arial" panose="020B0604020202020204" pitchFamily="34" charset="0"/>
                <a:cs typeface="Arial" panose="020B0604020202020204" pitchFamily="34" charset="0"/>
              </a:rPr>
              <a:t>) ac eisiau </a:t>
            </a:r>
            <a:r>
              <a:rPr lang="en-GB" dirty="0" err="1">
                <a:solidFill>
                  <a:srgbClr val="317ABD"/>
                </a:solidFill>
                <a:latin typeface="Arial" panose="020B0604020202020204" pitchFamily="34" charset="0"/>
                <a:cs typeface="Arial" panose="020B0604020202020204" pitchFamily="34" charset="0"/>
              </a:rPr>
              <a:t>rhywbeth</a:t>
            </a:r>
            <a:r>
              <a:rPr lang="en-GB" dirty="0">
                <a:solidFill>
                  <a:srgbClr val="317ABD"/>
                </a:solidFill>
                <a:latin typeface="Arial" panose="020B0604020202020204" pitchFamily="34" charset="0"/>
                <a:cs typeface="Arial" panose="020B0604020202020204" pitchFamily="34" charset="0"/>
              </a:rPr>
              <a:t>, mae hi’n </a:t>
            </a:r>
            <a:r>
              <a:rPr lang="en-GB" dirty="0" err="1">
                <a:solidFill>
                  <a:srgbClr val="317ABD"/>
                </a:solidFill>
                <a:latin typeface="Arial" panose="020B0604020202020204" pitchFamily="34" charset="0"/>
                <a:cs typeface="Arial" panose="020B0604020202020204" pitchFamily="34" charset="0"/>
              </a:rPr>
              <a:t>curo</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ochr</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fetel</a:t>
            </a:r>
            <a:r>
              <a:rPr lang="en-GB" dirty="0">
                <a:solidFill>
                  <a:srgbClr val="317ABD"/>
                </a:solidFill>
                <a:latin typeface="Arial" panose="020B0604020202020204" pitchFamily="34" charset="0"/>
                <a:cs typeface="Arial" panose="020B0604020202020204" pitchFamily="34" charset="0"/>
              </a:rPr>
              <a:t>) ei </a:t>
            </a:r>
            <a:r>
              <a:rPr lang="en-GB" dirty="0" err="1">
                <a:solidFill>
                  <a:srgbClr val="317ABD"/>
                </a:solidFill>
                <a:latin typeface="Arial" panose="020B0604020202020204" pitchFamily="34" charset="0"/>
                <a:cs typeface="Arial" panose="020B0604020202020204" pitchFamily="34" charset="0"/>
              </a:rPr>
              <a:t>chadair</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olwyn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nes</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bydd</a:t>
            </a:r>
            <a:r>
              <a:rPr lang="en-GB" dirty="0">
                <a:solidFill>
                  <a:srgbClr val="317ABD"/>
                </a:solidFill>
                <a:latin typeface="Arial" panose="020B0604020202020204" pitchFamily="34" charset="0"/>
                <a:cs typeface="Arial" panose="020B0604020202020204" pitchFamily="34" charset="0"/>
              </a:rPr>
              <a:t> rhywun yn dod draw i siarad â hi</a:t>
            </a:r>
          </a:p>
        </p:txBody>
      </p:sp>
      <p:sp>
        <p:nvSpPr>
          <p:cNvPr id="4" name="Content Placeholder 3"/>
          <p:cNvSpPr>
            <a:spLocks noGrp="1"/>
          </p:cNvSpPr>
          <p:nvPr>
            <p:ph sz="half" idx="2"/>
          </p:nvPr>
        </p:nvSpPr>
        <p:spPr>
          <a:xfrm>
            <a:off x="6172200" y="2109395"/>
            <a:ext cx="5181600" cy="4351338"/>
          </a:xfrm>
        </p:spPr>
        <p:txBody>
          <a:bodyPr>
            <a:noAutofit/>
          </a:bodyPr>
          <a:lstStyle/>
          <a:p>
            <a:pPr marL="0" indent="0">
              <a:buNone/>
            </a:pPr>
            <a:r>
              <a:rPr lang="en-GB" b="1" dirty="0">
                <a:latin typeface="Arial" panose="020B0604020202020204" pitchFamily="34" charset="0"/>
                <a:cs typeface="Arial" panose="020B0604020202020204" pitchFamily="34" charset="0"/>
              </a:rPr>
              <a:t>Examples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Melanie is working on her own (e.g. using the computer) and wants something, she bangs the (metal) side of her wheelchair until someone comes over to speak to </a:t>
            </a:r>
            <a:r>
              <a:rPr lang="en-GB" dirty="0" smtClean="0">
                <a:latin typeface="Arial" panose="020B0604020202020204" pitchFamily="34" charset="0"/>
                <a:cs typeface="Arial" panose="020B0604020202020204" pitchFamily="34" charset="0"/>
              </a:rPr>
              <a:t>her.</a:t>
            </a:r>
            <a:endParaRPr lang="en-GB" dirty="0">
              <a:latin typeface="Arial" panose="020B0604020202020204" pitchFamily="34" charset="0"/>
              <a:cs typeface="Arial" panose="020B0604020202020204" pitchFamily="34" charset="0"/>
            </a:endParaRPr>
          </a:p>
          <a:p>
            <a:endParaRPr lang="en-GB" sz="3100"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1173726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0640"/>
            <a:ext cx="10515600" cy="1325563"/>
          </a:xfrm>
        </p:spPr>
        <p:txBody>
          <a:bodyPr>
            <a:normAutofit/>
          </a:bodyPr>
          <a:lstStyle/>
          <a:p>
            <a:r>
              <a:rPr lang="en-GB" sz="3200" b="1" dirty="0" err="1" smtClean="0">
                <a:solidFill>
                  <a:srgbClr val="3483CA"/>
                </a:solidFill>
                <a:latin typeface="Arial" panose="020B0604020202020204" pitchFamily="34" charset="0"/>
                <a:cs typeface="Arial" panose="020B0604020202020204" pitchFamily="34" charset="0"/>
              </a:rPr>
              <a:t>Themâu’r</a:t>
            </a:r>
            <a:r>
              <a:rPr lang="en-GB" sz="3200" b="1" dirty="0" smtClean="0">
                <a:solidFill>
                  <a:srgbClr val="3483CA"/>
                </a:solidFill>
                <a:latin typeface="Arial" panose="020B0604020202020204" pitchFamily="34" charset="0"/>
                <a:cs typeface="Arial" panose="020B0604020202020204" pitchFamily="34" charset="0"/>
              </a:rPr>
              <a:t> Map </a:t>
            </a:r>
            <a:r>
              <a:rPr lang="en-GB" sz="3200" b="1" dirty="0" err="1" smtClean="0">
                <a:solidFill>
                  <a:srgbClr val="3483CA"/>
                </a:solidFill>
                <a:latin typeface="Arial" panose="020B0604020202020204" pitchFamily="34" charset="0"/>
                <a:cs typeface="Arial" panose="020B0604020202020204" pitchFamily="34" charset="0"/>
              </a:rPr>
              <a:t>llwybrau</a:t>
            </a:r>
            <a:r>
              <a:rPr lang="en-GB" sz="3200" i="1" dirty="0">
                <a:latin typeface="Arial" panose="020B0604020202020204" pitchFamily="34" charset="0"/>
                <a:cs typeface="Arial" panose="020B0604020202020204" pitchFamily="34" charset="0"/>
              </a:rPr>
              <a:t>	</a:t>
            </a:r>
            <a:r>
              <a:rPr lang="en-GB" sz="3200" i="1" dirty="0" smtClean="0">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The </a:t>
            </a:r>
            <a:r>
              <a:rPr lang="fr-FR" sz="3200" b="1" dirty="0">
                <a:solidFill>
                  <a:srgbClr val="009782"/>
                </a:solidFill>
                <a:latin typeface="Arial" panose="020B0604020202020204" pitchFamily="34" charset="0"/>
                <a:cs typeface="Arial" panose="020B0604020202020204" pitchFamily="34" charset="0"/>
              </a:rPr>
              <a:t>Routemap </a:t>
            </a:r>
            <a:r>
              <a:rPr lang="fr-FR" sz="3200" b="1" dirty="0" err="1">
                <a:solidFill>
                  <a:srgbClr val="009782"/>
                </a:solidFill>
                <a:latin typeface="Arial" panose="020B0604020202020204" pitchFamily="34" charset="0"/>
                <a:cs typeface="Arial" panose="020B0604020202020204" pitchFamily="34" charset="0"/>
              </a:rPr>
              <a:t>themes</a:t>
            </a:r>
            <a:endParaRPr lang="en-GB" sz="3200" b="1" dirty="0">
              <a:solidFill>
                <a:srgbClr val="009782"/>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2351140"/>
            <a:ext cx="5181600" cy="4351338"/>
          </a:xfrm>
        </p:spPr>
        <p:txBody>
          <a:bodyPr>
            <a:noAutofit/>
          </a:bodyPr>
          <a:lstStyle/>
          <a:p>
            <a:pPr marL="0" indent="0">
              <a:buNone/>
            </a:pPr>
            <a:r>
              <a:rPr lang="en-GB" dirty="0" err="1">
                <a:solidFill>
                  <a:srgbClr val="3483CA"/>
                </a:solidFill>
                <a:latin typeface="Arial" panose="020B0604020202020204" pitchFamily="34" charset="0"/>
                <a:ea typeface="+mj-ea"/>
                <a:cs typeface="Arial" panose="020B0604020202020204" pitchFamily="34" charset="0"/>
              </a:rPr>
              <a:t>Mae’r</a:t>
            </a:r>
            <a:r>
              <a:rPr lang="en-GB" dirty="0">
                <a:solidFill>
                  <a:srgbClr val="3483CA"/>
                </a:solidFill>
                <a:latin typeface="Arial" panose="020B0604020202020204" pitchFamily="34" charset="0"/>
                <a:ea typeface="+mj-ea"/>
                <a:cs typeface="Arial" panose="020B0604020202020204" pitchFamily="34" charset="0"/>
              </a:rPr>
              <a:t> </a:t>
            </a:r>
            <a:r>
              <a:rPr lang="en-GB" i="1" dirty="0" err="1" smtClean="0">
                <a:solidFill>
                  <a:srgbClr val="3483CA"/>
                </a:solidFill>
                <a:latin typeface="Arial" panose="020B0604020202020204" pitchFamily="34" charset="0"/>
                <a:ea typeface="+mj-ea"/>
                <a:cs typeface="Arial" panose="020B0604020202020204" pitchFamily="34" charset="0"/>
              </a:rPr>
              <a:t>Llyfryn</a:t>
            </a:r>
            <a:r>
              <a:rPr lang="en-GB" i="1" dirty="0" smtClean="0">
                <a:solidFill>
                  <a:srgbClr val="3483CA"/>
                </a:solidFill>
                <a:latin typeface="Arial" panose="020B0604020202020204" pitchFamily="34" charset="0"/>
                <a:ea typeface="+mj-ea"/>
                <a:cs typeface="Arial" panose="020B0604020202020204" pitchFamily="34" charset="0"/>
              </a:rPr>
              <a:t> </a:t>
            </a:r>
            <a:r>
              <a:rPr lang="en-GB" i="1" dirty="0" err="1" smtClean="0">
                <a:solidFill>
                  <a:srgbClr val="3483CA"/>
                </a:solidFill>
                <a:latin typeface="Arial" panose="020B0604020202020204" pitchFamily="34" charset="0"/>
                <a:ea typeface="+mj-ea"/>
                <a:cs typeface="Arial" panose="020B0604020202020204" pitchFamily="34" charset="0"/>
              </a:rPr>
              <a:t>asesu</a:t>
            </a:r>
            <a:r>
              <a:rPr lang="en-GB" i="1" dirty="0" smtClean="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diwygiedig</a:t>
            </a:r>
            <a:r>
              <a:rPr lang="en-GB" dirty="0">
                <a:solidFill>
                  <a:srgbClr val="3483CA"/>
                </a:solidFill>
                <a:latin typeface="Arial" panose="020B0604020202020204" pitchFamily="34" charset="0"/>
                <a:ea typeface="+mj-ea"/>
                <a:cs typeface="Arial" panose="020B0604020202020204" pitchFamily="34" charset="0"/>
              </a:rPr>
              <a:t> yn </a:t>
            </a:r>
            <a:r>
              <a:rPr lang="en-GB" dirty="0" err="1">
                <a:solidFill>
                  <a:srgbClr val="3483CA"/>
                </a:solidFill>
                <a:latin typeface="Arial" panose="020B0604020202020204" pitchFamily="34" charset="0"/>
                <a:ea typeface="+mj-ea"/>
                <a:cs typeface="Arial" panose="020B0604020202020204" pitchFamily="34" charset="0"/>
              </a:rPr>
              <a:t>grwpio</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bocsys</a:t>
            </a:r>
            <a:r>
              <a:rPr lang="en-GB" dirty="0">
                <a:solidFill>
                  <a:srgbClr val="3483CA"/>
                </a:solidFill>
                <a:latin typeface="Arial" panose="020B0604020202020204" pitchFamily="34" charset="0"/>
                <a:ea typeface="+mj-ea"/>
                <a:cs typeface="Arial" panose="020B0604020202020204" pitchFamily="34" charset="0"/>
              </a:rPr>
              <a:t> y Map </a:t>
            </a:r>
            <a:r>
              <a:rPr lang="en-GB" dirty="0" err="1" smtClean="0">
                <a:solidFill>
                  <a:srgbClr val="3483CA"/>
                </a:solidFill>
                <a:latin typeface="Arial" panose="020B0604020202020204" pitchFamily="34" charset="0"/>
                <a:ea typeface="+mj-ea"/>
                <a:cs typeface="Arial" panose="020B0604020202020204" pitchFamily="34" charset="0"/>
              </a:rPr>
              <a:t>llwybrau</a:t>
            </a:r>
            <a:r>
              <a:rPr lang="en-GB" dirty="0" smtClean="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i</a:t>
            </a:r>
            <a:r>
              <a:rPr lang="en-GB" dirty="0">
                <a:solidFill>
                  <a:srgbClr val="3483CA"/>
                </a:solidFill>
                <a:latin typeface="Arial" panose="020B0604020202020204" pitchFamily="34" charset="0"/>
                <a:ea typeface="+mj-ea"/>
                <a:cs typeface="Arial" panose="020B0604020202020204" pitchFamily="34" charset="0"/>
              </a:rPr>
              <a:t> </a:t>
            </a:r>
            <a:r>
              <a:rPr lang="en-GB" dirty="0" smtClean="0">
                <a:solidFill>
                  <a:srgbClr val="3483CA"/>
                </a:solidFill>
                <a:latin typeface="Arial" panose="020B0604020202020204" pitchFamily="34" charset="0"/>
                <a:ea typeface="+mj-ea"/>
                <a:cs typeface="Arial" panose="020B0604020202020204" pitchFamily="34" charset="0"/>
              </a:rPr>
              <a:t>12 ‘</a:t>
            </a:r>
            <a:r>
              <a:rPr lang="en-GB" b="1" dirty="0" err="1" smtClean="0">
                <a:solidFill>
                  <a:srgbClr val="3483CA"/>
                </a:solidFill>
                <a:latin typeface="Arial" panose="020B0604020202020204" pitchFamily="34" charset="0"/>
                <a:ea typeface="+mj-ea"/>
                <a:cs typeface="Arial" panose="020B0604020202020204" pitchFamily="34" charset="0"/>
              </a:rPr>
              <a:t>thema</a:t>
            </a:r>
            <a:r>
              <a:rPr lang="en-GB" dirty="0">
                <a:solidFill>
                  <a:srgbClr val="3483CA"/>
                </a:solidFill>
                <a:latin typeface="Arial" panose="020B0604020202020204" pitchFamily="34" charset="0"/>
                <a:ea typeface="+mj-ea"/>
                <a:cs typeface="Arial" panose="020B0604020202020204" pitchFamily="34" charset="0"/>
              </a:rPr>
              <a:t>’.</a:t>
            </a:r>
          </a:p>
          <a:p>
            <a:pPr marL="0" indent="0">
              <a:buNone/>
            </a:pPr>
            <a:r>
              <a:rPr lang="en-GB" dirty="0">
                <a:solidFill>
                  <a:srgbClr val="3483CA"/>
                </a:solidFill>
                <a:latin typeface="Arial" panose="020B0604020202020204" pitchFamily="34" charset="0"/>
                <a:ea typeface="+mj-ea"/>
                <a:cs typeface="Arial" panose="020B0604020202020204" pitchFamily="34" charset="0"/>
              </a:rPr>
              <a:t>Mae </a:t>
            </a:r>
            <a:r>
              <a:rPr lang="en-GB" dirty="0" err="1">
                <a:solidFill>
                  <a:srgbClr val="3483CA"/>
                </a:solidFill>
                <a:latin typeface="Arial" panose="020B0604020202020204" pitchFamily="34" charset="0"/>
                <a:ea typeface="+mj-ea"/>
                <a:cs typeface="Arial" panose="020B0604020202020204" pitchFamily="34" charset="0"/>
              </a:rPr>
              <a:t>Bocsys</a:t>
            </a:r>
            <a:r>
              <a:rPr lang="en-GB" dirty="0">
                <a:solidFill>
                  <a:srgbClr val="3483CA"/>
                </a:solidFill>
                <a:latin typeface="Arial" panose="020B0604020202020204" pitchFamily="34" charset="0"/>
                <a:ea typeface="+mj-ea"/>
                <a:cs typeface="Arial" panose="020B0604020202020204" pitchFamily="34" charset="0"/>
              </a:rPr>
              <a:t> 32 a 39, felly, </a:t>
            </a:r>
            <a:r>
              <a:rPr lang="en-GB" dirty="0" err="1">
                <a:solidFill>
                  <a:srgbClr val="3483CA"/>
                </a:solidFill>
                <a:latin typeface="Arial" panose="020B0604020202020204" pitchFamily="34" charset="0"/>
                <a:ea typeface="+mj-ea"/>
                <a:cs typeface="Arial" panose="020B0604020202020204" pitchFamily="34" charset="0"/>
              </a:rPr>
              <a:t>er</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enghraifft</a:t>
            </a:r>
            <a:r>
              <a:rPr lang="en-GB" dirty="0">
                <a:solidFill>
                  <a:srgbClr val="3483CA"/>
                </a:solidFill>
                <a:latin typeface="Arial" panose="020B0604020202020204" pitchFamily="34" charset="0"/>
                <a:ea typeface="+mj-ea"/>
                <a:cs typeface="Arial" panose="020B0604020202020204" pitchFamily="34" charset="0"/>
              </a:rPr>
              <a:t> yn </a:t>
            </a:r>
            <a:r>
              <a:rPr lang="en-GB" dirty="0" err="1">
                <a:solidFill>
                  <a:srgbClr val="3483CA"/>
                </a:solidFill>
                <a:latin typeface="Arial" panose="020B0604020202020204" pitchFamily="34" charset="0"/>
                <a:ea typeface="+mj-ea"/>
                <a:cs typeface="Arial" panose="020B0604020202020204" pitchFamily="34" charset="0"/>
              </a:rPr>
              <a:t>perthyn</a:t>
            </a:r>
            <a:r>
              <a:rPr lang="en-GB" dirty="0">
                <a:solidFill>
                  <a:srgbClr val="3483CA"/>
                </a:solidFill>
                <a:latin typeface="Arial" panose="020B0604020202020204" pitchFamily="34" charset="0"/>
                <a:ea typeface="+mj-ea"/>
                <a:cs typeface="Arial" panose="020B0604020202020204" pitchFamily="34" charset="0"/>
              </a:rPr>
              <a:t> i</a:t>
            </a:r>
            <a:r>
              <a:rPr lang="en-GB" dirty="0" smtClean="0">
                <a:solidFill>
                  <a:srgbClr val="3483CA"/>
                </a:solidFill>
                <a:latin typeface="Arial" panose="020B0604020202020204" pitchFamily="34" charset="0"/>
                <a:ea typeface="+mj-ea"/>
                <a:cs typeface="Arial" panose="020B0604020202020204" pitchFamily="34" charset="0"/>
              </a:rPr>
              <a:t> ‘</a:t>
            </a:r>
            <a:r>
              <a:rPr lang="en-GB" dirty="0" err="1" smtClean="0">
                <a:solidFill>
                  <a:srgbClr val="3483CA"/>
                </a:solidFill>
                <a:latin typeface="Arial" panose="020B0604020202020204" pitchFamily="34" charset="0"/>
                <a:ea typeface="+mj-ea"/>
                <a:cs typeface="Arial" panose="020B0604020202020204" pitchFamily="34" charset="0"/>
              </a:rPr>
              <a:t>Thema</a:t>
            </a:r>
            <a:r>
              <a:rPr lang="en-GB" dirty="0" smtClean="0">
                <a:solidFill>
                  <a:srgbClr val="3483CA"/>
                </a:solidFill>
                <a:latin typeface="Arial" panose="020B0604020202020204" pitchFamily="34" charset="0"/>
                <a:ea typeface="+mj-ea"/>
                <a:cs typeface="Arial" panose="020B0604020202020204" pitchFamily="34" charset="0"/>
              </a:rPr>
              <a:t> </a:t>
            </a:r>
            <a:r>
              <a:rPr lang="en-GB" dirty="0">
                <a:solidFill>
                  <a:srgbClr val="3483CA"/>
                </a:solidFill>
                <a:latin typeface="Arial" panose="020B0604020202020204" pitchFamily="34" charset="0"/>
                <a:ea typeface="+mj-ea"/>
                <a:cs typeface="Arial" panose="020B0604020202020204" pitchFamily="34" charset="0"/>
              </a:rPr>
              <a:t>10: </a:t>
            </a:r>
            <a:r>
              <a:rPr lang="en-GB" dirty="0" err="1">
                <a:solidFill>
                  <a:srgbClr val="3483CA"/>
                </a:solidFill>
                <a:latin typeface="Arial" panose="020B0604020202020204" pitchFamily="34" charset="0"/>
                <a:ea typeface="+mj-ea"/>
                <a:cs typeface="Arial" panose="020B0604020202020204" pitchFamily="34" charset="0"/>
              </a:rPr>
              <a:t>Gweithredu</a:t>
            </a:r>
            <a:r>
              <a:rPr lang="en-GB" dirty="0">
                <a:solidFill>
                  <a:srgbClr val="3483CA"/>
                </a:solidFill>
                <a:latin typeface="Arial" panose="020B0604020202020204" pitchFamily="34" charset="0"/>
                <a:ea typeface="+mj-ea"/>
                <a:cs typeface="Arial" panose="020B0604020202020204" pitchFamily="34" charset="0"/>
              </a:rPr>
              <a:t> i </a:t>
            </a:r>
            <a:r>
              <a:rPr lang="en-GB" dirty="0" err="1">
                <a:solidFill>
                  <a:srgbClr val="3483CA"/>
                </a:solidFill>
                <a:latin typeface="Arial" panose="020B0604020202020204" pitchFamily="34" charset="0"/>
                <a:ea typeface="+mj-ea"/>
                <a:cs typeface="Arial" panose="020B0604020202020204" pitchFamily="34" charset="0"/>
              </a:rPr>
              <a:t>dynnu</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sylw</a:t>
            </a:r>
            <a:r>
              <a:rPr lang="en-GB" dirty="0">
                <a:solidFill>
                  <a:srgbClr val="3483CA"/>
                </a:solidFill>
                <a:latin typeface="Arial" panose="020B0604020202020204" pitchFamily="34" charset="0"/>
                <a:ea typeface="+mj-ea"/>
                <a:cs typeface="Arial" panose="020B0604020202020204" pitchFamily="34" charset="0"/>
              </a:rPr>
              <a:t> </a:t>
            </a:r>
            <a:r>
              <a:rPr lang="en-GB" dirty="0" err="1" smtClean="0">
                <a:solidFill>
                  <a:srgbClr val="3483CA"/>
                </a:solidFill>
                <a:latin typeface="Arial" panose="020B0604020202020204" pitchFamily="34" charset="0"/>
                <a:ea typeface="+mj-ea"/>
                <a:cs typeface="Arial" panose="020B0604020202020204" pitchFamily="34" charset="0"/>
              </a:rPr>
              <a:t>eraill</a:t>
            </a:r>
            <a:r>
              <a:rPr lang="en-GB" dirty="0" smtClean="0">
                <a:solidFill>
                  <a:srgbClr val="3483CA"/>
                </a:solidFill>
                <a:latin typeface="Arial" panose="020B0604020202020204" pitchFamily="34" charset="0"/>
                <a:ea typeface="+mj-ea"/>
                <a:cs typeface="Arial" panose="020B0604020202020204" pitchFamily="34" charset="0"/>
              </a:rPr>
              <a:t>’.</a:t>
            </a:r>
            <a:endParaRPr lang="en-GB" dirty="0">
              <a:solidFill>
                <a:srgbClr val="3483CA"/>
              </a:solidFill>
              <a:latin typeface="Arial" panose="020B0604020202020204" pitchFamily="34" charset="0"/>
              <a:ea typeface="+mj-ea"/>
              <a:cs typeface="Arial" panose="020B0604020202020204" pitchFamily="34" charset="0"/>
            </a:endParaRPr>
          </a:p>
          <a:p>
            <a:endParaRPr lang="en-GB" sz="3100" dirty="0">
              <a:solidFill>
                <a:srgbClr val="3483CA"/>
              </a:solidFill>
              <a:latin typeface="Arial" panose="020B0604020202020204" pitchFamily="34" charset="0"/>
              <a:ea typeface="+mj-ea"/>
              <a:cs typeface="Arial" panose="020B0604020202020204" pitchFamily="34" charset="0"/>
            </a:endParaRPr>
          </a:p>
        </p:txBody>
      </p:sp>
      <p:sp>
        <p:nvSpPr>
          <p:cNvPr id="4" name="Content Placeholder 3"/>
          <p:cNvSpPr>
            <a:spLocks noGrp="1"/>
          </p:cNvSpPr>
          <p:nvPr>
            <p:ph sz="half" idx="2"/>
          </p:nvPr>
        </p:nvSpPr>
        <p:spPr>
          <a:xfrm>
            <a:off x="6172200" y="2351140"/>
            <a:ext cx="5181600" cy="4351338"/>
          </a:xfrm>
        </p:spPr>
        <p:txBody>
          <a:bodyPr/>
          <a:lstStyle/>
          <a:p>
            <a:pPr marL="0" indent="0">
              <a:buNone/>
            </a:pPr>
            <a:r>
              <a:rPr lang="en-GB" dirty="0">
                <a:latin typeface="Arial" panose="020B0604020202020204" pitchFamily="34" charset="0"/>
                <a:cs typeface="Arial" panose="020B0604020202020204" pitchFamily="34" charset="0"/>
              </a:rPr>
              <a:t>The updated</a:t>
            </a: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Assessment </a:t>
            </a:r>
            <a:r>
              <a:rPr lang="en-GB" i="1" dirty="0" smtClean="0">
                <a:latin typeface="Arial" panose="020B0604020202020204" pitchFamily="34" charset="0"/>
                <a:cs typeface="Arial" panose="020B0604020202020204" pitchFamily="34" charset="0"/>
              </a:rPr>
              <a:t>booklet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groups Routemap boxes into </a:t>
            </a:r>
            <a:r>
              <a:rPr lang="en-GB" dirty="0" smtClean="0">
                <a:latin typeface="Arial" panose="020B0604020202020204" pitchFamily="34" charset="0"/>
                <a:cs typeface="Arial" panose="020B0604020202020204" pitchFamily="34" charset="0"/>
              </a:rPr>
              <a:t>12 </a:t>
            </a:r>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themes</a:t>
            </a:r>
            <a:r>
              <a:rPr lang="en-GB" dirty="0">
                <a:latin typeface="Arial" panose="020B0604020202020204" pitchFamily="34" charset="0"/>
                <a:cs typeface="Arial" panose="020B0604020202020204" pitchFamily="34" charset="0"/>
              </a:rPr>
              <a:t>’.</a:t>
            </a:r>
          </a:p>
          <a:p>
            <a:pPr marL="0" indent="0">
              <a:spcBef>
                <a:spcPts val="1200"/>
              </a:spcBef>
              <a:buNone/>
            </a:pPr>
            <a:r>
              <a:rPr lang="en-GB" dirty="0">
                <a:latin typeface="Arial" panose="020B0604020202020204" pitchFamily="34" charset="0"/>
                <a:cs typeface="Arial" panose="020B0604020202020204" pitchFamily="34" charset="0"/>
              </a:rPr>
              <a:t>So, for instance, Boxes 32 and 39 belong to </a:t>
            </a:r>
            <a:r>
              <a:rPr lang="en-GB" dirty="0" smtClean="0">
                <a:latin typeface="Arial" panose="020B0604020202020204" pitchFamily="34" charset="0"/>
                <a:cs typeface="Arial" panose="020B0604020202020204" pitchFamily="34" charset="0"/>
              </a:rPr>
              <a:t>‘Theme </a:t>
            </a:r>
            <a:r>
              <a:rPr lang="en-GB" dirty="0">
                <a:latin typeface="Arial" panose="020B0604020202020204" pitchFamily="34" charset="0"/>
                <a:cs typeface="Arial" panose="020B0604020202020204" pitchFamily="34" charset="0"/>
              </a:rPr>
              <a:t>10: Acting to engage </a:t>
            </a:r>
            <a:r>
              <a:rPr lang="en-GB" dirty="0" smtClean="0">
                <a:latin typeface="Arial" panose="020B0604020202020204" pitchFamily="34" charset="0"/>
                <a:cs typeface="Arial" panose="020B0604020202020204" pitchFamily="34" charset="0"/>
              </a:rPr>
              <a:t>others’.</a:t>
            </a:r>
            <a:endParaRPr lang="en-GB" dirty="0">
              <a:latin typeface="Arial" panose="020B0604020202020204" pitchFamily="34" charset="0"/>
              <a:cs typeface="Arial" panose="020B0604020202020204" pitchFamily="34" charset="0"/>
            </a:endParaRPr>
          </a:p>
          <a:p>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239836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2172"/>
            <a:ext cx="10515600" cy="1325563"/>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Themâu’r</a:t>
            </a:r>
            <a:r>
              <a:rPr lang="en-GB" sz="3200" b="1" dirty="0">
                <a:solidFill>
                  <a:srgbClr val="3483CA"/>
                </a:solidFill>
                <a:latin typeface="Arial" panose="020B0604020202020204" pitchFamily="34" charset="0"/>
                <a:cs typeface="Arial" panose="020B0604020202020204" pitchFamily="34" charset="0"/>
              </a:rPr>
              <a:t> Map </a:t>
            </a:r>
            <a:r>
              <a:rPr lang="en-GB" sz="3200" b="1" dirty="0" err="1" smtClean="0">
                <a:solidFill>
                  <a:srgbClr val="3483CA"/>
                </a:solidFill>
                <a:latin typeface="Arial" panose="020B0604020202020204" pitchFamily="34" charset="0"/>
                <a:cs typeface="Arial" panose="020B0604020202020204" pitchFamily="34" charset="0"/>
              </a:rPr>
              <a:t>llwybrau</a:t>
            </a:r>
            <a:r>
              <a:rPr lang="en-GB" sz="3200" i="1" dirty="0">
                <a:latin typeface="Arial" panose="020B0604020202020204" pitchFamily="34" charset="0"/>
                <a:cs typeface="Arial" panose="020B0604020202020204" pitchFamily="34" charset="0"/>
              </a:rPr>
              <a:t>	</a:t>
            </a:r>
            <a:r>
              <a:rPr lang="en-GB" sz="3200" i="1" dirty="0" smtClean="0">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The </a:t>
            </a:r>
            <a:r>
              <a:rPr lang="fr-FR" sz="3200" b="1" dirty="0">
                <a:solidFill>
                  <a:srgbClr val="009782"/>
                </a:solidFill>
                <a:latin typeface="Arial" panose="020B0604020202020204" pitchFamily="34" charset="0"/>
                <a:cs typeface="Arial" panose="020B0604020202020204" pitchFamily="34" charset="0"/>
              </a:rPr>
              <a:t>Routemap </a:t>
            </a:r>
            <a:r>
              <a:rPr lang="fr-FR" sz="3200" b="1" dirty="0" err="1">
                <a:solidFill>
                  <a:srgbClr val="009782"/>
                </a:solidFill>
                <a:latin typeface="Arial" panose="020B0604020202020204" pitchFamily="34" charset="0"/>
                <a:cs typeface="Arial" panose="020B0604020202020204" pitchFamily="34" charset="0"/>
              </a:rPr>
              <a:t>themes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2382672"/>
            <a:ext cx="5181600" cy="4351338"/>
          </a:xfrm>
        </p:spPr>
        <p:txBody>
          <a:bodyPr>
            <a:normAutofit/>
          </a:bodyPr>
          <a:lstStyle/>
          <a:p>
            <a:r>
              <a:rPr lang="en-GB" dirty="0" err="1">
                <a:solidFill>
                  <a:srgbClr val="3483CA"/>
                </a:solidFill>
                <a:latin typeface="Arial" panose="020B0604020202020204" pitchFamily="34" charset="0"/>
                <a:ea typeface="+mj-ea"/>
                <a:cs typeface="Arial" panose="020B0604020202020204" pitchFamily="34" charset="0"/>
              </a:rPr>
              <a:t>Caiff</a:t>
            </a:r>
            <a:r>
              <a:rPr lang="en-GB" dirty="0">
                <a:solidFill>
                  <a:srgbClr val="3483CA"/>
                </a:solidFill>
                <a:latin typeface="Arial" panose="020B0604020202020204" pitchFamily="34" charset="0"/>
                <a:ea typeface="+mj-ea"/>
                <a:cs typeface="Arial" panose="020B0604020202020204" pitchFamily="34" charset="0"/>
              </a:rPr>
              <a:t> y </a:t>
            </a:r>
            <a:r>
              <a:rPr lang="en-GB" dirty="0" err="1">
                <a:solidFill>
                  <a:srgbClr val="3483CA"/>
                </a:solidFill>
                <a:latin typeface="Arial" panose="020B0604020202020204" pitchFamily="34" charset="0"/>
                <a:ea typeface="+mj-ea"/>
                <a:cs typeface="Arial" panose="020B0604020202020204" pitchFamily="34" charset="0"/>
              </a:rPr>
              <a:t>gwahanol</a:t>
            </a:r>
            <a:r>
              <a:rPr lang="en-GB" dirty="0">
                <a:solidFill>
                  <a:srgbClr val="3483CA"/>
                </a:solidFill>
                <a:latin typeface="Arial" panose="020B0604020202020204" pitchFamily="34" charset="0"/>
                <a:ea typeface="+mj-ea"/>
                <a:cs typeface="Arial" panose="020B0604020202020204" pitchFamily="34" charset="0"/>
              </a:rPr>
              <a:t> themâu eu </a:t>
            </a:r>
            <a:r>
              <a:rPr lang="en-GB" dirty="0" err="1">
                <a:solidFill>
                  <a:srgbClr val="3483CA"/>
                </a:solidFill>
                <a:latin typeface="Arial" panose="020B0604020202020204" pitchFamily="34" charset="0"/>
                <a:ea typeface="+mj-ea"/>
                <a:cs typeface="Arial" panose="020B0604020202020204" pitchFamily="34" charset="0"/>
              </a:rPr>
              <a:t>hesbonio</a:t>
            </a:r>
            <a:r>
              <a:rPr lang="en-GB" dirty="0">
                <a:solidFill>
                  <a:srgbClr val="3483CA"/>
                </a:solidFill>
                <a:latin typeface="Arial" panose="020B0604020202020204" pitchFamily="34" charset="0"/>
                <a:ea typeface="+mj-ea"/>
                <a:cs typeface="Arial" panose="020B0604020202020204" pitchFamily="34" charset="0"/>
              </a:rPr>
              <a:t> yng </a:t>
            </a:r>
            <a:r>
              <a:rPr lang="en-GB" dirty="0" err="1">
                <a:solidFill>
                  <a:srgbClr val="3483CA"/>
                </a:solidFill>
                <a:latin typeface="Arial" panose="020B0604020202020204" pitchFamily="34" charset="0"/>
                <a:ea typeface="+mj-ea"/>
                <a:cs typeface="Arial" panose="020B0604020202020204" pitchFamily="34" charset="0"/>
              </a:rPr>
              <a:t>nghyflwyniad</a:t>
            </a:r>
            <a:r>
              <a:rPr lang="en-GB" dirty="0">
                <a:solidFill>
                  <a:srgbClr val="3483CA"/>
                </a:solidFill>
                <a:latin typeface="Arial" panose="020B0604020202020204" pitchFamily="34" charset="0"/>
                <a:ea typeface="+mj-ea"/>
                <a:cs typeface="Arial" panose="020B0604020202020204" pitchFamily="34" charset="0"/>
              </a:rPr>
              <a:t> y </a:t>
            </a:r>
            <a:r>
              <a:rPr lang="en-GB" i="1" dirty="0" err="1">
                <a:solidFill>
                  <a:srgbClr val="3483CA"/>
                </a:solidFill>
                <a:latin typeface="Arial" panose="020B0604020202020204" pitchFamily="34" charset="0"/>
                <a:ea typeface="+mj-ea"/>
                <a:cs typeface="Arial" panose="020B0604020202020204" pitchFamily="34" charset="0"/>
              </a:rPr>
              <a:t>L</a:t>
            </a:r>
            <a:r>
              <a:rPr lang="en-GB" i="1" dirty="0" err="1" smtClean="0">
                <a:solidFill>
                  <a:srgbClr val="3483CA"/>
                </a:solidFill>
                <a:latin typeface="Arial" panose="020B0604020202020204" pitchFamily="34" charset="0"/>
                <a:ea typeface="+mj-ea"/>
                <a:cs typeface="Arial" panose="020B0604020202020204" pitchFamily="34" charset="0"/>
              </a:rPr>
              <a:t>lyfryn</a:t>
            </a:r>
            <a:r>
              <a:rPr lang="en-GB" i="1" dirty="0" smtClean="0">
                <a:solidFill>
                  <a:srgbClr val="3483CA"/>
                </a:solidFill>
                <a:latin typeface="Arial" panose="020B0604020202020204" pitchFamily="34" charset="0"/>
                <a:ea typeface="+mj-ea"/>
                <a:cs typeface="Arial" panose="020B0604020202020204" pitchFamily="34" charset="0"/>
              </a:rPr>
              <a:t> </a:t>
            </a:r>
            <a:r>
              <a:rPr lang="en-GB" i="1" dirty="0" err="1">
                <a:solidFill>
                  <a:srgbClr val="3483CA"/>
                </a:solidFill>
                <a:latin typeface="Arial" panose="020B0604020202020204" pitchFamily="34" charset="0"/>
                <a:ea typeface="+mj-ea"/>
                <a:cs typeface="Arial" panose="020B0604020202020204" pitchFamily="34" charset="0"/>
              </a:rPr>
              <a:t>a</a:t>
            </a:r>
            <a:r>
              <a:rPr lang="en-GB" i="1" dirty="0" err="1" smtClean="0">
                <a:solidFill>
                  <a:srgbClr val="3483CA"/>
                </a:solidFill>
                <a:latin typeface="Arial" panose="020B0604020202020204" pitchFamily="34" charset="0"/>
                <a:ea typeface="+mj-ea"/>
                <a:cs typeface="Arial" panose="020B0604020202020204" pitchFamily="34" charset="0"/>
              </a:rPr>
              <a:t>sesu</a:t>
            </a:r>
            <a:r>
              <a:rPr lang="en-GB" dirty="0" smtClean="0">
                <a:solidFill>
                  <a:srgbClr val="3483CA"/>
                </a:solidFill>
                <a:latin typeface="Arial" panose="020B0604020202020204" pitchFamily="34" charset="0"/>
                <a:ea typeface="+mj-ea"/>
                <a:cs typeface="Arial" panose="020B0604020202020204" pitchFamily="34" charset="0"/>
              </a:rPr>
              <a:t> </a:t>
            </a:r>
            <a:r>
              <a:rPr lang="en-GB" dirty="0">
                <a:solidFill>
                  <a:srgbClr val="3483CA"/>
                </a:solidFill>
                <a:latin typeface="Arial" panose="020B0604020202020204" pitchFamily="34" charset="0"/>
                <a:ea typeface="+mj-ea"/>
                <a:cs typeface="Arial" panose="020B0604020202020204" pitchFamily="34" charset="0"/>
              </a:rPr>
              <a:t>(</a:t>
            </a:r>
            <a:r>
              <a:rPr lang="en-GB" dirty="0" err="1" smtClean="0">
                <a:solidFill>
                  <a:srgbClr val="3483CA"/>
                </a:solidFill>
                <a:latin typeface="Arial" panose="020B0604020202020204" pitchFamily="34" charset="0"/>
                <a:ea typeface="+mj-ea"/>
                <a:cs typeface="Arial" panose="020B0604020202020204" pitchFamily="34" charset="0"/>
              </a:rPr>
              <a:t>tudalennau</a:t>
            </a:r>
            <a:r>
              <a:rPr lang="en-GB" dirty="0" smtClean="0">
                <a:solidFill>
                  <a:srgbClr val="3483CA"/>
                </a:solidFill>
                <a:latin typeface="Arial" panose="020B0604020202020204" pitchFamily="34" charset="0"/>
                <a:ea typeface="+mj-ea"/>
                <a:cs typeface="Arial" panose="020B0604020202020204" pitchFamily="34" charset="0"/>
              </a:rPr>
              <a:t> 3–6) </a:t>
            </a:r>
            <a:r>
              <a:rPr lang="en-GB" dirty="0">
                <a:solidFill>
                  <a:srgbClr val="3483CA"/>
                </a:solidFill>
                <a:latin typeface="Arial" panose="020B0604020202020204" pitchFamily="34" charset="0"/>
                <a:ea typeface="+mj-ea"/>
                <a:cs typeface="Arial" panose="020B0604020202020204" pitchFamily="34" charset="0"/>
              </a:rPr>
              <a:t>a </a:t>
            </a:r>
            <a:r>
              <a:rPr lang="en-GB" dirty="0" err="1">
                <a:solidFill>
                  <a:srgbClr val="3483CA"/>
                </a:solidFill>
                <a:latin typeface="Arial" panose="020B0604020202020204" pitchFamily="34" charset="0"/>
                <a:ea typeface="+mj-ea"/>
                <a:cs typeface="Arial" panose="020B0604020202020204" pitchFamily="34" charset="0"/>
              </a:rPr>
              <a:t>cheir</a:t>
            </a:r>
            <a:r>
              <a:rPr lang="en-GB" dirty="0">
                <a:solidFill>
                  <a:srgbClr val="3483CA"/>
                </a:solidFill>
                <a:latin typeface="Arial" panose="020B0604020202020204" pitchFamily="34" charset="0"/>
                <a:ea typeface="+mj-ea"/>
                <a:cs typeface="Arial" panose="020B0604020202020204" pitchFamily="34" charset="0"/>
              </a:rPr>
              <a:t> cyflwyniad </a:t>
            </a:r>
            <a:r>
              <a:rPr lang="en-GB" dirty="0" err="1">
                <a:solidFill>
                  <a:srgbClr val="3483CA"/>
                </a:solidFill>
                <a:latin typeface="Arial" panose="020B0604020202020204" pitchFamily="34" charset="0"/>
                <a:ea typeface="+mj-ea"/>
                <a:cs typeface="Arial" panose="020B0604020202020204" pitchFamily="34" charset="0"/>
              </a:rPr>
              <a:t>penodol</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pellach</a:t>
            </a:r>
            <a:r>
              <a:rPr lang="en-GB" dirty="0">
                <a:solidFill>
                  <a:srgbClr val="3483CA"/>
                </a:solidFill>
                <a:latin typeface="Arial" panose="020B0604020202020204" pitchFamily="34" charset="0"/>
                <a:ea typeface="+mj-ea"/>
                <a:cs typeface="Arial" panose="020B0604020202020204" pitchFamily="34" charset="0"/>
              </a:rPr>
              <a:t> i bob un.</a:t>
            </a:r>
          </a:p>
        </p:txBody>
      </p:sp>
      <p:sp>
        <p:nvSpPr>
          <p:cNvPr id="4" name="Content Placeholder 3"/>
          <p:cNvSpPr>
            <a:spLocks noGrp="1"/>
          </p:cNvSpPr>
          <p:nvPr>
            <p:ph sz="half" idx="2"/>
          </p:nvPr>
        </p:nvSpPr>
        <p:spPr>
          <a:xfrm>
            <a:off x="6172200" y="2382672"/>
            <a:ext cx="5181600" cy="4351338"/>
          </a:xfrm>
        </p:spPr>
        <p:txBody>
          <a:bodyPr>
            <a:normAutofit/>
          </a:bodyPr>
          <a:lstStyle/>
          <a:p>
            <a:r>
              <a:rPr lang="en-GB" dirty="0">
                <a:latin typeface="Arial" panose="020B0604020202020204" pitchFamily="34" charset="0"/>
                <a:cs typeface="Arial" panose="020B0604020202020204" pitchFamily="34" charset="0"/>
              </a:rPr>
              <a:t>The various themes are explained in the </a:t>
            </a:r>
            <a:r>
              <a:rPr lang="en-GB" i="1" dirty="0">
                <a:latin typeface="Arial" panose="020B0604020202020204" pitchFamily="34" charset="0"/>
                <a:cs typeface="Arial" panose="020B0604020202020204" pitchFamily="34" charset="0"/>
              </a:rPr>
              <a:t>Assessment </a:t>
            </a:r>
            <a:r>
              <a:rPr lang="en-GB" i="1" dirty="0" smtClean="0">
                <a:latin typeface="Arial" panose="020B0604020202020204" pitchFamily="34" charset="0"/>
                <a:cs typeface="Arial" panose="020B0604020202020204" pitchFamily="34" charset="0"/>
              </a:rPr>
              <a:t>booklet</a:t>
            </a:r>
            <a:r>
              <a:rPr lang="en-GB" dirty="0" smtClean="0">
                <a:latin typeface="Arial" panose="020B0604020202020204" pitchFamily="34" charset="0"/>
                <a:cs typeface="Arial" panose="020B0604020202020204" pitchFamily="34" charset="0"/>
              </a:rPr>
              <a:t>’s </a:t>
            </a:r>
            <a:r>
              <a:rPr lang="en-GB" dirty="0">
                <a:latin typeface="Arial" panose="020B0604020202020204" pitchFamily="34" charset="0"/>
                <a:cs typeface="Arial" panose="020B0604020202020204" pitchFamily="34" charset="0"/>
              </a:rPr>
              <a:t>introduction (</a:t>
            </a:r>
            <a:r>
              <a:rPr lang="en-GB" dirty="0" smtClean="0">
                <a:latin typeface="Arial" panose="020B0604020202020204" pitchFamily="34" charset="0"/>
                <a:cs typeface="Arial" panose="020B0604020202020204" pitchFamily="34" charset="0"/>
              </a:rPr>
              <a:t>pages 3–6) </a:t>
            </a:r>
            <a:r>
              <a:rPr lang="en-GB" dirty="0">
                <a:latin typeface="Arial" panose="020B0604020202020204" pitchFamily="34" charset="0"/>
                <a:cs typeface="Arial" panose="020B0604020202020204" pitchFamily="34" charset="0"/>
              </a:rPr>
              <a:t>and each has its own introductory </a:t>
            </a:r>
            <a:r>
              <a:rPr lang="en-GB" dirty="0" smtClean="0">
                <a:latin typeface="Arial" panose="020B0604020202020204" pitchFamily="34" charset="0"/>
                <a:cs typeface="Arial" panose="020B0604020202020204" pitchFamily="34" charset="0"/>
              </a:rPr>
              <a:t>section.</a:t>
            </a:r>
            <a:endParaRPr lang="en-GB"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412688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120"/>
            <a:ext cx="10515600" cy="1325563"/>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Llinynnau’r</a:t>
            </a:r>
            <a:r>
              <a:rPr lang="en-GB" sz="3200" b="1" dirty="0">
                <a:solidFill>
                  <a:srgbClr val="3483CA"/>
                </a:solidFill>
                <a:latin typeface="Arial" panose="020B0604020202020204" pitchFamily="34" charset="0"/>
                <a:cs typeface="Arial" panose="020B0604020202020204" pitchFamily="34" charset="0"/>
              </a:rPr>
              <a:t> Map </a:t>
            </a:r>
            <a:r>
              <a:rPr lang="en-GB" sz="3200" b="1" dirty="0" err="1" smtClean="0">
                <a:solidFill>
                  <a:srgbClr val="3483CA"/>
                </a:solidFill>
                <a:latin typeface="Arial" panose="020B0604020202020204" pitchFamily="34" charset="0"/>
                <a:cs typeface="Arial" panose="020B0604020202020204" pitchFamily="34" charset="0"/>
              </a:rPr>
              <a:t>llwybrau</a:t>
            </a:r>
            <a:r>
              <a:rPr lang="en-GB" sz="3200" b="1" dirty="0">
                <a:solidFill>
                  <a:srgbClr val="3483CA"/>
                </a:solidFill>
                <a:latin typeface="Arial" panose="020B0604020202020204" pitchFamily="34" charset="0"/>
                <a:cs typeface="Arial" panose="020B0604020202020204" pitchFamily="34" charset="0"/>
              </a:rPr>
              <a:t>	</a:t>
            </a:r>
            <a:r>
              <a:rPr lang="en-GB" sz="3200" b="1" dirty="0" err="1" smtClean="0">
                <a:solidFill>
                  <a:srgbClr val="009782"/>
                </a:solidFill>
                <a:latin typeface="Arial" panose="020B0604020202020204" pitchFamily="34" charset="0"/>
                <a:cs typeface="Arial" panose="020B0604020202020204" pitchFamily="34" charset="0"/>
              </a:rPr>
              <a:t>Routemap</a:t>
            </a:r>
            <a:r>
              <a:rPr lang="en-GB" sz="3200" b="1" dirty="0" smtClean="0">
                <a:solidFill>
                  <a:srgbClr val="009782"/>
                </a:solidFill>
                <a:latin typeface="Arial" panose="020B0604020202020204" pitchFamily="34" charset="0"/>
                <a:cs typeface="Arial" panose="020B0604020202020204" pitchFamily="34" charset="0"/>
              </a:rPr>
              <a:t> </a:t>
            </a:r>
            <a:r>
              <a:rPr lang="en-GB" sz="3200" b="1" dirty="0">
                <a:solidFill>
                  <a:srgbClr val="009782"/>
                </a:solidFill>
                <a:latin typeface="Arial" panose="020B0604020202020204" pitchFamily="34" charset="0"/>
                <a:cs typeface="Arial" panose="020B0604020202020204" pitchFamily="34" charset="0"/>
              </a:rPr>
              <a:t>strands</a:t>
            </a:r>
          </a:p>
        </p:txBody>
      </p:sp>
      <p:sp>
        <p:nvSpPr>
          <p:cNvPr id="3" name="Content Placeholder 2"/>
          <p:cNvSpPr>
            <a:spLocks noGrp="1"/>
          </p:cNvSpPr>
          <p:nvPr>
            <p:ph sz="half" idx="1"/>
          </p:nvPr>
        </p:nvSpPr>
        <p:spPr>
          <a:xfrm>
            <a:off x="838200" y="2340620"/>
            <a:ext cx="5181600" cy="4351338"/>
          </a:xfrm>
        </p:spPr>
        <p:txBody>
          <a:bodyPr>
            <a:normAutofit/>
          </a:bodyPr>
          <a:lstStyle/>
          <a:p>
            <a:r>
              <a:rPr lang="en-GB" dirty="0" err="1">
                <a:solidFill>
                  <a:srgbClr val="3483CA"/>
                </a:solidFill>
                <a:latin typeface="Arial" panose="020B0604020202020204" pitchFamily="34" charset="0"/>
                <a:ea typeface="+mj-ea"/>
                <a:cs typeface="Arial" panose="020B0604020202020204" pitchFamily="34" charset="0"/>
              </a:rPr>
              <a:t>S</a:t>
            </a:r>
            <a:r>
              <a:rPr lang="en-GB" dirty="0" err="1" smtClean="0">
                <a:solidFill>
                  <a:srgbClr val="3483CA"/>
                </a:solidFill>
                <a:latin typeface="Arial" panose="020B0604020202020204" pitchFamily="34" charset="0"/>
                <a:ea typeface="+mj-ea"/>
                <a:cs typeface="Arial" panose="020B0604020202020204" pitchFamily="34" charset="0"/>
              </a:rPr>
              <a:t>giliau</a:t>
            </a:r>
            <a:r>
              <a:rPr lang="en-GB" dirty="0" smtClean="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cyfathrebu</a:t>
            </a:r>
            <a:r>
              <a:rPr lang="en-GB" dirty="0">
                <a:solidFill>
                  <a:srgbClr val="3483CA"/>
                </a:solidFill>
                <a:latin typeface="Arial" panose="020B0604020202020204" pitchFamily="34" charset="0"/>
                <a:ea typeface="+mj-ea"/>
                <a:cs typeface="Arial" panose="020B0604020202020204" pitchFamily="34" charset="0"/>
              </a:rPr>
              <a:t> a </a:t>
            </a:r>
            <a:r>
              <a:rPr lang="en-GB" dirty="0" err="1">
                <a:solidFill>
                  <a:srgbClr val="3483CA"/>
                </a:solidFill>
                <a:latin typeface="Arial" panose="020B0604020202020204" pitchFamily="34" charset="0"/>
                <a:ea typeface="+mj-ea"/>
                <a:cs typeface="Arial" panose="020B0604020202020204" pitchFamily="34" charset="0"/>
              </a:rPr>
              <a:t>rhyngweithio</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cymdeithasol</a:t>
            </a:r>
            <a:endParaRPr lang="en-GB" dirty="0">
              <a:solidFill>
                <a:srgbClr val="3483CA"/>
              </a:solidFill>
              <a:latin typeface="Arial" panose="020B0604020202020204" pitchFamily="34" charset="0"/>
              <a:ea typeface="+mj-ea"/>
              <a:cs typeface="Arial" panose="020B0604020202020204" pitchFamily="34" charset="0"/>
            </a:endParaRPr>
          </a:p>
          <a:p>
            <a:r>
              <a:rPr lang="en-GB" dirty="0" err="1">
                <a:solidFill>
                  <a:srgbClr val="3483CA"/>
                </a:solidFill>
                <a:latin typeface="Arial" panose="020B0604020202020204" pitchFamily="34" charset="0"/>
                <a:ea typeface="+mj-ea"/>
                <a:cs typeface="Arial" panose="020B0604020202020204" pitchFamily="34" charset="0"/>
              </a:rPr>
              <a:t>D</a:t>
            </a:r>
            <a:r>
              <a:rPr lang="en-GB" dirty="0" err="1" smtClean="0">
                <a:solidFill>
                  <a:srgbClr val="3483CA"/>
                </a:solidFill>
                <a:latin typeface="Arial" panose="020B0604020202020204" pitchFamily="34" charset="0"/>
                <a:ea typeface="+mj-ea"/>
                <a:cs typeface="Arial" panose="020B0604020202020204" pitchFamily="34" charset="0"/>
              </a:rPr>
              <a:t>atblygiad</a:t>
            </a:r>
            <a:r>
              <a:rPr lang="en-GB" dirty="0" smtClean="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gwybyddol</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cynnar</a:t>
            </a:r>
            <a:endParaRPr lang="en-GB" dirty="0">
              <a:solidFill>
                <a:srgbClr val="3483CA"/>
              </a:solidFill>
              <a:latin typeface="Arial" panose="020B0604020202020204" pitchFamily="34" charset="0"/>
              <a:ea typeface="+mj-ea"/>
              <a:cs typeface="Arial" panose="020B0604020202020204" pitchFamily="34" charset="0"/>
            </a:endParaRPr>
          </a:p>
          <a:p>
            <a:r>
              <a:rPr lang="en-GB" dirty="0" err="1">
                <a:solidFill>
                  <a:srgbClr val="3483CA"/>
                </a:solidFill>
                <a:latin typeface="Arial" panose="020B0604020202020204" pitchFamily="34" charset="0"/>
                <a:ea typeface="+mj-ea"/>
                <a:cs typeface="Arial" panose="020B0604020202020204" pitchFamily="34" charset="0"/>
              </a:rPr>
              <a:t>S</a:t>
            </a:r>
            <a:r>
              <a:rPr lang="en-GB" dirty="0" err="1" smtClean="0">
                <a:solidFill>
                  <a:srgbClr val="3483CA"/>
                </a:solidFill>
                <a:latin typeface="Arial" panose="020B0604020202020204" pitchFamily="34" charset="0"/>
                <a:ea typeface="+mj-ea"/>
                <a:cs typeface="Arial" panose="020B0604020202020204" pitchFamily="34" charset="0"/>
              </a:rPr>
              <a:t>ut</a:t>
            </a:r>
            <a:r>
              <a:rPr lang="en-GB" dirty="0" smtClean="0">
                <a:solidFill>
                  <a:srgbClr val="3483CA"/>
                </a:solidFill>
                <a:latin typeface="Arial" panose="020B0604020202020204" pitchFamily="34" charset="0"/>
                <a:ea typeface="+mj-ea"/>
                <a:cs typeface="Arial" panose="020B0604020202020204" pitchFamily="34" charset="0"/>
              </a:rPr>
              <a:t> </a:t>
            </a:r>
            <a:r>
              <a:rPr lang="en-GB" dirty="0">
                <a:solidFill>
                  <a:srgbClr val="3483CA"/>
                </a:solidFill>
                <a:latin typeface="Arial" panose="020B0604020202020204" pitchFamily="34" charset="0"/>
                <a:ea typeface="+mj-ea"/>
                <a:cs typeface="Arial" panose="020B0604020202020204" pitchFamily="34" charset="0"/>
              </a:rPr>
              <a:t>mae’r dysgwr yn </a:t>
            </a:r>
            <a:r>
              <a:rPr lang="en-GB" dirty="0" err="1">
                <a:solidFill>
                  <a:srgbClr val="3483CA"/>
                </a:solidFill>
                <a:latin typeface="Arial" panose="020B0604020202020204" pitchFamily="34" charset="0"/>
                <a:ea typeface="+mj-ea"/>
                <a:cs typeface="Arial" panose="020B0604020202020204" pitchFamily="34" charset="0"/>
              </a:rPr>
              <a:t>rhyngweithio</a:t>
            </a:r>
            <a:r>
              <a:rPr lang="en-GB" dirty="0">
                <a:solidFill>
                  <a:srgbClr val="3483CA"/>
                </a:solidFill>
                <a:latin typeface="Arial" panose="020B0604020202020204" pitchFamily="34" charset="0"/>
                <a:ea typeface="+mj-ea"/>
                <a:cs typeface="Arial" panose="020B0604020202020204" pitchFamily="34" charset="0"/>
              </a:rPr>
              <a:t> </a:t>
            </a:r>
            <a:r>
              <a:rPr lang="en-GB" dirty="0" err="1">
                <a:solidFill>
                  <a:srgbClr val="3483CA"/>
                </a:solidFill>
                <a:latin typeface="Arial" panose="020B0604020202020204" pitchFamily="34" charset="0"/>
                <a:ea typeface="+mj-ea"/>
                <a:cs typeface="Arial" panose="020B0604020202020204" pitchFamily="34" charset="0"/>
              </a:rPr>
              <a:t>â’i</a:t>
            </a:r>
            <a:r>
              <a:rPr lang="en-GB" dirty="0">
                <a:solidFill>
                  <a:srgbClr val="3483CA"/>
                </a:solidFill>
                <a:latin typeface="Arial" panose="020B0604020202020204" pitchFamily="34" charset="0"/>
                <a:ea typeface="+mj-ea"/>
                <a:cs typeface="Arial" panose="020B0604020202020204" pitchFamily="34" charset="0"/>
              </a:rPr>
              <a:t> amgylchedd</a:t>
            </a:r>
          </a:p>
          <a:p>
            <a:endParaRPr lang="en-GB" dirty="0"/>
          </a:p>
        </p:txBody>
      </p:sp>
      <p:sp>
        <p:nvSpPr>
          <p:cNvPr id="4" name="Content Placeholder 3"/>
          <p:cNvSpPr>
            <a:spLocks noGrp="1"/>
          </p:cNvSpPr>
          <p:nvPr>
            <p:ph sz="half" idx="2"/>
          </p:nvPr>
        </p:nvSpPr>
        <p:spPr>
          <a:xfrm>
            <a:off x="6172200" y="2340620"/>
            <a:ext cx="5181600" cy="4351338"/>
          </a:xfrm>
        </p:spPr>
        <p:txBody>
          <a:bodyPr>
            <a:normAutofit/>
          </a:bodyPr>
          <a:lstStyle/>
          <a:p>
            <a:r>
              <a:rPr lang="en-GB" dirty="0" smtClean="0">
                <a:latin typeface="Arial" panose="020B0604020202020204" pitchFamily="34" charset="0"/>
                <a:cs typeface="Arial" panose="020B0604020202020204" pitchFamily="34" charset="0"/>
              </a:rPr>
              <a:t>Communication </a:t>
            </a:r>
            <a:r>
              <a:rPr lang="en-GB" dirty="0">
                <a:latin typeface="Arial" panose="020B0604020202020204" pitchFamily="34" charset="0"/>
                <a:cs typeface="Arial" panose="020B0604020202020204" pitchFamily="34" charset="0"/>
              </a:rPr>
              <a:t>and social interaction skills</a:t>
            </a:r>
          </a:p>
          <a:p>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arly </a:t>
            </a:r>
            <a:r>
              <a:rPr lang="en-GB" dirty="0">
                <a:latin typeface="Arial" panose="020B0604020202020204" pitchFamily="34" charset="0"/>
                <a:cs typeface="Arial" panose="020B0604020202020204" pitchFamily="34" charset="0"/>
              </a:rPr>
              <a:t>cognitive development </a:t>
            </a:r>
          </a:p>
          <a:p>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earners</a:t>
            </a:r>
            <a:r>
              <a:rPr lang="en-GB" dirty="0">
                <a:latin typeface="Arial" panose="020B0604020202020204" pitchFamily="34" charset="0"/>
                <a:cs typeface="Arial" panose="020B0604020202020204" pitchFamily="34" charset="0"/>
              </a:rPr>
              <a:t>’ interaction with their environment </a:t>
            </a:r>
          </a:p>
          <a:p>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14676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995143"/>
            <a:ext cx="10515600" cy="1095506"/>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Themâu’r</a:t>
            </a:r>
            <a:r>
              <a:rPr lang="en-GB" sz="3200" b="1" dirty="0">
                <a:solidFill>
                  <a:srgbClr val="3483CA"/>
                </a:solidFill>
                <a:latin typeface="Arial" panose="020B0604020202020204" pitchFamily="34" charset="0"/>
                <a:cs typeface="Arial" panose="020B0604020202020204" pitchFamily="34" charset="0"/>
              </a:rPr>
              <a:t> Map </a:t>
            </a:r>
            <a:r>
              <a:rPr lang="en-GB" sz="3200" b="1" dirty="0" err="1" smtClean="0">
                <a:solidFill>
                  <a:srgbClr val="3483CA"/>
                </a:solidFill>
                <a:latin typeface="Arial" panose="020B0604020202020204" pitchFamily="34" charset="0"/>
                <a:cs typeface="Arial" panose="020B0604020202020204" pitchFamily="34" charset="0"/>
              </a:rPr>
              <a:t>llwybrau</a:t>
            </a:r>
            <a:r>
              <a:rPr lang="en-GB" sz="3200" dirty="0"/>
              <a:t/>
            </a:r>
            <a:br>
              <a:rPr lang="en-GB" sz="3200" dirty="0"/>
            </a:br>
            <a:r>
              <a:rPr lang="en-GB" sz="3200" b="1" dirty="0">
                <a:solidFill>
                  <a:srgbClr val="009782"/>
                </a:solidFill>
                <a:latin typeface="Arial" panose="020B0604020202020204" pitchFamily="34" charset="0"/>
                <a:cs typeface="Arial" panose="020B0604020202020204" pitchFamily="34" charset="0"/>
              </a:rPr>
              <a:t>Routemap themes</a:t>
            </a:r>
            <a:endParaRPr lang="en-GB" sz="3200" dirty="0">
              <a:latin typeface="Arial" panose="020B0604020202020204" pitchFamily="34" charset="0"/>
              <a:cs typeface="Arial" panose="020B0604020202020204" pitchFamily="34"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919675662"/>
              </p:ext>
            </p:extLst>
          </p:nvPr>
        </p:nvGraphicFramePr>
        <p:xfrm>
          <a:off x="2501781" y="2205678"/>
          <a:ext cx="5654248" cy="4606740"/>
        </p:xfrm>
        <a:graphic>
          <a:graphicData uri="http://schemas.openxmlformats.org/drawingml/2006/table">
            <a:tbl>
              <a:tblPr firstRow="1" bandRow="1">
                <a:tableStyleId>{5C22544A-7EE6-4342-B048-85BDC9FD1C3A}</a:tableStyleId>
              </a:tblPr>
              <a:tblGrid>
                <a:gridCol w="2946245">
                  <a:extLst>
                    <a:ext uri="{9D8B030D-6E8A-4147-A177-3AD203B41FA5}">
                      <a16:colId xmlns:a16="http://schemas.microsoft.com/office/drawing/2014/main" val="20000"/>
                    </a:ext>
                  </a:extLst>
                </a:gridCol>
                <a:gridCol w="2708003">
                  <a:extLst>
                    <a:ext uri="{9D8B030D-6E8A-4147-A177-3AD203B41FA5}">
                      <a16:colId xmlns:a16="http://schemas.microsoft.com/office/drawing/2014/main" val="20001"/>
                    </a:ext>
                  </a:extLst>
                </a:gridCol>
              </a:tblGrid>
              <a:tr h="117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effectLst/>
                          <a:latin typeface="Arial" panose="020B0604020202020204" pitchFamily="34" charset="0"/>
                          <a:ea typeface="+mn-ea"/>
                          <a:cs typeface="Arial" panose="020B0604020202020204" pitchFamily="34" charset="0"/>
                        </a:rPr>
                        <a:t>Cyfathrebu a rhyngweithio cymdeithasol</a:t>
                      </a:r>
                    </a:p>
                    <a:p>
                      <a:pPr algn="ctr"/>
                      <a:endParaRPr lang="en-GB" sz="1800" dirty="0" smtClean="0"/>
                    </a:p>
                  </a:txBody>
                  <a:tcPr marL="81991" marR="81991" marT="40995" marB="409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smtClean="0">
                          <a:latin typeface="Arial" panose="020B0604020202020204" pitchFamily="34" charset="0"/>
                          <a:cs typeface="Arial" panose="020B0604020202020204" pitchFamily="34" charset="0"/>
                        </a:rPr>
                        <a:t>Communication and social interaction</a:t>
                      </a:r>
                    </a:p>
                  </a:txBody>
                  <a:tcPr marL="81991" marR="81991" marT="40995" marB="40995"/>
                </a:tc>
                <a:extLst>
                  <a:ext uri="{0D108BD9-81ED-4DB2-BD59-A6C34878D82A}">
                    <a16:rowId xmlns:a16="http://schemas.microsoft.com/office/drawing/2014/main" val="10000"/>
                  </a:ext>
                </a:extLst>
              </a:tr>
              <a:tr h="628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smtClean="0">
                          <a:latin typeface="Arial" panose="020B0604020202020204" pitchFamily="34" charset="0"/>
                          <a:cs typeface="Arial" panose="020B0604020202020204" pitchFamily="34" charset="0"/>
                        </a:rPr>
                        <a:t>Ymateb</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i</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bobl</a:t>
                      </a:r>
                      <a:r>
                        <a:rPr lang="en-GB" sz="1800" dirty="0" smtClean="0">
                          <a:latin typeface="Arial" panose="020B0604020202020204" pitchFamily="34" charset="0"/>
                          <a:cs typeface="Arial" panose="020B0604020202020204" pitchFamily="34" charset="0"/>
                        </a:rPr>
                        <a:t> (2)</a:t>
                      </a:r>
                    </a:p>
                    <a:p>
                      <a:endParaRPr lang="en-GB" sz="1800" dirty="0">
                        <a:latin typeface="Arial" panose="020B0604020202020204" pitchFamily="34" charset="0"/>
                        <a:cs typeface="Arial" panose="020B0604020202020204" pitchFamily="34" charset="0"/>
                      </a:endParaRPr>
                    </a:p>
                  </a:txBody>
                  <a:tcPr marL="81991" marR="81991" marT="40995" marB="409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smtClean="0">
                          <a:latin typeface="Arial" panose="020B0604020202020204" pitchFamily="34" charset="0"/>
                          <a:cs typeface="Arial" panose="020B0604020202020204" pitchFamily="34" charset="0"/>
                        </a:rPr>
                        <a:t>Responding to people (2)</a:t>
                      </a:r>
                    </a:p>
                  </a:txBody>
                  <a:tcPr marL="81991" marR="81991" marT="40995" marB="40995"/>
                </a:tc>
                <a:extLst>
                  <a:ext uri="{0D108BD9-81ED-4DB2-BD59-A6C34878D82A}">
                    <a16:rowId xmlns:a16="http://schemas.microsoft.com/office/drawing/2014/main" val="10001"/>
                  </a:ext>
                </a:extLst>
              </a:tr>
              <a:tr h="901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smtClean="0">
                          <a:latin typeface="Arial" panose="020B0604020202020204" pitchFamily="34" charset="0"/>
                          <a:cs typeface="Arial" panose="020B0604020202020204" pitchFamily="34" charset="0"/>
                        </a:rPr>
                        <a:t>Arwyddo</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hoffter</a:t>
                      </a:r>
                      <a:r>
                        <a:rPr lang="en-GB" sz="1800" dirty="0" smtClean="0">
                          <a:latin typeface="Arial" panose="020B0604020202020204" pitchFamily="34" charset="0"/>
                          <a:cs typeface="Arial" panose="020B0604020202020204" pitchFamily="34" charset="0"/>
                        </a:rPr>
                        <a:t> o un </a:t>
                      </a:r>
                      <a:r>
                        <a:rPr lang="en-GB" sz="1800" dirty="0" err="1" smtClean="0">
                          <a:latin typeface="Arial" panose="020B0604020202020204" pitchFamily="34" charset="0"/>
                          <a:cs typeface="Arial" panose="020B0604020202020204" pitchFamily="34" charset="0"/>
                        </a:rPr>
                        <a:t>peth</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dros</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rywbeth</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arall</a:t>
                      </a:r>
                      <a:r>
                        <a:rPr lang="en-GB" sz="1800" dirty="0" smtClean="0">
                          <a:latin typeface="Arial" panose="020B0604020202020204" pitchFamily="34" charset="0"/>
                          <a:cs typeface="Arial" panose="020B0604020202020204" pitchFamily="34" charset="0"/>
                        </a:rPr>
                        <a:t> (4)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latin typeface="Arial" panose="020B0604020202020204" pitchFamily="34" charset="0"/>
                        <a:cs typeface="Arial" panose="020B0604020202020204" pitchFamily="34" charset="0"/>
                      </a:endParaRPr>
                    </a:p>
                  </a:txBody>
                  <a:tcPr marL="81991" marR="81991" marT="40995" marB="40995"/>
                </a:tc>
                <a:tc>
                  <a:txBody>
                    <a:bodyPr/>
                    <a:lstStyle/>
                    <a:p>
                      <a:r>
                        <a:rPr lang="en-GB" sz="1800" i="0" dirty="0" smtClean="0">
                          <a:latin typeface="Arial" panose="020B0604020202020204" pitchFamily="34" charset="0"/>
                          <a:cs typeface="Arial" panose="020B0604020202020204" pitchFamily="34" charset="0"/>
                        </a:rPr>
                        <a:t>Signalling preferences (4) </a:t>
                      </a:r>
                      <a:endParaRPr lang="en-GB" sz="1800" i="0" dirty="0">
                        <a:latin typeface="Arial" panose="020B0604020202020204" pitchFamily="34" charset="0"/>
                        <a:cs typeface="Arial" panose="020B0604020202020204" pitchFamily="34" charset="0"/>
                      </a:endParaRPr>
                    </a:p>
                  </a:txBody>
                  <a:tcPr marL="81991" marR="81991" marT="40995" marB="40995"/>
                </a:tc>
                <a:extLst>
                  <a:ext uri="{0D108BD9-81ED-4DB2-BD59-A6C34878D82A}">
                    <a16:rowId xmlns:a16="http://schemas.microsoft.com/office/drawing/2014/main" val="10002"/>
                  </a:ext>
                </a:extLst>
              </a:tr>
              <a:tr h="628596">
                <a:tc>
                  <a:txBody>
                    <a:bodyPr/>
                    <a:lstStyle/>
                    <a:p>
                      <a:r>
                        <a:rPr lang="en-GB" sz="1800" dirty="0" smtClean="0">
                          <a:latin typeface="Arial" panose="020B0604020202020204" pitchFamily="34" charset="0"/>
                          <a:cs typeface="Arial" panose="020B0604020202020204" pitchFamily="34" charset="0"/>
                        </a:rPr>
                        <a:t>Bod </a:t>
                      </a:r>
                      <a:r>
                        <a:rPr lang="en-GB" sz="1800" dirty="0" err="1" smtClean="0">
                          <a:latin typeface="Arial" panose="020B0604020202020204" pitchFamily="34" charset="0"/>
                          <a:cs typeface="Arial" panose="020B0604020202020204" pitchFamily="34" charset="0"/>
                        </a:rPr>
                        <a:t>yn</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gymdeithasol</a:t>
                      </a:r>
                      <a:r>
                        <a:rPr lang="en-GB" sz="1800" dirty="0" smtClean="0">
                          <a:latin typeface="Arial" panose="020B0604020202020204" pitchFamily="34" charset="0"/>
                          <a:cs typeface="Arial" panose="020B0604020202020204" pitchFamily="34" charset="0"/>
                        </a:rPr>
                        <a:t> (7)</a:t>
                      </a:r>
                    </a:p>
                    <a:p>
                      <a:endParaRPr lang="en-GB" sz="1800" dirty="0">
                        <a:latin typeface="Arial" panose="020B0604020202020204" pitchFamily="34" charset="0"/>
                        <a:cs typeface="Arial" panose="020B0604020202020204" pitchFamily="34" charset="0"/>
                      </a:endParaRPr>
                    </a:p>
                  </a:txBody>
                  <a:tcPr marL="81991" marR="81991" marT="40995" marB="40995"/>
                </a:tc>
                <a:tc>
                  <a:txBody>
                    <a:bodyPr/>
                    <a:lstStyle/>
                    <a:p>
                      <a:r>
                        <a:rPr lang="en-GB" sz="1800" b="0" i="0" dirty="0" smtClean="0">
                          <a:latin typeface="Arial" panose="020B0604020202020204" pitchFamily="34" charset="0"/>
                          <a:cs typeface="Arial" panose="020B0604020202020204" pitchFamily="34" charset="0"/>
                        </a:rPr>
                        <a:t>Being sociable (7) </a:t>
                      </a:r>
                      <a:endParaRPr lang="en-GB" sz="1800" b="0" i="0" dirty="0">
                        <a:latin typeface="Arial" panose="020B0604020202020204" pitchFamily="34" charset="0"/>
                        <a:cs typeface="Arial" panose="020B0604020202020204" pitchFamily="34" charset="0"/>
                      </a:endParaRPr>
                    </a:p>
                  </a:txBody>
                  <a:tcPr marL="81991" marR="81991" marT="40995" marB="40995"/>
                </a:tc>
                <a:extLst>
                  <a:ext uri="{0D108BD9-81ED-4DB2-BD59-A6C34878D82A}">
                    <a16:rowId xmlns:a16="http://schemas.microsoft.com/office/drawing/2014/main" val="10003"/>
                  </a:ext>
                </a:extLst>
              </a:tr>
              <a:tr h="901898">
                <a:tc>
                  <a:txBody>
                    <a:bodyPr/>
                    <a:lstStyle/>
                    <a:p>
                      <a:r>
                        <a:rPr lang="en-GB" sz="1800" b="1" dirty="0" err="1" smtClean="0">
                          <a:latin typeface="Arial" panose="020B0604020202020204" pitchFamily="34" charset="0"/>
                          <a:cs typeface="Arial" panose="020B0604020202020204" pitchFamily="34" charset="0"/>
                        </a:rPr>
                        <a:t>Gweithredu</a:t>
                      </a:r>
                      <a:r>
                        <a:rPr lang="en-GB" sz="1800" b="1" dirty="0" smtClean="0">
                          <a:latin typeface="Arial" panose="020B0604020202020204" pitchFamily="34" charset="0"/>
                          <a:cs typeface="Arial" panose="020B0604020202020204" pitchFamily="34" charset="0"/>
                        </a:rPr>
                        <a:t> </a:t>
                      </a:r>
                      <a:r>
                        <a:rPr lang="en-GB" sz="1800" b="1" dirty="0" err="1" smtClean="0">
                          <a:latin typeface="Arial" panose="020B0604020202020204" pitchFamily="34" charset="0"/>
                          <a:cs typeface="Arial" panose="020B0604020202020204" pitchFamily="34" charset="0"/>
                        </a:rPr>
                        <a:t>i</a:t>
                      </a:r>
                      <a:r>
                        <a:rPr lang="en-GB" sz="1800" b="1" dirty="0" smtClean="0">
                          <a:latin typeface="Arial" panose="020B0604020202020204" pitchFamily="34" charset="0"/>
                          <a:cs typeface="Arial" panose="020B0604020202020204" pitchFamily="34" charset="0"/>
                        </a:rPr>
                        <a:t> </a:t>
                      </a:r>
                      <a:r>
                        <a:rPr lang="en-GB" sz="1800" b="1" dirty="0" err="1" smtClean="0">
                          <a:latin typeface="Arial" panose="020B0604020202020204" pitchFamily="34" charset="0"/>
                          <a:cs typeface="Arial" panose="020B0604020202020204" pitchFamily="34" charset="0"/>
                        </a:rPr>
                        <a:t>dynnu</a:t>
                      </a:r>
                      <a:r>
                        <a:rPr lang="en-GB" sz="1800" b="1" dirty="0" smtClean="0">
                          <a:latin typeface="Arial" panose="020B0604020202020204" pitchFamily="34" charset="0"/>
                          <a:cs typeface="Arial" panose="020B0604020202020204" pitchFamily="34" charset="0"/>
                        </a:rPr>
                        <a:t> </a:t>
                      </a:r>
                      <a:r>
                        <a:rPr lang="en-GB" sz="1800" b="1" dirty="0" err="1" smtClean="0">
                          <a:latin typeface="Arial" panose="020B0604020202020204" pitchFamily="34" charset="0"/>
                          <a:cs typeface="Arial" panose="020B0604020202020204" pitchFamily="34" charset="0"/>
                        </a:rPr>
                        <a:t>sylw</a:t>
                      </a:r>
                      <a:r>
                        <a:rPr lang="en-GB" sz="1800" b="1" dirty="0" smtClean="0">
                          <a:latin typeface="Arial" panose="020B0604020202020204" pitchFamily="34" charset="0"/>
                          <a:cs typeface="Arial" panose="020B0604020202020204" pitchFamily="34" charset="0"/>
                        </a:rPr>
                        <a:t> </a:t>
                      </a:r>
                      <a:r>
                        <a:rPr lang="en-GB" sz="1800" b="1" dirty="0" err="1" smtClean="0">
                          <a:latin typeface="Arial" panose="020B0604020202020204" pitchFamily="34" charset="0"/>
                          <a:cs typeface="Arial" panose="020B0604020202020204" pitchFamily="34" charset="0"/>
                        </a:rPr>
                        <a:t>eraill</a:t>
                      </a:r>
                      <a:r>
                        <a:rPr lang="en-GB" sz="1800" b="1" dirty="0" smtClean="0">
                          <a:latin typeface="Arial" panose="020B0604020202020204" pitchFamily="34" charset="0"/>
                          <a:cs typeface="Arial" panose="020B0604020202020204" pitchFamily="34" charset="0"/>
                        </a:rPr>
                        <a:t> (10) </a:t>
                      </a:r>
                      <a:endParaRPr lang="en-GB" sz="1800" b="1" dirty="0">
                        <a:latin typeface="Arial" panose="020B0604020202020204" pitchFamily="34" charset="0"/>
                        <a:cs typeface="Arial" panose="020B0604020202020204" pitchFamily="34" charset="0"/>
                      </a:endParaRPr>
                    </a:p>
                  </a:txBody>
                  <a:tcPr marL="81991" marR="81991" marT="40995" marB="409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smtClean="0">
                          <a:latin typeface="Arial" panose="020B0604020202020204" pitchFamily="34" charset="0"/>
                          <a:cs typeface="Arial" panose="020B0604020202020204" pitchFamily="34" charset="0"/>
                        </a:rPr>
                        <a:t>Acting to engage others (10)</a:t>
                      </a:r>
                      <a:endParaRPr lang="en-GB" sz="1800" i="0" dirty="0" smtClean="0">
                        <a:latin typeface="Arial" panose="020B0604020202020204" pitchFamily="34" charset="0"/>
                        <a:cs typeface="Arial" panose="020B0604020202020204" pitchFamily="34" charset="0"/>
                      </a:endParaRPr>
                    </a:p>
                    <a:p>
                      <a:endParaRPr lang="en-GB" sz="1800" i="0" dirty="0">
                        <a:latin typeface="Arial" panose="020B0604020202020204" pitchFamily="34" charset="0"/>
                        <a:cs typeface="Arial" panose="020B0604020202020204" pitchFamily="34" charset="0"/>
                      </a:endParaRPr>
                    </a:p>
                  </a:txBody>
                  <a:tcPr marL="81991" marR="81991" marT="40995" marB="40995"/>
                </a:tc>
                <a:extLst>
                  <a:ext uri="{0D108BD9-81ED-4DB2-BD59-A6C34878D82A}">
                    <a16:rowId xmlns:a16="http://schemas.microsoft.com/office/drawing/2014/main" val="10004"/>
                  </a:ext>
                </a:extLst>
              </a:tr>
              <a:tr h="355293">
                <a:tc>
                  <a:txBody>
                    <a:bodyPr/>
                    <a:lstStyle/>
                    <a:p>
                      <a:r>
                        <a:rPr lang="en-GB" sz="1800" i="0" dirty="0" err="1" smtClean="0">
                          <a:latin typeface="Arial" panose="020B0604020202020204" pitchFamily="34" charset="0"/>
                          <a:cs typeface="Arial" panose="020B0604020202020204" pitchFamily="34" charset="0"/>
                        </a:rPr>
                        <a:t>Dewis</a:t>
                      </a:r>
                      <a:r>
                        <a:rPr lang="en-GB" sz="1800" i="0" dirty="0" smtClean="0">
                          <a:latin typeface="Arial" panose="020B0604020202020204" pitchFamily="34" charset="0"/>
                          <a:cs typeface="Arial" panose="020B0604020202020204" pitchFamily="34" charset="0"/>
                        </a:rPr>
                        <a:t> </a:t>
                      </a:r>
                      <a:r>
                        <a:rPr lang="en-GB" sz="1800" i="0" dirty="0" err="1" smtClean="0">
                          <a:latin typeface="Arial" panose="020B0604020202020204" pitchFamily="34" charset="0"/>
                          <a:cs typeface="Arial" panose="020B0604020202020204" pitchFamily="34" charset="0"/>
                        </a:rPr>
                        <a:t>opsiynau</a:t>
                      </a:r>
                      <a:r>
                        <a:rPr lang="en-GB" sz="1800" i="0" dirty="0" smtClean="0">
                          <a:latin typeface="Arial" panose="020B0604020202020204" pitchFamily="34" charset="0"/>
                          <a:cs typeface="Arial" panose="020B0604020202020204" pitchFamily="34" charset="0"/>
                        </a:rPr>
                        <a:t> (12)</a:t>
                      </a:r>
                      <a:r>
                        <a:rPr lang="en-GB" sz="1800" dirty="0" smtClean="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marL="81991" marR="81991" marT="40995" marB="409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Choosing options (12)</a:t>
                      </a:r>
                      <a:endParaRPr lang="en-GB" sz="1800" i="0" dirty="0">
                        <a:latin typeface="Arial" panose="020B0604020202020204" pitchFamily="34" charset="0"/>
                        <a:cs typeface="Arial" panose="020B0604020202020204" pitchFamily="34" charset="0"/>
                      </a:endParaRPr>
                    </a:p>
                  </a:txBody>
                  <a:tcPr marL="81991" marR="81991" marT="40995" marB="40995"/>
                </a:tc>
                <a:extLst>
                  <a:ext uri="{0D108BD9-81ED-4DB2-BD59-A6C34878D82A}">
                    <a16:rowId xmlns:a16="http://schemas.microsoft.com/office/drawing/2014/main" val="10005"/>
                  </a:ext>
                </a:extLst>
              </a:tr>
            </a:tbl>
          </a:graphicData>
        </a:graphic>
      </p:graphicFrame>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299718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2178"/>
            <a:ext cx="10515600" cy="1325563"/>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Themâu’r</a:t>
            </a:r>
            <a:r>
              <a:rPr lang="en-GB" sz="3200" b="1" dirty="0">
                <a:solidFill>
                  <a:srgbClr val="3483CA"/>
                </a:solidFill>
                <a:latin typeface="Arial" panose="020B0604020202020204" pitchFamily="34" charset="0"/>
                <a:cs typeface="Arial" panose="020B0604020202020204" pitchFamily="34" charset="0"/>
              </a:rPr>
              <a:t> Map </a:t>
            </a:r>
            <a:r>
              <a:rPr lang="en-GB" sz="3200" b="1" dirty="0" err="1" smtClean="0">
                <a:solidFill>
                  <a:srgbClr val="3483CA"/>
                </a:solidFill>
                <a:latin typeface="Arial" panose="020B0604020202020204" pitchFamily="34" charset="0"/>
                <a:cs typeface="Arial" panose="020B0604020202020204" pitchFamily="34" charset="0"/>
              </a:rPr>
              <a:t>llwybrau</a:t>
            </a:r>
            <a:r>
              <a:rPr lang="en-GB" sz="3200" dirty="0"/>
              <a:t/>
            </a:r>
            <a:br>
              <a:rPr lang="en-GB" sz="3200" dirty="0"/>
            </a:br>
            <a:r>
              <a:rPr lang="en-GB" sz="3200" b="1" dirty="0">
                <a:solidFill>
                  <a:srgbClr val="009782"/>
                </a:solidFill>
                <a:latin typeface="Arial" panose="020B0604020202020204" pitchFamily="34" charset="0"/>
                <a:cs typeface="Arial" panose="020B0604020202020204" pitchFamily="34" charset="0"/>
              </a:rPr>
              <a:t>Routemap themes</a:t>
            </a:r>
            <a:endParaRPr lang="en-GB" sz="3200" dirty="0"/>
          </a:p>
        </p:txBody>
      </p:sp>
      <p:graphicFrame>
        <p:nvGraphicFramePr>
          <p:cNvPr id="4" name="Content Placeholder 3"/>
          <p:cNvGraphicFramePr>
            <a:graphicFrameLocks/>
          </p:cNvGraphicFramePr>
          <p:nvPr>
            <p:extLst>
              <p:ext uri="{D42A27DB-BD31-4B8C-83A1-F6EECF244321}">
                <p14:modId xmlns:p14="http://schemas.microsoft.com/office/powerpoint/2010/main" val="1482900997"/>
              </p:ext>
            </p:extLst>
          </p:nvPr>
        </p:nvGraphicFramePr>
        <p:xfrm>
          <a:off x="2611343" y="2340130"/>
          <a:ext cx="7257871" cy="3924173"/>
        </p:xfrm>
        <a:graphic>
          <a:graphicData uri="http://schemas.openxmlformats.org/drawingml/2006/table">
            <a:tbl>
              <a:tblPr firstRow="1" bandRow="1">
                <a:tableStyleId>{5C22544A-7EE6-4342-B048-85BDC9FD1C3A}</a:tableStyleId>
              </a:tblPr>
              <a:tblGrid>
                <a:gridCol w="3483816">
                  <a:extLst>
                    <a:ext uri="{9D8B030D-6E8A-4147-A177-3AD203B41FA5}">
                      <a16:colId xmlns:a16="http://schemas.microsoft.com/office/drawing/2014/main" val="20001"/>
                    </a:ext>
                  </a:extLst>
                </a:gridCol>
                <a:gridCol w="3774055">
                  <a:extLst>
                    <a:ext uri="{9D8B030D-6E8A-4147-A177-3AD203B41FA5}">
                      <a16:colId xmlns:a16="http://schemas.microsoft.com/office/drawing/2014/main" val="20002"/>
                    </a:ext>
                  </a:extLst>
                </a:gridCol>
              </a:tblGrid>
              <a:tr h="705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Arial" panose="020B0604020202020204" pitchFamily="34" charset="0"/>
                          <a:ea typeface="+mn-ea"/>
                          <a:cs typeface="Arial" panose="020B0604020202020204" pitchFamily="34" charset="0"/>
                        </a:rPr>
                        <a:t>Datblygiad gwybyddol</a:t>
                      </a:r>
                    </a:p>
                    <a:p>
                      <a:pPr algn="ctr"/>
                      <a:endParaRPr lang="en-GB" sz="2000" dirty="0">
                        <a:latin typeface="Arial" panose="020B0604020202020204" pitchFamily="34" charset="0"/>
                        <a:cs typeface="Arial" panose="020B0604020202020204" pitchFamily="34" charset="0"/>
                      </a:endParaRPr>
                    </a:p>
                  </a:txBody>
                  <a:tcPr marL="91973" marR="91973" marT="45986" marB="459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smtClean="0">
                          <a:latin typeface="Arial" panose="020B0604020202020204" pitchFamily="34" charset="0"/>
                          <a:cs typeface="Arial" panose="020B0604020202020204" pitchFamily="34" charset="0"/>
                        </a:rPr>
                        <a:t>Cognitive development</a:t>
                      </a:r>
                    </a:p>
                    <a:p>
                      <a:pPr algn="ctr"/>
                      <a:endParaRPr lang="en-GB" sz="2000" i="0" dirty="0">
                        <a:latin typeface="Arial" panose="020B0604020202020204" pitchFamily="34" charset="0"/>
                        <a:cs typeface="Arial" panose="020B0604020202020204" pitchFamily="34" charset="0"/>
                      </a:endParaRPr>
                    </a:p>
                  </a:txBody>
                  <a:tcPr marL="91973" marR="91973" marT="45986" marB="45986"/>
                </a:tc>
                <a:extLst>
                  <a:ext uri="{0D108BD9-81ED-4DB2-BD59-A6C34878D82A}">
                    <a16:rowId xmlns:a16="http://schemas.microsoft.com/office/drawing/2014/main" val="10000"/>
                  </a:ext>
                </a:extLst>
              </a:tr>
              <a:tr h="705125">
                <a:tc>
                  <a:txBody>
                    <a:bodyPr/>
                    <a:lstStyle/>
                    <a:p>
                      <a:r>
                        <a:rPr lang="en-GB" sz="2000" dirty="0" err="1" smtClean="0">
                          <a:latin typeface="Arial" panose="020B0604020202020204" pitchFamily="34" charset="0"/>
                          <a:cs typeface="Arial" panose="020B0604020202020204" pitchFamily="34" charset="0"/>
                        </a:rPr>
                        <a:t>Ymateb</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batrwm</a:t>
                      </a:r>
                      <a:r>
                        <a:rPr lang="en-GB" sz="2000" dirty="0" smtClean="0">
                          <a:latin typeface="Arial" panose="020B0604020202020204" pitchFamily="34" charset="0"/>
                          <a:cs typeface="Arial" panose="020B0604020202020204" pitchFamily="34" charset="0"/>
                        </a:rPr>
                        <a:t> a </a:t>
                      </a:r>
                      <a:r>
                        <a:rPr lang="en-GB" sz="2000" dirty="0" err="1" smtClean="0">
                          <a:latin typeface="Arial" panose="020B0604020202020204" pitchFamily="34" charset="0"/>
                          <a:cs typeface="Arial" panose="020B0604020202020204" pitchFamily="34" charset="0"/>
                        </a:rPr>
                        <a:t>gyflwynir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fwy</a:t>
                      </a:r>
                      <a:r>
                        <a:rPr lang="en-GB" sz="2000" dirty="0" smtClean="0">
                          <a:latin typeface="Arial" panose="020B0604020202020204" pitchFamily="34" charset="0"/>
                          <a:cs typeface="Arial" panose="020B0604020202020204" pitchFamily="34" charset="0"/>
                        </a:rPr>
                        <a:t> nag </a:t>
                      </a:r>
                      <a:r>
                        <a:rPr lang="en-GB" sz="2000" dirty="0" err="1" smtClean="0">
                          <a:latin typeface="Arial" panose="020B0604020202020204" pitchFamily="34" charset="0"/>
                          <a:cs typeface="Arial" panose="020B0604020202020204" pitchFamily="34" charset="0"/>
                        </a:rPr>
                        <a:t>unwaith</a:t>
                      </a:r>
                      <a:r>
                        <a:rPr lang="en-GB" sz="2000" dirty="0" smtClean="0">
                          <a:latin typeface="Arial" panose="020B0604020202020204" pitchFamily="34" charset="0"/>
                          <a:cs typeface="Arial" panose="020B0604020202020204" pitchFamily="34" charset="0"/>
                        </a:rPr>
                        <a:t> (3) </a:t>
                      </a:r>
                      <a:endParaRPr lang="en-GB" sz="2000" dirty="0">
                        <a:latin typeface="Arial" panose="020B0604020202020204" pitchFamily="34" charset="0"/>
                        <a:cs typeface="Arial" panose="020B0604020202020204" pitchFamily="34" charset="0"/>
                      </a:endParaRPr>
                    </a:p>
                  </a:txBody>
                  <a:tcPr marL="91973" marR="91973" marT="45986" marB="45986"/>
                </a:tc>
                <a:tc>
                  <a:txBody>
                    <a:bodyPr/>
                    <a:lstStyle/>
                    <a:p>
                      <a:r>
                        <a:rPr lang="en-GB" sz="2000" i="0" dirty="0" smtClean="0">
                          <a:latin typeface="Arial" panose="020B0604020202020204" pitchFamily="34" charset="0"/>
                          <a:cs typeface="Arial" panose="020B0604020202020204" pitchFamily="34" charset="0"/>
                        </a:rPr>
                        <a:t>Responding to pattern in repetition (3)</a:t>
                      </a:r>
                      <a:endParaRPr lang="en-GB" sz="2000" i="0" dirty="0">
                        <a:latin typeface="Arial" panose="020B0604020202020204" pitchFamily="34" charset="0"/>
                        <a:cs typeface="Arial" panose="020B0604020202020204" pitchFamily="34" charset="0"/>
                      </a:endParaRPr>
                    </a:p>
                  </a:txBody>
                  <a:tcPr marL="91973" marR="91973" marT="45986" marB="45986"/>
                </a:tc>
                <a:extLst>
                  <a:ext uri="{0D108BD9-81ED-4DB2-BD59-A6C34878D82A}">
                    <a16:rowId xmlns:a16="http://schemas.microsoft.com/office/drawing/2014/main" val="10001"/>
                  </a:ext>
                </a:extLst>
              </a:tr>
              <a:tr h="705125">
                <a:tc>
                  <a:txBody>
                    <a:bodyPr/>
                    <a:lstStyle/>
                    <a:p>
                      <a:r>
                        <a:rPr lang="en-GB" sz="2000" dirty="0" err="1" smtClean="0">
                          <a:latin typeface="Arial" panose="020B0604020202020204" pitchFamily="34" charset="0"/>
                          <a:cs typeface="Arial" panose="020B0604020202020204" pitchFamily="34" charset="0"/>
                        </a:rPr>
                        <a:t>Gwybod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lle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mae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gwrthrych</a:t>
                      </a:r>
                      <a:r>
                        <a:rPr lang="en-GB" sz="2000" dirty="0" smtClean="0">
                          <a:latin typeface="Arial" panose="020B0604020202020204" pitchFamily="34" charset="0"/>
                          <a:cs typeface="Arial" panose="020B0604020202020204" pitchFamily="34" charset="0"/>
                        </a:rPr>
                        <a:t> (5)</a:t>
                      </a:r>
                      <a:endParaRPr lang="en-GB" sz="2000" dirty="0">
                        <a:latin typeface="Arial" panose="020B0604020202020204" pitchFamily="34" charset="0"/>
                        <a:cs typeface="Arial" panose="020B0604020202020204" pitchFamily="34" charset="0"/>
                      </a:endParaRPr>
                    </a:p>
                  </a:txBody>
                  <a:tcPr marL="91973" marR="91973" marT="45986" marB="459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smtClean="0">
                          <a:latin typeface="Arial" panose="020B0604020202020204" pitchFamily="34" charset="0"/>
                          <a:cs typeface="Arial" panose="020B0604020202020204" pitchFamily="34" charset="0"/>
                        </a:rPr>
                        <a:t>Keeping track of objects (5)</a:t>
                      </a:r>
                    </a:p>
                  </a:txBody>
                  <a:tcPr marL="91973" marR="91973" marT="45986" marB="45986"/>
                </a:tc>
                <a:extLst>
                  <a:ext uri="{0D108BD9-81ED-4DB2-BD59-A6C34878D82A}">
                    <a16:rowId xmlns:a16="http://schemas.microsoft.com/office/drawing/2014/main" val="10002"/>
                  </a:ext>
                </a:extLst>
              </a:tr>
              <a:tr h="398549">
                <a:tc>
                  <a:txBody>
                    <a:bodyPr/>
                    <a:lstStyle/>
                    <a:p>
                      <a:r>
                        <a:rPr lang="en-GB" sz="2000" b="1" dirty="0" err="1" smtClean="0">
                          <a:latin typeface="Arial" panose="020B0604020202020204" pitchFamily="34" charset="0"/>
                          <a:cs typeface="Arial" panose="020B0604020202020204" pitchFamily="34" charset="0"/>
                        </a:rPr>
                        <a:t>Newid</a:t>
                      </a:r>
                      <a:r>
                        <a:rPr lang="en-GB" sz="2000" b="1" baseline="0" dirty="0" smtClean="0">
                          <a:latin typeface="Arial" panose="020B0604020202020204" pitchFamily="34" charset="0"/>
                          <a:cs typeface="Arial" panose="020B0604020202020204" pitchFamily="34" charset="0"/>
                        </a:rPr>
                        <a:t> </a:t>
                      </a:r>
                      <a:r>
                        <a:rPr lang="en-GB" sz="2000" b="1" baseline="0" dirty="0" err="1" smtClean="0">
                          <a:latin typeface="Arial" panose="020B0604020202020204" pitchFamily="34" charset="0"/>
                          <a:cs typeface="Arial" panose="020B0604020202020204" pitchFamily="34" charset="0"/>
                        </a:rPr>
                        <a:t>ffocws</a:t>
                      </a:r>
                      <a:r>
                        <a:rPr lang="en-GB" sz="2000" b="1" baseline="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(8)</a:t>
                      </a:r>
                      <a:endParaRPr lang="en-GB" sz="2000" b="1" dirty="0">
                        <a:latin typeface="Arial" panose="020B0604020202020204" pitchFamily="34" charset="0"/>
                        <a:cs typeface="Arial" panose="020B0604020202020204" pitchFamily="34" charset="0"/>
                      </a:endParaRPr>
                    </a:p>
                  </a:txBody>
                  <a:tcPr marL="91973" marR="91973" marT="45986" marB="45986"/>
                </a:tc>
                <a:tc>
                  <a:txBody>
                    <a:bodyPr/>
                    <a:lstStyle/>
                    <a:p>
                      <a:r>
                        <a:rPr lang="en-GB" sz="2000" b="1" i="0" dirty="0" smtClean="0">
                          <a:latin typeface="Arial" panose="020B0604020202020204" pitchFamily="34" charset="0"/>
                          <a:cs typeface="Arial" panose="020B0604020202020204" pitchFamily="34" charset="0"/>
                        </a:rPr>
                        <a:t>Changing focus (8)</a:t>
                      </a:r>
                      <a:endParaRPr lang="en-GB" sz="2000" b="1" i="0" dirty="0">
                        <a:latin typeface="Arial" panose="020B0604020202020204" pitchFamily="34" charset="0"/>
                        <a:cs typeface="Arial" panose="020B0604020202020204" pitchFamily="34" charset="0"/>
                      </a:endParaRPr>
                    </a:p>
                  </a:txBody>
                  <a:tcPr marL="91973" marR="91973" marT="45986" marB="45986"/>
                </a:tc>
                <a:extLst>
                  <a:ext uri="{0D108BD9-81ED-4DB2-BD59-A6C34878D82A}">
                    <a16:rowId xmlns:a16="http://schemas.microsoft.com/office/drawing/2014/main" val="10003"/>
                  </a:ext>
                </a:extLst>
              </a:tr>
              <a:tr h="1011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smtClean="0">
                          <a:latin typeface="Arial" panose="020B0604020202020204" pitchFamily="34" charset="0"/>
                          <a:cs typeface="Arial" panose="020B0604020202020204" pitchFamily="34" charset="0"/>
                        </a:rPr>
                        <a:t>Cysylltu</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gweithred</a:t>
                      </a:r>
                      <a:r>
                        <a:rPr lang="en-GB" sz="2000" dirty="0" smtClean="0">
                          <a:latin typeface="Arial" panose="020B0604020202020204" pitchFamily="34" charset="0"/>
                          <a:cs typeface="Arial" panose="020B0604020202020204" pitchFamily="34" charset="0"/>
                        </a:rPr>
                        <a:t> â </a:t>
                      </a:r>
                      <a:r>
                        <a:rPr lang="en-GB" sz="2000" dirty="0" err="1" smtClean="0">
                          <a:latin typeface="Arial" panose="020B0604020202020204" pitchFamily="34" charset="0"/>
                          <a:cs typeface="Arial" panose="020B0604020202020204" pitchFamily="34" charset="0"/>
                        </a:rPr>
                        <a:t>chanlyniad</a:t>
                      </a:r>
                      <a:r>
                        <a:rPr lang="en-GB" sz="2000" dirty="0" smtClean="0">
                          <a:latin typeface="Arial" panose="020B0604020202020204" pitchFamily="34" charset="0"/>
                          <a:cs typeface="Arial" panose="020B0604020202020204" pitchFamily="34" charset="0"/>
                        </a:rPr>
                        <a:t> (9)</a:t>
                      </a:r>
                    </a:p>
                    <a:p>
                      <a:endParaRPr lang="en-GB" sz="2000" dirty="0">
                        <a:latin typeface="Arial" panose="020B0604020202020204" pitchFamily="34" charset="0"/>
                        <a:cs typeface="Arial" panose="020B0604020202020204" pitchFamily="34" charset="0"/>
                      </a:endParaRPr>
                    </a:p>
                  </a:txBody>
                  <a:tcPr marL="91973" marR="91973" marT="45986" marB="45986"/>
                </a:tc>
                <a:tc>
                  <a:txBody>
                    <a:bodyPr/>
                    <a:lstStyle/>
                    <a:p>
                      <a:r>
                        <a:rPr lang="en-GB" sz="2000" i="0" dirty="0" smtClean="0">
                          <a:latin typeface="Arial" panose="020B0604020202020204" pitchFamily="34" charset="0"/>
                          <a:cs typeface="Arial" panose="020B0604020202020204" pitchFamily="34" charset="0"/>
                        </a:rPr>
                        <a:t>Connecting actions with outcomes (9)</a:t>
                      </a:r>
                      <a:endParaRPr lang="en-GB" sz="2000" i="0" dirty="0">
                        <a:latin typeface="Arial" panose="020B0604020202020204" pitchFamily="34" charset="0"/>
                        <a:cs typeface="Arial" panose="020B0604020202020204" pitchFamily="34" charset="0"/>
                      </a:endParaRPr>
                    </a:p>
                  </a:txBody>
                  <a:tcPr marL="91973" marR="91973" marT="45986" marB="45986"/>
                </a:tc>
                <a:extLst>
                  <a:ext uri="{0D108BD9-81ED-4DB2-BD59-A6C34878D82A}">
                    <a16:rowId xmlns:a16="http://schemas.microsoft.com/office/drawing/2014/main" val="10004"/>
                  </a:ext>
                </a:extLst>
              </a:tr>
              <a:tr h="398549">
                <a:tc>
                  <a:txBody>
                    <a:bodyPr/>
                    <a:lstStyle/>
                    <a:p>
                      <a:endParaRPr lang="en-GB" sz="2000" dirty="0"/>
                    </a:p>
                  </a:txBody>
                  <a:tcPr marL="91973" marR="91973" marT="45986" marB="45986"/>
                </a:tc>
                <a:tc>
                  <a:txBody>
                    <a:bodyPr/>
                    <a:lstStyle/>
                    <a:p>
                      <a:endParaRPr lang="en-GB" sz="2000" dirty="0"/>
                    </a:p>
                  </a:txBody>
                  <a:tcPr marL="91973" marR="91973" marT="45986" marB="45986"/>
                </a:tc>
                <a:extLst>
                  <a:ext uri="{0D108BD9-81ED-4DB2-BD59-A6C34878D82A}">
                    <a16:rowId xmlns:a16="http://schemas.microsoft.com/office/drawing/2014/main" val="10005"/>
                  </a:ext>
                </a:extLst>
              </a:tr>
            </a:tbl>
          </a:graphicData>
        </a:graphic>
      </p:graphicFrame>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112734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142"/>
            <a:ext cx="10515600" cy="1325563"/>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Themâu’r</a:t>
            </a:r>
            <a:r>
              <a:rPr lang="en-GB" sz="3200" b="1" dirty="0">
                <a:solidFill>
                  <a:srgbClr val="3483CA"/>
                </a:solidFill>
                <a:latin typeface="Arial" panose="020B0604020202020204" pitchFamily="34" charset="0"/>
                <a:cs typeface="Arial" panose="020B0604020202020204" pitchFamily="34" charset="0"/>
              </a:rPr>
              <a:t> Map </a:t>
            </a:r>
            <a:r>
              <a:rPr lang="en-GB" sz="3200" b="1" dirty="0" err="1" smtClean="0">
                <a:solidFill>
                  <a:srgbClr val="3483CA"/>
                </a:solidFill>
                <a:latin typeface="Arial" panose="020B0604020202020204" pitchFamily="34" charset="0"/>
                <a:cs typeface="Arial" panose="020B0604020202020204" pitchFamily="34" charset="0"/>
              </a:rPr>
              <a:t>llwybrau</a:t>
            </a:r>
            <a:r>
              <a:rPr lang="en-GB" sz="3200" dirty="0"/>
              <a:t/>
            </a:r>
            <a:br>
              <a:rPr lang="en-GB" sz="3200" dirty="0"/>
            </a:br>
            <a:r>
              <a:rPr lang="en-GB" sz="3200" b="1" dirty="0">
                <a:solidFill>
                  <a:srgbClr val="009782"/>
                </a:solidFill>
                <a:latin typeface="Arial" panose="020B0604020202020204" pitchFamily="34" charset="0"/>
                <a:cs typeface="Arial" panose="020B0604020202020204" pitchFamily="34" charset="0"/>
              </a:rPr>
              <a:t>Routemap themes</a:t>
            </a:r>
            <a:endParaRPr lang="en-GB" sz="3200" dirty="0"/>
          </a:p>
        </p:txBody>
      </p:sp>
      <p:graphicFrame>
        <p:nvGraphicFramePr>
          <p:cNvPr id="5" name="Content Placeholder 3"/>
          <p:cNvGraphicFramePr>
            <a:graphicFrameLocks/>
          </p:cNvGraphicFramePr>
          <p:nvPr>
            <p:extLst>
              <p:ext uri="{D42A27DB-BD31-4B8C-83A1-F6EECF244321}">
                <p14:modId xmlns:p14="http://schemas.microsoft.com/office/powerpoint/2010/main" val="1288352192"/>
              </p:ext>
            </p:extLst>
          </p:nvPr>
        </p:nvGraphicFramePr>
        <p:xfrm>
          <a:off x="3352800" y="2380841"/>
          <a:ext cx="5892800" cy="3901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1"/>
                    </a:ext>
                  </a:extLst>
                </a:gridCol>
                <a:gridCol w="3149600">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solidFill>
                            <a:schemeClr val="lt1"/>
                          </a:solidFill>
                          <a:effectLst/>
                          <a:latin typeface="Arial" panose="020B0604020202020204" pitchFamily="34" charset="0"/>
                          <a:ea typeface="+mn-ea"/>
                          <a:cs typeface="Arial" panose="020B0604020202020204" pitchFamily="34" charset="0"/>
                        </a:rPr>
                        <a:t>Rhyngweithio â’r amgylchedd</a:t>
                      </a:r>
                    </a:p>
                    <a:p>
                      <a:pPr algn="ctr"/>
                      <a:endParaRPr lang="en-GB" sz="2000" dirty="0"/>
                    </a:p>
                  </a:txBody>
                  <a:tcPr/>
                </a:tc>
                <a:tc>
                  <a:txBody>
                    <a:bodyPr/>
                    <a:lstStyle/>
                    <a:p>
                      <a:pPr algn="l"/>
                      <a:r>
                        <a:rPr lang="en-GB" sz="2000" dirty="0" smtClean="0">
                          <a:latin typeface="Arial" panose="020B0604020202020204" pitchFamily="34" charset="0"/>
                          <a:cs typeface="Arial" panose="020B0604020202020204" pitchFamily="34" charset="0"/>
                        </a:rPr>
                        <a:t>Environmental interaction</a:t>
                      </a:r>
                    </a:p>
                    <a:p>
                      <a:pPr algn="ct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GB" sz="2000" dirty="0" err="1" smtClean="0"/>
                        <a:t>Ymateb</a:t>
                      </a:r>
                      <a:r>
                        <a:rPr lang="en-GB" sz="2000" dirty="0" smtClean="0"/>
                        <a:t> </a:t>
                      </a:r>
                      <a:r>
                        <a:rPr lang="en-GB" sz="2000" dirty="0" err="1" smtClean="0"/>
                        <a:t>i</a:t>
                      </a:r>
                      <a:r>
                        <a:rPr lang="en-GB" sz="2000" dirty="0" smtClean="0"/>
                        <a:t> </a:t>
                      </a:r>
                      <a:r>
                        <a:rPr lang="en-GB" sz="2000" dirty="0" err="1" smtClean="0"/>
                        <a:t>stimwli</a:t>
                      </a:r>
                      <a:r>
                        <a:rPr lang="en-GB" sz="2000" dirty="0" smtClean="0"/>
                        <a:t> (1)</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Responding</a:t>
                      </a:r>
                      <a:r>
                        <a:rPr lang="en-GB" sz="2000" baseline="0" dirty="0" smtClean="0">
                          <a:latin typeface="Arial" panose="020B0604020202020204" pitchFamily="34" charset="0"/>
                          <a:cs typeface="Arial" panose="020B0604020202020204" pitchFamily="34" charset="0"/>
                        </a:rPr>
                        <a:t> to stimuli (1)</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GB" sz="2000" dirty="0" err="1" smtClean="0"/>
                        <a:t>Gweithredu</a:t>
                      </a:r>
                      <a:r>
                        <a:rPr lang="en-GB" sz="2000" dirty="0" smtClean="0"/>
                        <a:t> o </a:t>
                      </a:r>
                      <a:r>
                        <a:rPr lang="en-GB" sz="2000" dirty="0" err="1" smtClean="0"/>
                        <a:t>fewn</a:t>
                      </a:r>
                      <a:r>
                        <a:rPr lang="en-GB" sz="2000" dirty="0" smtClean="0"/>
                        <a:t> </a:t>
                      </a:r>
                      <a:r>
                        <a:rPr lang="en-GB" sz="2000" dirty="0" err="1" smtClean="0"/>
                        <a:t>amgylchedd</a:t>
                      </a:r>
                      <a:r>
                        <a:rPr lang="en-GB" sz="2000" dirty="0" smtClean="0"/>
                        <a:t> y </a:t>
                      </a:r>
                      <a:r>
                        <a:rPr lang="en-GB" sz="2000" dirty="0" err="1" smtClean="0"/>
                        <a:t>dysgwr</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Acting on the physical environment (6)</a:t>
                      </a:r>
                    </a:p>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GB" sz="2000" b="0" dirty="0" err="1" smtClean="0"/>
                        <a:t>Datrys</a:t>
                      </a:r>
                      <a:r>
                        <a:rPr lang="en-GB" sz="2000" b="0" dirty="0" smtClean="0"/>
                        <a:t> </a:t>
                      </a:r>
                      <a:r>
                        <a:rPr lang="en-GB" sz="2000" b="0" dirty="0" err="1" smtClean="0"/>
                        <a:t>problemau</a:t>
                      </a:r>
                      <a:r>
                        <a:rPr lang="en-GB" sz="2000" b="0" dirty="0" smtClean="0"/>
                        <a:t> (11)</a:t>
                      </a:r>
                      <a:endParaRPr lang="en-GB" sz="2000" b="0" dirty="0"/>
                    </a:p>
                  </a:txBody>
                  <a:tcPr/>
                </a:tc>
                <a:tc>
                  <a:txBody>
                    <a:bodyPr/>
                    <a:lstStyle/>
                    <a:p>
                      <a:r>
                        <a:rPr lang="en-GB" sz="2000" dirty="0" smtClean="0">
                          <a:latin typeface="Arial" panose="020B0604020202020204" pitchFamily="34" charset="0"/>
                          <a:cs typeface="Arial" panose="020B0604020202020204" pitchFamily="34" charset="0"/>
                        </a:rPr>
                        <a:t>Solving problems (11)</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4"/>
                  </a:ext>
                </a:extLst>
              </a:tr>
              <a:tr h="370840">
                <a:tc>
                  <a:txBody>
                    <a:bodyPr/>
                    <a:lstStyle/>
                    <a:p>
                      <a:endParaRPr lang="en-GB" sz="2000" dirty="0"/>
                    </a:p>
                  </a:txBody>
                  <a:tcPr/>
                </a:tc>
                <a:tc>
                  <a:txBody>
                    <a:bodyPr/>
                    <a:lstStyle/>
                    <a:p>
                      <a:endParaRPr lang="en-GB" sz="2000" dirty="0"/>
                    </a:p>
                  </a:txBody>
                  <a:tcPr/>
                </a:tc>
                <a:extLst>
                  <a:ext uri="{0D108BD9-81ED-4DB2-BD59-A6C34878D82A}">
                    <a16:rowId xmlns:a16="http://schemas.microsoft.com/office/drawing/2014/main" val="10005"/>
                  </a:ext>
                </a:extLst>
              </a:tr>
            </a:tbl>
          </a:graphicData>
        </a:graphic>
      </p:graphicFrame>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2508416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5565"/>
            <a:ext cx="10515600" cy="1325563"/>
          </a:xfrm>
        </p:spPr>
        <p:txBody>
          <a:bodyPr>
            <a:normAutofit/>
          </a:bodyPr>
          <a:lstStyle/>
          <a:p>
            <a:r>
              <a:rPr lang="en-GB" sz="3200" b="1" dirty="0">
                <a:solidFill>
                  <a:srgbClr val="3483CA"/>
                </a:solidFill>
                <a:latin typeface="Arial" panose="020B0604020202020204" pitchFamily="34" charset="0"/>
                <a:cs typeface="Arial" panose="020B0604020202020204" pitchFamily="34" charset="0"/>
              </a:rPr>
              <a:t>Deunyddiau dysgu proffesiynol </a:t>
            </a:r>
            <a:r>
              <a:rPr lang="en-GB" sz="3200" b="1" dirty="0" smtClean="0">
                <a:solidFill>
                  <a:srgbClr val="009782"/>
                </a:solidFill>
                <a:latin typeface="Arial" panose="020B0604020202020204" pitchFamily="34" charset="0"/>
                <a:cs typeface="Arial" panose="020B0604020202020204" pitchFamily="34" charset="0"/>
              </a:rPr>
              <a:t/>
            </a:r>
            <a:br>
              <a:rPr lang="en-GB" sz="3200" b="1" dirty="0" smtClean="0">
                <a:solidFill>
                  <a:srgbClr val="009782"/>
                </a:solidFill>
                <a:latin typeface="Arial" panose="020B0604020202020204" pitchFamily="34" charset="0"/>
                <a:cs typeface="Arial" panose="020B0604020202020204" pitchFamily="34" charset="0"/>
              </a:rPr>
            </a:br>
            <a:r>
              <a:rPr lang="en-GB" sz="3200" b="1" dirty="0" smtClean="0">
                <a:solidFill>
                  <a:srgbClr val="009782"/>
                </a:solidFill>
                <a:latin typeface="Arial" panose="020B0604020202020204" pitchFamily="34" charset="0"/>
                <a:cs typeface="Arial" panose="020B0604020202020204" pitchFamily="34" charset="0"/>
              </a:rPr>
              <a:t>Professional </a:t>
            </a:r>
            <a:r>
              <a:rPr lang="en-GB" sz="3200" b="1" dirty="0">
                <a:solidFill>
                  <a:srgbClr val="009782"/>
                </a:solidFill>
                <a:latin typeface="Arial" panose="020B0604020202020204" pitchFamily="34" charset="0"/>
                <a:cs typeface="Arial" panose="020B0604020202020204" pitchFamily="34" charset="0"/>
              </a:rPr>
              <a:t>learning materials</a:t>
            </a:r>
            <a:endParaRPr lang="en-GB" sz="3200" dirty="0"/>
          </a:p>
        </p:txBody>
      </p:sp>
      <p:sp>
        <p:nvSpPr>
          <p:cNvPr id="3" name="Content Placeholder 2"/>
          <p:cNvSpPr>
            <a:spLocks noGrp="1"/>
          </p:cNvSpPr>
          <p:nvPr>
            <p:ph sz="half" idx="1"/>
          </p:nvPr>
        </p:nvSpPr>
        <p:spPr>
          <a:xfrm>
            <a:off x="838200" y="2386065"/>
            <a:ext cx="5181600" cy="4351338"/>
          </a:xfrm>
        </p:spPr>
        <p:txBody>
          <a:bodyPr>
            <a:normAutofit/>
          </a:bodyPr>
          <a:lstStyle/>
          <a:p>
            <a:r>
              <a:rPr lang="en-GB" dirty="0" err="1">
                <a:solidFill>
                  <a:srgbClr val="3483CA"/>
                </a:solidFill>
                <a:latin typeface="Arial" panose="020B0604020202020204" pitchFamily="34" charset="0"/>
                <a:ea typeface="+mj-ea"/>
                <a:cs typeface="Arial" panose="020B0604020202020204" pitchFamily="34" charset="0"/>
              </a:rPr>
              <a:t>Adborth</a:t>
            </a:r>
            <a:endParaRPr lang="en-GB" dirty="0">
              <a:solidFill>
                <a:srgbClr val="3483CA"/>
              </a:solidFill>
              <a:latin typeface="Arial" panose="020B0604020202020204" pitchFamily="34" charset="0"/>
              <a:ea typeface="+mj-ea"/>
              <a:cs typeface="Arial" panose="020B0604020202020204" pitchFamily="34" charset="0"/>
            </a:endParaRPr>
          </a:p>
          <a:p>
            <a:r>
              <a:rPr lang="en-GB" dirty="0" err="1">
                <a:solidFill>
                  <a:srgbClr val="3483CA"/>
                </a:solidFill>
                <a:latin typeface="Arial" panose="020B0604020202020204" pitchFamily="34" charset="0"/>
                <a:ea typeface="+mj-ea"/>
                <a:cs typeface="Arial" panose="020B0604020202020204" pitchFamily="34" charset="0"/>
              </a:rPr>
              <a:t>Awgrymiadau</a:t>
            </a:r>
            <a:endParaRPr lang="en-GB" dirty="0">
              <a:solidFill>
                <a:srgbClr val="3483CA"/>
              </a:solidFill>
              <a:latin typeface="Arial" panose="020B0604020202020204" pitchFamily="34" charset="0"/>
              <a:ea typeface="+mj-ea"/>
              <a:cs typeface="Arial" panose="020B0604020202020204" pitchFamily="34" charset="0"/>
            </a:endParaRPr>
          </a:p>
          <a:p>
            <a:r>
              <a:rPr lang="en-GB" dirty="0">
                <a:solidFill>
                  <a:srgbClr val="3483CA"/>
                </a:solidFill>
                <a:latin typeface="Arial" panose="020B0604020202020204" pitchFamily="34" charset="0"/>
                <a:ea typeface="+mj-ea"/>
                <a:cs typeface="Arial" panose="020B0604020202020204" pitchFamily="34" charset="0"/>
              </a:rPr>
              <a:t>Cwestiynau</a:t>
            </a:r>
          </a:p>
          <a:p>
            <a:endParaRPr lang="en-GB" dirty="0"/>
          </a:p>
        </p:txBody>
      </p:sp>
      <p:sp>
        <p:nvSpPr>
          <p:cNvPr id="4" name="Content Placeholder 3"/>
          <p:cNvSpPr>
            <a:spLocks noGrp="1"/>
          </p:cNvSpPr>
          <p:nvPr>
            <p:ph sz="half" idx="2"/>
          </p:nvPr>
        </p:nvSpPr>
        <p:spPr>
          <a:xfrm>
            <a:off x="6172200" y="2386065"/>
            <a:ext cx="5181600" cy="4351338"/>
          </a:xfrm>
        </p:spPr>
        <p:txBody>
          <a:bodyPr>
            <a:normAutofit/>
          </a:bodyPr>
          <a:lstStyle/>
          <a:p>
            <a:r>
              <a:rPr lang="en-GB" dirty="0">
                <a:latin typeface="Arial" panose="020B0604020202020204" pitchFamily="34" charset="0"/>
                <a:cs typeface="Arial" panose="020B0604020202020204" pitchFamily="34" charset="0"/>
              </a:rPr>
              <a:t>Feedback</a:t>
            </a:r>
          </a:p>
          <a:p>
            <a:r>
              <a:rPr lang="en-GB" dirty="0">
                <a:latin typeface="Arial" panose="020B0604020202020204" pitchFamily="34" charset="0"/>
                <a:cs typeface="Arial" panose="020B0604020202020204" pitchFamily="34" charset="0"/>
              </a:rPr>
              <a:t>Suggestions</a:t>
            </a:r>
          </a:p>
          <a:p>
            <a:r>
              <a:rPr lang="en-GB" dirty="0">
                <a:latin typeface="Arial" panose="020B0604020202020204" pitchFamily="34" charset="0"/>
                <a:cs typeface="Arial" panose="020B0604020202020204" pitchFamily="34" charset="0"/>
              </a:rPr>
              <a:t>Questions</a:t>
            </a:r>
          </a:p>
          <a:p>
            <a:endParaRPr lang="en-GB"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6636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700"/>
            <a:ext cx="10515600" cy="1325563"/>
          </a:xfrm>
        </p:spPr>
        <p:txBody>
          <a:bodyPr>
            <a:normAutofit/>
          </a:bodyPr>
          <a:lstStyle/>
          <a:p>
            <a:r>
              <a:rPr lang="en-GB" sz="3200" b="1" dirty="0" err="1" smtClean="0">
                <a:solidFill>
                  <a:srgbClr val="3483CA"/>
                </a:solidFill>
                <a:latin typeface="Arial" panose="020B0604020202020204" pitchFamily="34" charset="0"/>
                <a:cs typeface="Arial" panose="020B0604020202020204" pitchFamily="34" charset="0"/>
              </a:rPr>
              <a:t>Strwythur</a:t>
            </a:r>
            <a:r>
              <a:rPr lang="en-GB" sz="3200" b="1" dirty="0" smtClean="0">
                <a:solidFill>
                  <a:srgbClr val="3483CA"/>
                </a:solidFill>
                <a:latin typeface="Arial" panose="020B0604020202020204" pitchFamily="34" charset="0"/>
                <a:cs typeface="Arial" panose="020B0604020202020204" pitchFamily="34" charset="0"/>
              </a:rPr>
              <a:t> y </a:t>
            </a:r>
            <a:r>
              <a:rPr lang="en-GB" sz="3200" b="1" dirty="0" err="1" smtClean="0">
                <a:solidFill>
                  <a:srgbClr val="3483CA"/>
                </a:solidFill>
                <a:latin typeface="Arial" panose="020B0604020202020204" pitchFamily="34" charset="0"/>
                <a:cs typeface="Arial" panose="020B0604020202020204" pitchFamily="34" charset="0"/>
              </a:rPr>
              <a:t>sesiwn</a:t>
            </a:r>
            <a:r>
              <a:rPr lang="en-GB" sz="3200" b="1" dirty="0" smtClean="0">
                <a:solidFill>
                  <a:srgbClr val="3483CA"/>
                </a:solidFill>
                <a:latin typeface="Arial" panose="020B0604020202020204" pitchFamily="34" charset="0"/>
                <a:cs typeface="Arial" panose="020B0604020202020204" pitchFamily="34" charset="0"/>
              </a:rPr>
              <a:t>      		</a:t>
            </a:r>
            <a:r>
              <a:rPr lang="en-GB" sz="3200" b="1" dirty="0" smtClean="0">
                <a:solidFill>
                  <a:srgbClr val="009782"/>
                </a:solidFill>
                <a:latin typeface="Arial" panose="020B0604020202020204" pitchFamily="34" charset="0"/>
                <a:cs typeface="Arial" panose="020B0604020202020204" pitchFamily="34" charset="0"/>
              </a:rPr>
              <a:t>Structure of session</a:t>
            </a:r>
            <a:endParaRPr lang="en-GB" sz="3200" b="1" dirty="0">
              <a:solidFill>
                <a:srgbClr val="009782"/>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962944"/>
            <a:ext cx="5181600" cy="4351338"/>
          </a:xfrm>
        </p:spPr>
        <p:txBody>
          <a:bodyPr>
            <a:normAutofit/>
          </a:bodyPr>
          <a:lstStyle/>
          <a:p>
            <a:pPr marL="0" indent="0">
              <a:buNone/>
            </a:pPr>
            <a:r>
              <a:rPr lang="en-GB" b="1" dirty="0" smtClean="0">
                <a:solidFill>
                  <a:srgbClr val="317ABD"/>
                </a:solidFill>
                <a:latin typeface="Arial" panose="020B0604020202020204" pitchFamily="34" charset="0"/>
                <a:cs typeface="Arial" panose="020B0604020202020204" pitchFamily="34" charset="0"/>
              </a:rPr>
              <a:t>Deunyddiau dysgu proffesiynol:</a:t>
            </a:r>
          </a:p>
          <a:p>
            <a:pPr marL="0" indent="0">
              <a:buNone/>
            </a:pPr>
            <a:endParaRPr lang="en-GB" dirty="0" smtClean="0">
              <a:solidFill>
                <a:srgbClr val="317ABD"/>
              </a:solidFill>
              <a:latin typeface="Arial" panose="020B0604020202020204" pitchFamily="34" charset="0"/>
              <a:cs typeface="Arial" panose="020B0604020202020204" pitchFamily="34" charset="0"/>
            </a:endParaRPr>
          </a:p>
          <a:p>
            <a:r>
              <a:rPr lang="en-GB" dirty="0" err="1" smtClean="0">
                <a:solidFill>
                  <a:srgbClr val="317ABD"/>
                </a:solidFill>
                <a:latin typeface="Arial" panose="020B0604020202020204" pitchFamily="34" charset="0"/>
                <a:cs typeface="Arial" panose="020B0604020202020204" pitchFamily="34" charset="0"/>
              </a:rPr>
              <a:t>Trosolwg</a:t>
            </a:r>
            <a:endParaRPr lang="en-GB" dirty="0" smtClean="0">
              <a:solidFill>
                <a:srgbClr val="317ABD"/>
              </a:solidFill>
              <a:latin typeface="Arial" panose="020B0604020202020204" pitchFamily="34" charset="0"/>
              <a:cs typeface="Arial" panose="020B0604020202020204" pitchFamily="34" charset="0"/>
            </a:endParaRPr>
          </a:p>
          <a:p>
            <a:r>
              <a:rPr lang="en-GB" dirty="0" err="1" smtClean="0">
                <a:solidFill>
                  <a:srgbClr val="317ABD"/>
                </a:solidFill>
                <a:latin typeface="Arial" panose="020B0604020202020204" pitchFamily="34" charset="0"/>
                <a:cs typeface="Arial" panose="020B0604020202020204" pitchFamily="34" charset="0"/>
              </a:rPr>
              <a:t>Sampl</a:t>
            </a:r>
            <a:r>
              <a:rPr lang="en-GB" dirty="0" smtClean="0">
                <a:solidFill>
                  <a:srgbClr val="317ABD"/>
                </a:solidFill>
                <a:latin typeface="Arial" panose="020B0604020202020204" pitchFamily="34" charset="0"/>
                <a:cs typeface="Arial" panose="020B0604020202020204" pitchFamily="34" charset="0"/>
              </a:rPr>
              <a:t> (</a:t>
            </a:r>
            <a:r>
              <a:rPr lang="en-GB" dirty="0" err="1" smtClean="0">
                <a:solidFill>
                  <a:srgbClr val="317ABD"/>
                </a:solidFill>
                <a:latin typeface="Arial" panose="020B0604020202020204" pitchFamily="34" charset="0"/>
                <a:cs typeface="Arial" panose="020B0604020202020204" pitchFamily="34" charset="0"/>
              </a:rPr>
              <a:t>modiwl</a:t>
            </a:r>
            <a:r>
              <a:rPr lang="en-GB" dirty="0" smtClean="0">
                <a:solidFill>
                  <a:srgbClr val="317ABD"/>
                </a:solidFill>
                <a:latin typeface="Arial" panose="020B0604020202020204" pitchFamily="34" charset="0"/>
                <a:cs typeface="Arial" panose="020B0604020202020204" pitchFamily="34" charset="0"/>
              </a:rPr>
              <a:t> </a:t>
            </a:r>
            <a:r>
              <a:rPr lang="en-GB" dirty="0" err="1" smtClean="0">
                <a:solidFill>
                  <a:srgbClr val="317ABD"/>
                </a:solidFill>
                <a:latin typeface="Arial" panose="020B0604020202020204" pitchFamily="34" charset="0"/>
                <a:cs typeface="Arial" panose="020B0604020202020204" pitchFamily="34" charset="0"/>
              </a:rPr>
              <a:t>thema</a:t>
            </a:r>
            <a:r>
              <a:rPr lang="en-GB" dirty="0" smtClean="0">
                <a:solidFill>
                  <a:srgbClr val="317ABD"/>
                </a:solidFill>
                <a:latin typeface="Arial" panose="020B0604020202020204" pitchFamily="34" charset="0"/>
                <a:cs typeface="Arial" panose="020B0604020202020204" pitchFamily="34" charset="0"/>
              </a:rPr>
              <a:t> 8)</a:t>
            </a:r>
          </a:p>
          <a:p>
            <a:r>
              <a:rPr lang="en-GB" dirty="0" smtClean="0">
                <a:solidFill>
                  <a:srgbClr val="317ABD"/>
                </a:solidFill>
                <a:latin typeface="Arial" panose="020B0604020202020204" pitchFamily="34" charset="0"/>
                <a:cs typeface="Arial" panose="020B0604020202020204" pitchFamily="34" charset="0"/>
              </a:rPr>
              <a:t>Sut y </a:t>
            </a:r>
            <a:r>
              <a:rPr lang="en-GB" dirty="0" err="1" smtClean="0">
                <a:solidFill>
                  <a:srgbClr val="317ABD"/>
                </a:solidFill>
                <a:latin typeface="Arial" panose="020B0604020202020204" pitchFamily="34" charset="0"/>
                <a:cs typeface="Arial" panose="020B0604020202020204" pitchFamily="34" charset="0"/>
              </a:rPr>
              <a:t>gellid</a:t>
            </a:r>
            <a:r>
              <a:rPr lang="en-GB" dirty="0" smtClean="0">
                <a:solidFill>
                  <a:srgbClr val="317ABD"/>
                </a:solidFill>
                <a:latin typeface="Arial" panose="020B0604020202020204" pitchFamily="34" charset="0"/>
                <a:cs typeface="Arial" panose="020B0604020202020204" pitchFamily="34" charset="0"/>
              </a:rPr>
              <a:t> defnyddio'r deunyddiau  dysgu proffesiynol?</a:t>
            </a:r>
          </a:p>
          <a:p>
            <a:r>
              <a:rPr lang="en-GB" dirty="0" smtClean="0">
                <a:solidFill>
                  <a:srgbClr val="317ABD"/>
                </a:solidFill>
                <a:latin typeface="Arial" panose="020B0604020202020204" pitchFamily="34" charset="0"/>
                <a:cs typeface="Arial" panose="020B0604020202020204" pitchFamily="34" charset="0"/>
              </a:rPr>
              <a:t>Cwestiynau ac </a:t>
            </a:r>
            <a:r>
              <a:rPr lang="en-GB" dirty="0" err="1" smtClean="0">
                <a:solidFill>
                  <a:srgbClr val="317ABD"/>
                </a:solidFill>
                <a:latin typeface="Arial" panose="020B0604020202020204" pitchFamily="34" charset="0"/>
                <a:cs typeface="Arial" panose="020B0604020202020204" pitchFamily="34" charset="0"/>
              </a:rPr>
              <a:t>adborth</a:t>
            </a:r>
            <a:endParaRPr lang="en-GB" dirty="0" smtClean="0">
              <a:solidFill>
                <a:srgbClr val="317ABD"/>
              </a:solidFill>
              <a:latin typeface="Arial" panose="020B0604020202020204" pitchFamily="34" charset="0"/>
              <a:cs typeface="Arial" panose="020B0604020202020204" pitchFamily="34" charset="0"/>
            </a:endParaRPr>
          </a:p>
          <a:p>
            <a:endParaRPr lang="en-GB" dirty="0">
              <a:solidFill>
                <a:srgbClr val="317ABD"/>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1985170"/>
            <a:ext cx="5181600" cy="4351338"/>
          </a:xfrm>
        </p:spPr>
        <p:txBody>
          <a:bodyPr>
            <a:normAutofit/>
          </a:bodyPr>
          <a:lstStyle/>
          <a:p>
            <a:pPr marL="0" indent="0">
              <a:buNone/>
            </a:pPr>
            <a:r>
              <a:rPr lang="fr-FR" b="1" dirty="0" smtClean="0">
                <a:latin typeface="Arial" panose="020B0604020202020204" pitchFamily="34" charset="0"/>
                <a:cs typeface="Arial" panose="020B0604020202020204" pitchFamily="34" charset="0"/>
              </a:rPr>
              <a:t>Professional </a:t>
            </a:r>
            <a:r>
              <a:rPr lang="fr-FR" b="1" dirty="0" err="1" smtClean="0">
                <a:latin typeface="Arial" panose="020B0604020202020204" pitchFamily="34" charset="0"/>
                <a:cs typeface="Arial" panose="020B0604020202020204" pitchFamily="34" charset="0"/>
              </a:rPr>
              <a:t>learning</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materials</a:t>
            </a:r>
            <a:r>
              <a:rPr lang="fr-FR" b="1" dirty="0" smtClean="0">
                <a:latin typeface="Arial" panose="020B0604020202020204" pitchFamily="34" charset="0"/>
                <a:cs typeface="Arial" panose="020B0604020202020204" pitchFamily="34" charset="0"/>
              </a:rPr>
              <a:t>:</a:t>
            </a:r>
          </a:p>
          <a:p>
            <a:pPr marL="0" indent="0">
              <a:buNone/>
            </a:pPr>
            <a:endParaRPr lang="en-GB" dirty="0" smtClean="0">
              <a:latin typeface="Arial" panose="020B0604020202020204" pitchFamily="34" charset="0"/>
              <a:cs typeface="Arial" panose="020B0604020202020204" pitchFamily="34" charset="0"/>
            </a:endParaRPr>
          </a:p>
          <a:p>
            <a:r>
              <a:rPr lang="fr-FR" dirty="0" err="1" smtClean="0">
                <a:latin typeface="Arial" panose="020B0604020202020204" pitchFamily="34" charset="0"/>
                <a:cs typeface="Arial" panose="020B0604020202020204" pitchFamily="34" charset="0"/>
              </a:rPr>
              <a:t>Overview</a:t>
            </a:r>
            <a:endParaRPr lang="fr-FR" dirty="0" smtClean="0">
              <a:latin typeface="Arial" panose="020B0604020202020204" pitchFamily="34" charset="0"/>
              <a:cs typeface="Arial" panose="020B0604020202020204" pitchFamily="34" charset="0"/>
            </a:endParaRPr>
          </a:p>
          <a:p>
            <a:r>
              <a:rPr lang="fr-FR" dirty="0" err="1" smtClean="0">
                <a:latin typeface="Arial" panose="020B0604020202020204" pitchFamily="34" charset="0"/>
                <a:cs typeface="Arial" panose="020B0604020202020204" pitchFamily="34" charset="0"/>
              </a:rPr>
              <a:t>Sample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theme</a:t>
            </a:r>
            <a:r>
              <a:rPr lang="fr-FR" dirty="0" smtClean="0">
                <a:latin typeface="Arial" panose="020B0604020202020204" pitchFamily="34" charset="0"/>
                <a:cs typeface="Arial" panose="020B0604020202020204" pitchFamily="34" charset="0"/>
              </a:rPr>
              <a:t> 8 module)</a:t>
            </a:r>
          </a:p>
          <a:p>
            <a:r>
              <a:rPr lang="fr-FR" dirty="0" smtClean="0">
                <a:latin typeface="Arial" panose="020B0604020202020204" pitchFamily="34" charset="0"/>
                <a:cs typeface="Arial" panose="020B0604020202020204" pitchFamily="34" charset="0"/>
              </a:rPr>
              <a:t>How </a:t>
            </a:r>
            <a:r>
              <a:rPr lang="fr-FR" dirty="0" err="1" smtClean="0">
                <a:latin typeface="Arial" panose="020B0604020202020204" pitchFamily="34" charset="0"/>
                <a:cs typeface="Arial" panose="020B0604020202020204" pitchFamily="34" charset="0"/>
              </a:rPr>
              <a:t>might</a:t>
            </a:r>
            <a:r>
              <a:rPr lang="fr-FR" dirty="0" smtClean="0">
                <a:latin typeface="Arial" panose="020B0604020202020204" pitchFamily="34" charset="0"/>
                <a:cs typeface="Arial" panose="020B0604020202020204" pitchFamily="34" charset="0"/>
              </a:rPr>
              <a:t> the Professional </a:t>
            </a:r>
            <a:r>
              <a:rPr lang="fr-FR" dirty="0" err="1" smtClean="0">
                <a:latin typeface="Arial" panose="020B0604020202020204" pitchFamily="34" charset="0"/>
                <a:cs typeface="Arial" panose="020B0604020202020204" pitchFamily="34" charset="0"/>
              </a:rPr>
              <a:t>learning</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materials</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be</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used</a:t>
            </a:r>
            <a:r>
              <a:rPr lang="fr-FR" dirty="0" smtClean="0">
                <a:latin typeface="Arial" panose="020B0604020202020204" pitchFamily="34" charset="0"/>
                <a:cs typeface="Arial" panose="020B0604020202020204" pitchFamily="34" charset="0"/>
              </a:rPr>
              <a:t>?</a:t>
            </a:r>
          </a:p>
          <a:p>
            <a:r>
              <a:rPr lang="fr-FR" dirty="0" smtClean="0">
                <a:latin typeface="Arial" panose="020B0604020202020204" pitchFamily="34" charset="0"/>
                <a:cs typeface="Arial" panose="020B0604020202020204" pitchFamily="34" charset="0"/>
              </a:rPr>
              <a:t>Questions and feedback </a:t>
            </a:r>
            <a:endParaRPr lang="en-GB" dirty="0" smtClean="0">
              <a:latin typeface="Arial" panose="020B0604020202020204" pitchFamily="34" charset="0"/>
              <a:cs typeface="Arial" panose="020B0604020202020204" pitchFamily="34" charset="0"/>
            </a:endParaRPr>
          </a:p>
          <a:p>
            <a:endParaRPr lang="en-GB"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348000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5221"/>
            <a:ext cx="10515600" cy="1325563"/>
          </a:xfrm>
        </p:spPr>
        <p:txBody>
          <a:bodyPr>
            <a:normAutofit/>
          </a:bodyPr>
          <a:lstStyle/>
          <a:p>
            <a:r>
              <a:rPr lang="en-GB" sz="3200" b="1" dirty="0" smtClean="0">
                <a:solidFill>
                  <a:srgbClr val="3483CA"/>
                </a:solidFill>
                <a:latin typeface="Arial" panose="020B0604020202020204" pitchFamily="34" charset="0"/>
                <a:cs typeface="Arial" panose="020B0604020202020204" pitchFamily="34" charset="0"/>
              </a:rPr>
              <a:t>Ar Drywydd </a:t>
            </a:r>
            <a:r>
              <a:rPr lang="en-GB" sz="3200" b="1" dirty="0" err="1" smtClean="0">
                <a:solidFill>
                  <a:srgbClr val="3483CA"/>
                </a:solidFill>
                <a:latin typeface="Arial" panose="020B0604020202020204" pitchFamily="34" charset="0"/>
                <a:cs typeface="Arial" panose="020B0604020202020204" pitchFamily="34" charset="0"/>
              </a:rPr>
              <a:t>Dysgu</a:t>
            </a:r>
            <a:r>
              <a:rPr lang="en-GB" sz="3200" b="1" dirty="0" smtClean="0">
                <a:solidFill>
                  <a:srgbClr val="3483CA"/>
                </a:solidFill>
                <a:latin typeface="Arial" panose="020B0604020202020204" pitchFamily="34" charset="0"/>
                <a:cs typeface="Arial" panose="020B0604020202020204" pitchFamily="34" charset="0"/>
              </a:rPr>
              <a:t> (</a:t>
            </a:r>
            <a:r>
              <a:rPr lang="en-GB" sz="3200" b="1" dirty="0" err="1" smtClean="0">
                <a:solidFill>
                  <a:srgbClr val="3483CA"/>
                </a:solidFill>
                <a:latin typeface="Arial" panose="020B0604020202020204" pitchFamily="34" charset="0"/>
                <a:cs typeface="Arial" panose="020B0604020202020204" pitchFamily="34" charset="0"/>
              </a:rPr>
              <a:t>fersiwn</a:t>
            </a:r>
            <a:r>
              <a:rPr lang="en-GB" sz="3200" b="1" dirty="0" smtClean="0">
                <a:solidFill>
                  <a:srgbClr val="3483CA"/>
                </a:solidFill>
                <a:latin typeface="Arial" panose="020B0604020202020204" pitchFamily="34" charset="0"/>
                <a:cs typeface="Arial" panose="020B0604020202020204" pitchFamily="34" charset="0"/>
              </a:rPr>
              <a:t> 2006)</a:t>
            </a:r>
            <a:br>
              <a:rPr lang="en-GB" sz="3200" b="1" dirty="0" smtClean="0">
                <a:solidFill>
                  <a:srgbClr val="3483CA"/>
                </a:solidFill>
                <a:latin typeface="Arial" panose="020B0604020202020204" pitchFamily="34" charset="0"/>
                <a:cs typeface="Arial" panose="020B0604020202020204" pitchFamily="34" charset="0"/>
              </a:rPr>
            </a:br>
            <a:r>
              <a:rPr lang="en-GB" sz="3200" b="1" dirty="0" smtClean="0">
                <a:solidFill>
                  <a:srgbClr val="009782"/>
                </a:solidFill>
                <a:latin typeface="Arial" panose="020B0604020202020204" pitchFamily="34" charset="0"/>
                <a:cs typeface="Arial" panose="020B0604020202020204" pitchFamily="34" charset="0"/>
              </a:rPr>
              <a:t>Routes for Learning (2006 version)</a:t>
            </a:r>
            <a:endParaRPr lang="en-GB" sz="3200" b="1" dirty="0">
              <a:solidFill>
                <a:srgbClr val="009782"/>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2405721"/>
            <a:ext cx="5181600" cy="4351338"/>
          </a:xfrm>
        </p:spPr>
        <p:txBody>
          <a:bodyPr/>
          <a:lstStyle/>
          <a:p>
            <a:r>
              <a:rPr lang="en-GB" dirty="0" err="1">
                <a:solidFill>
                  <a:srgbClr val="317ABD"/>
                </a:solidFill>
                <a:latin typeface="Arial" panose="020B0604020202020204" pitchFamily="34" charset="0"/>
                <a:cs typeface="Arial" panose="020B0604020202020204" pitchFamily="34" charset="0"/>
              </a:rPr>
              <a:t>Cyfres</a:t>
            </a:r>
            <a:r>
              <a:rPr lang="en-GB" dirty="0">
                <a:solidFill>
                  <a:srgbClr val="317ABD"/>
                </a:solidFill>
                <a:latin typeface="Arial" panose="020B0604020202020204" pitchFamily="34" charset="0"/>
                <a:cs typeface="Arial" panose="020B0604020202020204" pitchFamily="34" charset="0"/>
              </a:rPr>
              <a:t> o </a:t>
            </a:r>
            <a:r>
              <a:rPr lang="en-GB" dirty="0" err="1">
                <a:solidFill>
                  <a:srgbClr val="317ABD"/>
                </a:solidFill>
                <a:latin typeface="Arial" panose="020B0604020202020204" pitchFamily="34" charset="0"/>
                <a:cs typeface="Arial" panose="020B0604020202020204" pitchFamily="34" charset="0"/>
              </a:rPr>
              <a:t>ddeunyddiau</a:t>
            </a:r>
            <a:r>
              <a:rPr lang="en-GB" dirty="0">
                <a:solidFill>
                  <a:srgbClr val="317ABD"/>
                </a:solidFill>
                <a:latin typeface="Arial" panose="020B0604020202020204" pitchFamily="34" charset="0"/>
                <a:cs typeface="Arial" panose="020B0604020202020204" pitchFamily="34" charset="0"/>
              </a:rPr>
              <a:t> a </a:t>
            </a:r>
            <a:r>
              <a:rPr lang="en-GB" dirty="0" err="1">
                <a:solidFill>
                  <a:srgbClr val="317ABD"/>
                </a:solidFill>
                <a:latin typeface="Arial" panose="020B0604020202020204" pitchFamily="34" charset="0"/>
                <a:cs typeface="Arial" panose="020B0604020202020204" pitchFamily="34" charset="0"/>
              </a:rPr>
              <a:t>ddatblygwyd</a:t>
            </a:r>
            <a:r>
              <a:rPr lang="en-GB" dirty="0">
                <a:solidFill>
                  <a:srgbClr val="317ABD"/>
                </a:solidFill>
                <a:latin typeface="Arial" panose="020B0604020202020204" pitchFamily="34" charset="0"/>
                <a:cs typeface="Arial" panose="020B0604020202020204" pitchFamily="34" charset="0"/>
              </a:rPr>
              <a:t> yng </a:t>
            </a:r>
            <a:r>
              <a:rPr lang="en-GB" dirty="0" err="1">
                <a:solidFill>
                  <a:srgbClr val="317ABD"/>
                </a:solidFill>
                <a:latin typeface="Arial" panose="020B0604020202020204" pitchFamily="34" charset="0"/>
                <a:cs typeface="Arial" panose="020B0604020202020204" pitchFamily="34" charset="0"/>
              </a:rPr>
              <a:t>Nghymru</a:t>
            </a:r>
            <a:r>
              <a:rPr lang="en-GB" dirty="0">
                <a:solidFill>
                  <a:srgbClr val="317ABD"/>
                </a:solidFill>
                <a:latin typeface="Arial" panose="020B0604020202020204" pitchFamily="34" charset="0"/>
                <a:cs typeface="Arial" panose="020B0604020202020204" pitchFamily="34" charset="0"/>
              </a:rPr>
              <a:t>, yn </a:t>
            </a:r>
            <a:r>
              <a:rPr lang="en-GB" dirty="0" err="1">
                <a:solidFill>
                  <a:srgbClr val="317ABD"/>
                </a:solidFill>
                <a:latin typeface="Arial" panose="020B0604020202020204" pitchFamily="34" charset="0"/>
                <a:cs typeface="Arial" panose="020B0604020202020204" pitchFamily="34" charset="0"/>
              </a:rPr>
              <a:t>benodol</a:t>
            </a:r>
            <a:r>
              <a:rPr lang="en-GB" dirty="0">
                <a:solidFill>
                  <a:srgbClr val="317ABD"/>
                </a:solidFill>
                <a:latin typeface="Arial" panose="020B0604020202020204" pitchFamily="34" charset="0"/>
                <a:cs typeface="Arial" panose="020B0604020202020204" pitchFamily="34" charset="0"/>
              </a:rPr>
              <a:t> i asesu dysgwyr </a:t>
            </a:r>
            <a:r>
              <a:rPr lang="en-GB" dirty="0" err="1">
                <a:solidFill>
                  <a:srgbClr val="317ABD"/>
                </a:solidFill>
                <a:latin typeface="Arial" panose="020B0604020202020204" pitchFamily="34" charset="0"/>
                <a:cs typeface="Arial" panose="020B0604020202020204" pitchFamily="34" charset="0"/>
              </a:rPr>
              <a:t>sydd</a:t>
            </a:r>
            <a:r>
              <a:rPr lang="en-GB" dirty="0">
                <a:solidFill>
                  <a:srgbClr val="317ABD"/>
                </a:solidFill>
                <a:latin typeface="Arial" panose="020B0604020202020204" pitchFamily="34" charset="0"/>
                <a:cs typeface="Arial" panose="020B0604020202020204" pitchFamily="34" charset="0"/>
              </a:rPr>
              <a:t> ag anawsterau dysgu dwys a lluosog (</a:t>
            </a:r>
            <a:r>
              <a:rPr lang="en-GB" dirty="0" err="1">
                <a:solidFill>
                  <a:srgbClr val="317ABD"/>
                </a:solidFill>
                <a:latin typeface="Arial" panose="020B0604020202020204" pitchFamily="34" charset="0"/>
                <a:cs typeface="Arial" panose="020B0604020202020204" pitchFamily="34" charset="0"/>
              </a:rPr>
              <a:t>ADDLl</a:t>
            </a:r>
            <a:r>
              <a:rPr lang="en-GB" dirty="0">
                <a:solidFill>
                  <a:srgbClr val="317ABD"/>
                </a:solidFill>
                <a:latin typeface="Arial" panose="020B0604020202020204" pitchFamily="34" charset="0"/>
                <a:cs typeface="Arial" panose="020B0604020202020204" pitchFamily="34" charset="0"/>
              </a:rPr>
              <a:t>)</a:t>
            </a:r>
          </a:p>
          <a:p>
            <a:r>
              <a:rPr lang="en-GB" dirty="0">
                <a:solidFill>
                  <a:srgbClr val="317ABD"/>
                </a:solidFill>
                <a:latin typeface="Arial" panose="020B0604020202020204" pitchFamily="34" charset="0"/>
                <a:cs typeface="Arial" panose="020B0604020202020204" pitchFamily="34" charset="0"/>
              </a:rPr>
              <a:t>Fe’u </a:t>
            </a:r>
            <a:r>
              <a:rPr lang="en-GB" dirty="0" err="1">
                <a:solidFill>
                  <a:srgbClr val="317ABD"/>
                </a:solidFill>
                <a:latin typeface="Arial" panose="020B0604020202020204" pitchFamily="34" charset="0"/>
                <a:cs typeface="Arial" panose="020B0604020202020204" pitchFamily="34" charset="0"/>
              </a:rPr>
              <a:t>cyhoeddwyd</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gyntaf</a:t>
            </a:r>
            <a:r>
              <a:rPr lang="en-GB" dirty="0">
                <a:solidFill>
                  <a:srgbClr val="317ABD"/>
                </a:solidFill>
                <a:latin typeface="Arial" panose="020B0604020202020204" pitchFamily="34" charset="0"/>
                <a:cs typeface="Arial" panose="020B0604020202020204" pitchFamily="34" charset="0"/>
              </a:rPr>
              <a:t> yn 2006 </a:t>
            </a:r>
            <a:r>
              <a:rPr lang="en-GB" dirty="0" err="1">
                <a:solidFill>
                  <a:srgbClr val="317ABD"/>
                </a:solidFill>
                <a:latin typeface="Arial" panose="020B0604020202020204" pitchFamily="34" charset="0"/>
                <a:cs typeface="Arial" panose="020B0604020202020204" pitchFamily="34" charset="0"/>
              </a:rPr>
              <a:t>gan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Lywodraeth</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Cynulliad</a:t>
            </a:r>
            <a:r>
              <a:rPr lang="en-GB" dirty="0">
                <a:solidFill>
                  <a:srgbClr val="317ABD"/>
                </a:solidFill>
                <a:latin typeface="Arial" panose="020B0604020202020204" pitchFamily="34" charset="0"/>
                <a:cs typeface="Arial" panose="020B0604020202020204" pitchFamily="34" charset="0"/>
              </a:rPr>
              <a:t> Cymru</a:t>
            </a:r>
          </a:p>
          <a:p>
            <a:endParaRPr lang="en-GB" dirty="0"/>
          </a:p>
        </p:txBody>
      </p:sp>
      <p:sp>
        <p:nvSpPr>
          <p:cNvPr id="4" name="Content Placeholder 3"/>
          <p:cNvSpPr>
            <a:spLocks noGrp="1"/>
          </p:cNvSpPr>
          <p:nvPr>
            <p:ph sz="half" idx="2"/>
          </p:nvPr>
        </p:nvSpPr>
        <p:spPr>
          <a:xfrm>
            <a:off x="6172200" y="2405721"/>
            <a:ext cx="5181600" cy="4351338"/>
          </a:xfrm>
        </p:spPr>
        <p:txBody>
          <a:bodyPr>
            <a:normAutofit/>
          </a:bodyPr>
          <a:lstStyle/>
          <a:p>
            <a:r>
              <a:rPr lang="en-GB" dirty="0">
                <a:latin typeface="Arial" panose="020B0604020202020204" pitchFamily="34" charset="0"/>
                <a:cs typeface="Arial" panose="020B0604020202020204" pitchFamily="34" charset="0"/>
              </a:rPr>
              <a:t>A suite of materials developed in Wales specifically for the assessment of learners with p</a:t>
            </a:r>
            <a:r>
              <a:rPr lang="en-GB" dirty="0" smtClean="0">
                <a:latin typeface="Arial" panose="020B0604020202020204" pitchFamily="34" charset="0"/>
                <a:cs typeface="Arial" panose="020B0604020202020204" pitchFamily="34" charset="0"/>
              </a:rPr>
              <a:t>rofound and multiple </a:t>
            </a:r>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earning </a:t>
            </a:r>
            <a:r>
              <a:rPr lang="en-GB" dirty="0">
                <a:latin typeface="Arial" panose="020B0604020202020204" pitchFamily="34" charset="0"/>
                <a:cs typeface="Arial" panose="020B0604020202020204" pitchFamily="34" charset="0"/>
              </a:rPr>
              <a:t>d</a:t>
            </a:r>
            <a:r>
              <a:rPr lang="en-GB" dirty="0" smtClean="0">
                <a:latin typeface="Arial" panose="020B0604020202020204" pitchFamily="34" charset="0"/>
                <a:cs typeface="Arial" panose="020B0604020202020204" pitchFamily="34" charset="0"/>
              </a:rPr>
              <a:t>ifficulties (PMLD)</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First published in 2006 by the Welsh Assembly Government</a:t>
            </a:r>
          </a:p>
          <a:p>
            <a:endParaRPr lang="en-GB" sz="3100"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355942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833"/>
            <a:ext cx="10515600" cy="1325563"/>
          </a:xfrm>
        </p:spPr>
        <p:txBody>
          <a:bodyPr>
            <a:normAutofit/>
          </a:bodyPr>
          <a:lstStyle/>
          <a:p>
            <a:r>
              <a:rPr lang="en-GB" sz="3200" b="1" dirty="0" smtClean="0">
                <a:solidFill>
                  <a:srgbClr val="3483CA"/>
                </a:solidFill>
                <a:latin typeface="Arial" panose="020B0604020202020204" pitchFamily="34" charset="0"/>
                <a:cs typeface="Arial" panose="020B0604020202020204" pitchFamily="34" charset="0"/>
              </a:rPr>
              <a:t>Ar Drywydd </a:t>
            </a:r>
            <a:r>
              <a:rPr lang="en-GB" sz="3200" b="1" dirty="0" err="1" smtClean="0">
                <a:solidFill>
                  <a:srgbClr val="3483CA"/>
                </a:solidFill>
                <a:latin typeface="Arial" panose="020B0604020202020204" pitchFamily="34" charset="0"/>
                <a:cs typeface="Arial" panose="020B0604020202020204" pitchFamily="34" charset="0"/>
              </a:rPr>
              <a:t>Dysgu</a:t>
            </a:r>
            <a:r>
              <a:rPr lang="en-GB" sz="3200" b="1" dirty="0" smtClean="0">
                <a:solidFill>
                  <a:srgbClr val="3483CA"/>
                </a:solidFill>
                <a:latin typeface="Arial" panose="020B0604020202020204" pitchFamily="34" charset="0"/>
                <a:cs typeface="Arial" panose="020B0604020202020204" pitchFamily="34" charset="0"/>
              </a:rPr>
              <a:t> (</a:t>
            </a:r>
            <a:r>
              <a:rPr lang="en-GB" sz="3200" b="1" dirty="0" err="1" smtClean="0">
                <a:solidFill>
                  <a:srgbClr val="3483CA"/>
                </a:solidFill>
                <a:latin typeface="Arial" panose="020B0604020202020204" pitchFamily="34" charset="0"/>
                <a:cs typeface="Arial" panose="020B0604020202020204" pitchFamily="34" charset="0"/>
              </a:rPr>
              <a:t>fersiwn</a:t>
            </a:r>
            <a:r>
              <a:rPr lang="en-GB" sz="3200" b="1" dirty="0" smtClean="0">
                <a:solidFill>
                  <a:srgbClr val="3483CA"/>
                </a:solidFill>
                <a:latin typeface="Arial" panose="020B0604020202020204" pitchFamily="34" charset="0"/>
                <a:cs typeface="Arial" panose="020B0604020202020204" pitchFamily="34" charset="0"/>
              </a:rPr>
              <a:t> 2006, </a:t>
            </a:r>
            <a:r>
              <a:rPr lang="en-GB" sz="3200" b="1" dirty="0" err="1" smtClean="0">
                <a:solidFill>
                  <a:srgbClr val="3483CA"/>
                </a:solidFill>
                <a:latin typeface="Arial" panose="020B0604020202020204" pitchFamily="34" charset="0"/>
                <a:cs typeface="Arial" panose="020B0604020202020204" pitchFamily="34" charset="0"/>
              </a:rPr>
              <a:t>parhad</a:t>
            </a:r>
            <a:r>
              <a:rPr lang="en-GB" sz="3200" b="1" dirty="0" smtClean="0">
                <a:solidFill>
                  <a:srgbClr val="3483CA"/>
                </a:solidFill>
                <a:latin typeface="Arial" panose="020B0604020202020204" pitchFamily="34" charset="0"/>
                <a:cs typeface="Arial" panose="020B0604020202020204" pitchFamily="34" charset="0"/>
              </a:rPr>
              <a:t>)</a:t>
            </a:r>
            <a:br>
              <a:rPr lang="en-GB" sz="3200" b="1" dirty="0" smtClean="0">
                <a:solidFill>
                  <a:srgbClr val="3483CA"/>
                </a:solidFill>
                <a:latin typeface="Arial" panose="020B0604020202020204" pitchFamily="34" charset="0"/>
                <a:cs typeface="Arial" panose="020B0604020202020204" pitchFamily="34" charset="0"/>
              </a:rPr>
            </a:br>
            <a:r>
              <a:rPr lang="en-GB" sz="3200" b="1" dirty="0" smtClean="0">
                <a:solidFill>
                  <a:srgbClr val="009782"/>
                </a:solidFill>
                <a:latin typeface="Arial" panose="020B0604020202020204" pitchFamily="34" charset="0"/>
                <a:cs typeface="Arial" panose="020B0604020202020204" pitchFamily="34" charset="0"/>
              </a:rPr>
              <a:t>Routes for Learning (2006 version contd.)</a:t>
            </a:r>
            <a:endParaRPr lang="en-GB" sz="3200" b="1" dirty="0">
              <a:solidFill>
                <a:srgbClr val="009782"/>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2136615"/>
            <a:ext cx="5181600" cy="4351338"/>
          </a:xfrm>
        </p:spPr>
        <p:txBody>
          <a:bodyPr/>
          <a:lstStyle/>
          <a:p>
            <a:r>
              <a:rPr lang="en-GB" dirty="0">
                <a:solidFill>
                  <a:srgbClr val="317ABD"/>
                </a:solidFill>
                <a:latin typeface="Arial" panose="020B0604020202020204" pitchFamily="34" charset="0"/>
                <a:cs typeface="Arial" panose="020B0604020202020204" pitchFamily="34" charset="0"/>
              </a:rPr>
              <a:t>Fe’u </a:t>
            </a:r>
            <a:r>
              <a:rPr lang="en-GB" dirty="0" err="1">
                <a:solidFill>
                  <a:srgbClr val="317ABD"/>
                </a:solidFill>
                <a:latin typeface="Arial" panose="020B0604020202020204" pitchFamily="34" charset="0"/>
                <a:cs typeface="Arial" panose="020B0604020202020204" pitchFamily="34" charset="0"/>
              </a:rPr>
              <a:t>mabwysiadwyd</a:t>
            </a:r>
            <a:r>
              <a:rPr lang="en-GB" dirty="0">
                <a:solidFill>
                  <a:srgbClr val="317ABD"/>
                </a:solidFill>
                <a:latin typeface="Arial" panose="020B0604020202020204" pitchFamily="34" charset="0"/>
                <a:cs typeface="Arial" panose="020B0604020202020204" pitchFamily="34" charset="0"/>
              </a:rPr>
              <a:t> yn </a:t>
            </a:r>
            <a:r>
              <a:rPr lang="en-GB" dirty="0" err="1">
                <a:solidFill>
                  <a:srgbClr val="317ABD"/>
                </a:solidFill>
                <a:latin typeface="Arial" panose="020B0604020202020204" pitchFamily="34" charset="0"/>
                <a:cs typeface="Arial" panose="020B0604020202020204" pitchFamily="34" charset="0"/>
              </a:rPr>
              <a:t>eang</a:t>
            </a:r>
            <a:r>
              <a:rPr lang="en-GB" dirty="0">
                <a:solidFill>
                  <a:srgbClr val="317ABD"/>
                </a:solidFill>
                <a:latin typeface="Arial" panose="020B0604020202020204" pitchFamily="34" charset="0"/>
                <a:cs typeface="Arial" panose="020B0604020202020204" pitchFamily="34" charset="0"/>
              </a:rPr>
              <a:t> yn y DU, </a:t>
            </a:r>
            <a:r>
              <a:rPr lang="en-GB" dirty="0" err="1">
                <a:solidFill>
                  <a:srgbClr val="317ABD"/>
                </a:solidFill>
                <a:latin typeface="Arial" panose="020B0604020202020204" pitchFamily="34" charset="0"/>
                <a:cs typeface="Arial" panose="020B0604020202020204" pitchFamily="34" charset="0"/>
              </a:rPr>
              <a:t>Iwerddon</a:t>
            </a:r>
            <a:r>
              <a:rPr lang="en-GB" dirty="0">
                <a:solidFill>
                  <a:srgbClr val="317ABD"/>
                </a:solidFill>
                <a:latin typeface="Arial" panose="020B0604020202020204" pitchFamily="34" charset="0"/>
                <a:cs typeface="Arial" panose="020B0604020202020204" pitchFamily="34" charset="0"/>
              </a:rPr>
              <a:t> ac mewn </a:t>
            </a:r>
            <a:r>
              <a:rPr lang="en-GB" dirty="0" err="1">
                <a:solidFill>
                  <a:srgbClr val="317ABD"/>
                </a:solidFill>
                <a:latin typeface="Arial" panose="020B0604020202020204" pitchFamily="34" charset="0"/>
                <a:cs typeface="Arial" panose="020B0604020202020204" pitchFamily="34" charset="0"/>
              </a:rPr>
              <a:t>mannau</a:t>
            </a:r>
            <a:r>
              <a:rPr lang="en-GB" dirty="0">
                <a:solidFill>
                  <a:srgbClr val="317ABD"/>
                </a:solidFill>
                <a:latin typeface="Arial" panose="020B0604020202020204" pitchFamily="34" charset="0"/>
                <a:cs typeface="Arial" panose="020B0604020202020204" pitchFamily="34" charset="0"/>
              </a:rPr>
              <a:t> eraill (cyn belled ag </a:t>
            </a:r>
            <a:r>
              <a:rPr lang="en-GB" dirty="0" err="1">
                <a:solidFill>
                  <a:srgbClr val="317ABD"/>
                </a:solidFill>
                <a:latin typeface="Arial" panose="020B0604020202020204" pitchFamily="34" charset="0"/>
                <a:cs typeface="Arial" panose="020B0604020202020204" pitchFamily="34" charset="0"/>
              </a:rPr>
              <a:t>Awstralia</a:t>
            </a:r>
            <a:r>
              <a:rPr lang="en-GB" dirty="0">
                <a:solidFill>
                  <a:srgbClr val="317ABD"/>
                </a:solidFill>
                <a:latin typeface="Arial" panose="020B0604020202020204" pitchFamily="34" charset="0"/>
                <a:cs typeface="Arial" panose="020B0604020202020204" pitchFamily="34" charset="0"/>
              </a:rPr>
              <a:t> a Nigeria)</a:t>
            </a:r>
          </a:p>
          <a:p>
            <a:r>
              <a:rPr lang="en-GB" dirty="0" err="1">
                <a:solidFill>
                  <a:srgbClr val="317ABD"/>
                </a:solidFill>
                <a:latin typeface="Arial" panose="020B0604020202020204" pitchFamily="34" charset="0"/>
                <a:cs typeface="Arial" panose="020B0604020202020204" pitchFamily="34" charset="0"/>
              </a:rPr>
              <a:t>Addaswyd</a:t>
            </a:r>
            <a:r>
              <a:rPr lang="en-GB" dirty="0">
                <a:solidFill>
                  <a:srgbClr val="317ABD"/>
                </a:solidFill>
                <a:latin typeface="Arial" panose="020B0604020202020204" pitchFamily="34" charset="0"/>
                <a:cs typeface="Arial" panose="020B0604020202020204" pitchFamily="34" charset="0"/>
              </a:rPr>
              <a:t> y deunyddiau </a:t>
            </a:r>
            <a:r>
              <a:rPr lang="en-GB" dirty="0" err="1">
                <a:solidFill>
                  <a:srgbClr val="317ABD"/>
                </a:solidFill>
                <a:latin typeface="Arial" panose="020B0604020202020204" pitchFamily="34" charset="0"/>
                <a:cs typeface="Arial" panose="020B0604020202020204" pitchFamily="34" charset="0"/>
              </a:rPr>
              <a:t>a’u</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hailenwi’n</a:t>
            </a:r>
            <a:r>
              <a:rPr lang="en-GB" dirty="0">
                <a:solidFill>
                  <a:srgbClr val="317ABD"/>
                </a:solidFill>
                <a:latin typeface="Arial" panose="020B0604020202020204" pitchFamily="34" charset="0"/>
                <a:cs typeface="Arial" panose="020B0604020202020204" pitchFamily="34" charset="0"/>
              </a:rPr>
              <a:t> ‘Quest for </a:t>
            </a:r>
            <a:r>
              <a:rPr lang="en-GB" dirty="0" smtClean="0">
                <a:solidFill>
                  <a:srgbClr val="317ABD"/>
                </a:solidFill>
                <a:latin typeface="Arial" panose="020B0604020202020204" pitchFamily="34" charset="0"/>
                <a:cs typeface="Arial" panose="020B0604020202020204" pitchFamily="34" charset="0"/>
              </a:rPr>
              <a:t>learning</a:t>
            </a:r>
            <a:r>
              <a:rPr lang="en-GB" dirty="0">
                <a:solidFill>
                  <a:srgbClr val="317ABD"/>
                </a:solidFill>
                <a:latin typeface="Arial" panose="020B0604020202020204" pitchFamily="34" charset="0"/>
                <a:cs typeface="Arial" panose="020B0604020202020204" pitchFamily="34" charset="0"/>
              </a:rPr>
              <a:t>’ yng </a:t>
            </a:r>
            <a:r>
              <a:rPr lang="en-GB" dirty="0" err="1">
                <a:solidFill>
                  <a:srgbClr val="317ABD"/>
                </a:solidFill>
                <a:latin typeface="Arial" panose="020B0604020202020204" pitchFamily="34" charset="0"/>
                <a:cs typeface="Arial" panose="020B0604020202020204" pitchFamily="34" charset="0"/>
              </a:rPr>
              <a:t>Ngogledd</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Iwerddon</a:t>
            </a:r>
            <a:endParaRPr lang="en-GB" dirty="0">
              <a:solidFill>
                <a:srgbClr val="317ABD"/>
              </a:solidFill>
              <a:latin typeface="Arial" panose="020B0604020202020204" pitchFamily="34" charset="0"/>
              <a:cs typeface="Arial" panose="020B0604020202020204" pitchFamily="34" charset="0"/>
            </a:endParaRPr>
          </a:p>
          <a:p>
            <a:endParaRPr lang="en-GB" dirty="0"/>
          </a:p>
        </p:txBody>
      </p:sp>
      <p:sp>
        <p:nvSpPr>
          <p:cNvPr id="4" name="Content Placeholder 3"/>
          <p:cNvSpPr>
            <a:spLocks noGrp="1"/>
          </p:cNvSpPr>
          <p:nvPr>
            <p:ph sz="half" idx="2"/>
          </p:nvPr>
        </p:nvSpPr>
        <p:spPr>
          <a:xfrm>
            <a:off x="6172200" y="2151435"/>
            <a:ext cx="5181600" cy="4351338"/>
          </a:xfrm>
        </p:spPr>
        <p:txBody>
          <a:bodyPr/>
          <a:lstStyle/>
          <a:p>
            <a:r>
              <a:rPr lang="en-GB" dirty="0" smtClean="0">
                <a:latin typeface="Arial" panose="020B0604020202020204" pitchFamily="34" charset="0"/>
                <a:cs typeface="Arial" panose="020B0604020202020204" pitchFamily="34" charset="0"/>
              </a:rPr>
              <a:t>Widely adopted in the UK, Ireland and elsewhere (as far afield as Australia and Nigeria)</a:t>
            </a:r>
          </a:p>
          <a:p>
            <a:r>
              <a:rPr lang="en-GB" dirty="0">
                <a:latin typeface="Arial" panose="020B0604020202020204" pitchFamily="34" charset="0"/>
                <a:cs typeface="Arial" panose="020B0604020202020204" pitchFamily="34" charset="0"/>
              </a:rPr>
              <a:t>T</a:t>
            </a:r>
            <a:r>
              <a:rPr lang="en-GB" dirty="0" smtClean="0">
                <a:latin typeface="Arial" panose="020B0604020202020204" pitchFamily="34" charset="0"/>
                <a:cs typeface="Arial" panose="020B0604020202020204" pitchFamily="34" charset="0"/>
              </a:rPr>
              <a:t>he materials were adapted and retitled as ‘Quest for learning’ in Northern Ireland</a:t>
            </a:r>
          </a:p>
          <a:p>
            <a:endParaRPr lang="en-GB" dirty="0" smtClean="0"/>
          </a:p>
          <a:p>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145723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7688"/>
            <a:ext cx="10515600" cy="1325563"/>
          </a:xfrm>
        </p:spPr>
        <p:txBody>
          <a:bodyPr>
            <a:normAutofit/>
          </a:bodyPr>
          <a:lstStyle/>
          <a:p>
            <a:r>
              <a:rPr lang="en-GB" sz="3200" b="1" dirty="0">
                <a:solidFill>
                  <a:srgbClr val="3483CA"/>
                </a:solidFill>
                <a:latin typeface="Arial" panose="020B0604020202020204" pitchFamily="34" charset="0"/>
                <a:cs typeface="Arial" panose="020B0604020202020204" pitchFamily="34" charset="0"/>
              </a:rPr>
              <a:t>Ar Drywydd Dysgu </a:t>
            </a:r>
            <a:r>
              <a:rPr lang="en-GB" sz="3200" b="1" dirty="0" smtClean="0">
                <a:solidFill>
                  <a:srgbClr val="3483CA"/>
                </a:solidFill>
                <a:latin typeface="Arial" panose="020B0604020202020204" pitchFamily="34" charset="0"/>
                <a:cs typeface="Arial" panose="020B0604020202020204" pitchFamily="34" charset="0"/>
              </a:rPr>
              <a:t>2020</a:t>
            </a:r>
            <a:r>
              <a:rPr lang="en-GB" sz="3200" b="1" dirty="0">
                <a:solidFill>
                  <a:srgbClr val="3483CA"/>
                </a:solidFill>
                <a:latin typeface="Arial" panose="020B0604020202020204" pitchFamily="34" charset="0"/>
                <a:cs typeface="Arial" panose="020B0604020202020204" pitchFamily="34" charset="0"/>
              </a:rPr>
              <a:t/>
            </a:r>
            <a:br>
              <a:rPr lang="en-GB" sz="3200" b="1" dirty="0">
                <a:solidFill>
                  <a:srgbClr val="3483CA"/>
                </a:solidFill>
                <a:latin typeface="Arial" panose="020B0604020202020204" pitchFamily="34" charset="0"/>
                <a:cs typeface="Arial" panose="020B0604020202020204" pitchFamily="34" charset="0"/>
              </a:rPr>
            </a:br>
            <a:r>
              <a:rPr lang="en-GB" sz="3200" b="1" dirty="0">
                <a:solidFill>
                  <a:srgbClr val="009782"/>
                </a:solidFill>
                <a:latin typeface="Arial" panose="020B0604020202020204" pitchFamily="34" charset="0"/>
                <a:cs typeface="Arial" panose="020B0604020202020204" pitchFamily="34" charset="0"/>
              </a:rPr>
              <a:t>Routes for </a:t>
            </a:r>
            <a:r>
              <a:rPr lang="en-GB" sz="3200" b="1" dirty="0" smtClean="0">
                <a:solidFill>
                  <a:srgbClr val="009782"/>
                </a:solidFill>
                <a:latin typeface="Arial" panose="020B0604020202020204" pitchFamily="34" charset="0"/>
                <a:cs typeface="Arial" panose="020B0604020202020204" pitchFamily="34" charset="0"/>
              </a:rPr>
              <a:t>Learning 2020</a:t>
            </a:r>
            <a:endParaRPr lang="en-GB" sz="3200" dirty="0"/>
          </a:p>
        </p:txBody>
      </p:sp>
      <p:sp>
        <p:nvSpPr>
          <p:cNvPr id="3" name="Content Placeholder 2"/>
          <p:cNvSpPr>
            <a:spLocks noGrp="1"/>
          </p:cNvSpPr>
          <p:nvPr>
            <p:ph sz="half" idx="1"/>
          </p:nvPr>
        </p:nvSpPr>
        <p:spPr>
          <a:xfrm>
            <a:off x="914400" y="2112719"/>
            <a:ext cx="5181600" cy="4351338"/>
          </a:xfrm>
        </p:spPr>
        <p:txBody>
          <a:bodyPr>
            <a:noAutofit/>
          </a:bodyPr>
          <a:lstStyle/>
          <a:p>
            <a:r>
              <a:rPr lang="en-GB" dirty="0" err="1">
                <a:solidFill>
                  <a:srgbClr val="317ABD"/>
                </a:solidFill>
                <a:latin typeface="Arial" panose="020B0604020202020204" pitchFamily="34" charset="0"/>
                <a:cs typeface="Arial" panose="020B0604020202020204" pitchFamily="34" charset="0"/>
              </a:rPr>
              <a:t>Diweddaru’r</a:t>
            </a:r>
            <a:r>
              <a:rPr lang="en-GB" dirty="0">
                <a:solidFill>
                  <a:srgbClr val="317ABD"/>
                </a:solidFill>
                <a:latin typeface="Arial" panose="020B0604020202020204" pitchFamily="34" charset="0"/>
                <a:cs typeface="Arial" panose="020B0604020202020204" pitchFamily="34" charset="0"/>
              </a:rPr>
              <a:t> deunyddiau </a:t>
            </a:r>
            <a:r>
              <a:rPr lang="en-GB" dirty="0" err="1">
                <a:solidFill>
                  <a:srgbClr val="317ABD"/>
                </a:solidFill>
                <a:latin typeface="Arial" panose="020B0604020202020204" pitchFamily="34" charset="0"/>
                <a:cs typeface="Arial" panose="020B0604020202020204" pitchFamily="34" charset="0"/>
              </a:rPr>
              <a:t>gwreiddiol</a:t>
            </a:r>
            <a:r>
              <a:rPr lang="en-GB" dirty="0">
                <a:solidFill>
                  <a:srgbClr val="317ABD"/>
                </a:solidFill>
                <a:latin typeface="Arial" panose="020B0604020202020204" pitchFamily="34" charset="0"/>
                <a:cs typeface="Arial" panose="020B0604020202020204" pitchFamily="34" charset="0"/>
              </a:rPr>
              <a:t> yn </a:t>
            </a:r>
            <a:r>
              <a:rPr lang="en-GB" dirty="0" err="1">
                <a:solidFill>
                  <a:srgbClr val="317ABD"/>
                </a:solidFill>
                <a:latin typeface="Arial" panose="020B0604020202020204" pitchFamily="34" charset="0"/>
                <a:cs typeface="Arial" panose="020B0604020202020204" pitchFamily="34" charset="0"/>
              </a:rPr>
              <a:t>llwyr</a:t>
            </a:r>
            <a:endParaRPr lang="en-GB" dirty="0">
              <a:solidFill>
                <a:srgbClr val="317ABD"/>
              </a:solidFill>
              <a:latin typeface="Arial" panose="020B0604020202020204" pitchFamily="34" charset="0"/>
              <a:cs typeface="Arial" panose="020B0604020202020204" pitchFamily="34" charset="0"/>
            </a:endParaRPr>
          </a:p>
          <a:p>
            <a:r>
              <a:rPr lang="en-GB" dirty="0" err="1">
                <a:solidFill>
                  <a:srgbClr val="317ABD"/>
                </a:solidFill>
                <a:latin typeface="Arial" panose="020B0604020202020204" pitchFamily="34" charset="0"/>
                <a:cs typeface="Arial" panose="020B0604020202020204" pitchFamily="34" charset="0"/>
              </a:rPr>
              <a:t>Wedi’u</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datblygu’n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benodol</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ar</a:t>
            </a:r>
            <a:r>
              <a:rPr lang="en-GB" dirty="0">
                <a:solidFill>
                  <a:srgbClr val="317ABD"/>
                </a:solidFill>
                <a:latin typeface="Arial" panose="020B0604020202020204" pitchFamily="34" charset="0"/>
                <a:cs typeface="Arial" panose="020B0604020202020204" pitchFamily="34" charset="0"/>
              </a:rPr>
              <a:t> gyfer dysgwyr ag </a:t>
            </a:r>
            <a:r>
              <a:rPr lang="en-GB" dirty="0" err="1">
                <a:solidFill>
                  <a:srgbClr val="317ABD"/>
                </a:solidFill>
                <a:latin typeface="Arial" panose="020B0604020202020204" pitchFamily="34" charset="0"/>
                <a:cs typeface="Arial" panose="020B0604020202020204" pitchFamily="34" charset="0"/>
              </a:rPr>
              <a:t>ADDLl</a:t>
            </a:r>
            <a:endParaRPr lang="en-GB" dirty="0">
              <a:solidFill>
                <a:srgbClr val="317ABD"/>
              </a:solidFill>
              <a:latin typeface="Arial" panose="020B0604020202020204" pitchFamily="34" charset="0"/>
              <a:cs typeface="Arial" panose="020B0604020202020204" pitchFamily="34" charset="0"/>
            </a:endParaRPr>
          </a:p>
          <a:p>
            <a:r>
              <a:rPr lang="en-GB" dirty="0" err="1">
                <a:solidFill>
                  <a:srgbClr val="317ABD"/>
                </a:solidFill>
                <a:latin typeface="Arial" panose="020B0604020202020204" pitchFamily="34" charset="0"/>
                <a:cs typeface="Arial" panose="020B0604020202020204" pitchFamily="34" charset="0"/>
              </a:rPr>
              <a:t>Ffrwyth</a:t>
            </a:r>
            <a:r>
              <a:rPr lang="en-GB" dirty="0">
                <a:solidFill>
                  <a:srgbClr val="317ABD"/>
                </a:solidFill>
                <a:latin typeface="Arial" panose="020B0604020202020204" pitchFamily="34" charset="0"/>
                <a:cs typeface="Arial" panose="020B0604020202020204" pitchFamily="34" charset="0"/>
              </a:rPr>
              <a:t> gwaith amrywiaeth o </a:t>
            </a:r>
            <a:r>
              <a:rPr lang="en-GB" dirty="0" err="1">
                <a:solidFill>
                  <a:srgbClr val="317ABD"/>
                </a:solidFill>
                <a:latin typeface="Arial" panose="020B0604020202020204" pitchFamily="34" charset="0"/>
                <a:cs typeface="Arial" panose="020B0604020202020204" pitchFamily="34" charset="0"/>
              </a:rPr>
              <a:t>ymarferwyr</a:t>
            </a:r>
            <a:r>
              <a:rPr lang="en-GB" dirty="0">
                <a:solidFill>
                  <a:srgbClr val="317ABD"/>
                </a:solidFill>
                <a:latin typeface="Arial" panose="020B0604020202020204" pitchFamily="34" charset="0"/>
                <a:cs typeface="Arial" panose="020B0604020202020204" pitchFamily="34" charset="0"/>
              </a:rPr>
              <a:t> ac </a:t>
            </a:r>
            <a:r>
              <a:rPr lang="en-GB" dirty="0" err="1">
                <a:solidFill>
                  <a:srgbClr val="317ABD"/>
                </a:solidFill>
                <a:latin typeface="Arial" panose="020B0604020202020204" pitchFamily="34" charset="0"/>
                <a:cs typeface="Arial" panose="020B0604020202020204" pitchFamily="34" charset="0"/>
              </a:rPr>
              <a:t>arbenigwyr</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academaidd</a:t>
            </a:r>
            <a:endParaRPr lang="en-GB" dirty="0">
              <a:solidFill>
                <a:srgbClr val="317ABD"/>
              </a:solidFill>
              <a:latin typeface="Arial" panose="020B0604020202020204" pitchFamily="34" charset="0"/>
              <a:cs typeface="Arial" panose="020B0604020202020204" pitchFamily="34" charset="0"/>
            </a:endParaRPr>
          </a:p>
          <a:p>
            <a:r>
              <a:rPr lang="en-GB" dirty="0">
                <a:solidFill>
                  <a:srgbClr val="317ABD"/>
                </a:solidFill>
                <a:latin typeface="Arial" panose="020B0604020202020204" pitchFamily="34" charset="0"/>
                <a:cs typeface="Arial" panose="020B0604020202020204" pitchFamily="34" charset="0"/>
              </a:rPr>
              <a:t>Yn </a:t>
            </a:r>
            <a:r>
              <a:rPr lang="en-GB" dirty="0" err="1">
                <a:solidFill>
                  <a:srgbClr val="317ABD"/>
                </a:solidFill>
                <a:latin typeface="Arial" panose="020B0604020202020204" pitchFamily="34" charset="0"/>
                <a:cs typeface="Arial" panose="020B0604020202020204" pitchFamily="34" charset="0"/>
              </a:rPr>
              <a:t>adlewyrchu’r</a:t>
            </a:r>
            <a:r>
              <a:rPr lang="en-GB" dirty="0">
                <a:solidFill>
                  <a:srgbClr val="317ABD"/>
                </a:solidFill>
                <a:latin typeface="Arial" panose="020B0604020202020204" pitchFamily="34" charset="0"/>
                <a:cs typeface="Arial" panose="020B0604020202020204" pitchFamily="34" charset="0"/>
              </a:rPr>
              <a:t> ymchwil diweddaraf yn y </a:t>
            </a:r>
            <a:r>
              <a:rPr lang="en-GB" dirty="0" err="1">
                <a:solidFill>
                  <a:srgbClr val="317ABD"/>
                </a:solidFill>
                <a:latin typeface="Arial" panose="020B0604020202020204" pitchFamily="34" charset="0"/>
                <a:cs typeface="Arial" panose="020B0604020202020204" pitchFamily="34" charset="0"/>
              </a:rPr>
              <a:t>maes</a:t>
            </a:r>
            <a:r>
              <a:rPr lang="en-GB" dirty="0">
                <a:solidFill>
                  <a:srgbClr val="317ABD"/>
                </a:solidFill>
                <a:latin typeface="Arial" panose="020B0604020202020204" pitchFamily="34" charset="0"/>
                <a:cs typeface="Arial" panose="020B0604020202020204" pitchFamily="34" charset="0"/>
              </a:rPr>
              <a:t> a </a:t>
            </a:r>
            <a:r>
              <a:rPr lang="en-GB" dirty="0" smtClean="0">
                <a:solidFill>
                  <a:srgbClr val="317ABD"/>
                </a:solidFill>
                <a:latin typeface="Arial" panose="020B0604020202020204" pitchFamily="34" charset="0"/>
                <a:cs typeface="Arial" panose="020B0604020202020204" pitchFamily="34" charset="0"/>
              </a:rPr>
              <a:t>  </a:t>
            </a:r>
            <a:r>
              <a:rPr lang="en-GB" dirty="0" err="1" smtClean="0">
                <a:solidFill>
                  <a:srgbClr val="317ABD"/>
                </a:solidFill>
                <a:latin typeface="Arial" panose="020B0604020202020204" pitchFamily="34" charset="0"/>
                <a:cs typeface="Arial" panose="020B0604020202020204" pitchFamily="34" charset="0"/>
              </a:rPr>
              <a:t>chyd-destun</a:t>
            </a:r>
            <a:r>
              <a:rPr lang="en-GB" dirty="0" smtClean="0">
                <a:solidFill>
                  <a:srgbClr val="317ABD"/>
                </a:solidFill>
                <a:latin typeface="Arial" panose="020B0604020202020204" pitchFamily="34" charset="0"/>
                <a:cs typeface="Arial" panose="020B0604020202020204" pitchFamily="34" charset="0"/>
              </a:rPr>
              <a:t> </a:t>
            </a:r>
            <a:r>
              <a:rPr lang="en-GB" dirty="0">
                <a:solidFill>
                  <a:srgbClr val="317ABD"/>
                </a:solidFill>
                <a:latin typeface="Arial" panose="020B0604020202020204" pitchFamily="34" charset="0"/>
                <a:cs typeface="Arial" panose="020B0604020202020204" pitchFamily="34" charset="0"/>
              </a:rPr>
              <a:t>y </a:t>
            </a:r>
            <a:r>
              <a:rPr lang="en-GB" dirty="0" err="1">
                <a:solidFill>
                  <a:srgbClr val="317ABD"/>
                </a:solidFill>
                <a:latin typeface="Arial" panose="020B0604020202020204" pitchFamily="34" charset="0"/>
                <a:cs typeface="Arial" panose="020B0604020202020204" pitchFamily="34" charset="0"/>
              </a:rPr>
              <a:t>cwricwlwm</a:t>
            </a:r>
            <a:r>
              <a:rPr lang="en-GB" dirty="0">
                <a:solidFill>
                  <a:srgbClr val="317ABD"/>
                </a:solidFill>
                <a:latin typeface="Arial" panose="020B0604020202020204" pitchFamily="34" charset="0"/>
                <a:cs typeface="Arial" panose="020B0604020202020204" pitchFamily="34" charset="0"/>
              </a:rPr>
              <a:t> newydd yng Nghymru</a:t>
            </a:r>
          </a:p>
          <a:p>
            <a:endParaRPr lang="en-GB" dirty="0"/>
          </a:p>
        </p:txBody>
      </p:sp>
      <p:sp>
        <p:nvSpPr>
          <p:cNvPr id="4" name="Content Placeholder 3"/>
          <p:cNvSpPr>
            <a:spLocks noGrp="1"/>
          </p:cNvSpPr>
          <p:nvPr>
            <p:ph sz="half" idx="2"/>
          </p:nvPr>
        </p:nvSpPr>
        <p:spPr>
          <a:xfrm>
            <a:off x="6172200" y="2110644"/>
            <a:ext cx="5181600" cy="4351338"/>
          </a:xfrm>
        </p:spPr>
        <p:txBody>
          <a:bodyPr>
            <a:noAutofit/>
          </a:bodyPr>
          <a:lstStyle/>
          <a:p>
            <a:r>
              <a:rPr lang="en-GB" dirty="0">
                <a:latin typeface="Arial" panose="020B0604020202020204" pitchFamily="34" charset="0"/>
                <a:cs typeface="Arial" panose="020B0604020202020204" pitchFamily="34" charset="0"/>
              </a:rPr>
              <a:t>A full update of the original materials</a:t>
            </a:r>
          </a:p>
          <a:p>
            <a:r>
              <a:rPr lang="en-GB" dirty="0">
                <a:latin typeface="Arial" panose="020B0604020202020204" pitchFamily="34" charset="0"/>
                <a:cs typeface="Arial" panose="020B0604020202020204" pitchFamily="34" charset="0"/>
              </a:rPr>
              <a:t>Specifically developed for learners with PMLD</a:t>
            </a:r>
          </a:p>
          <a:p>
            <a:r>
              <a:rPr lang="en-GB" dirty="0">
                <a:latin typeface="Arial" panose="020B0604020202020204" pitchFamily="34" charset="0"/>
                <a:cs typeface="Arial" panose="020B0604020202020204" pitchFamily="34" charset="0"/>
              </a:rPr>
              <a:t>Undertaken by a range of practitioners and </a:t>
            </a:r>
            <a:r>
              <a:rPr lang="en-GB" dirty="0" smtClean="0">
                <a:latin typeface="Arial" panose="020B0604020202020204" pitchFamily="34" charset="0"/>
                <a:cs typeface="Arial" panose="020B0604020202020204" pitchFamily="34" charset="0"/>
              </a:rPr>
              <a:t>academic experts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Reflecting latest research in the field and the new curriculum context in Wales</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97614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5563"/>
            <a:ext cx="10515600" cy="1325563"/>
          </a:xfrm>
        </p:spPr>
        <p:txBody>
          <a:bodyPr>
            <a:normAutofit/>
          </a:bodyPr>
          <a:lstStyle/>
          <a:p>
            <a:r>
              <a:rPr lang="en-GB" sz="3200" b="1" dirty="0">
                <a:solidFill>
                  <a:srgbClr val="3483CA"/>
                </a:solidFill>
                <a:latin typeface="Arial" panose="020B0604020202020204" pitchFamily="34" charset="0"/>
                <a:cs typeface="Arial" panose="020B0604020202020204" pitchFamily="34" charset="0"/>
              </a:rPr>
              <a:t>Ar Drywydd Dysgu 2020</a:t>
            </a:r>
            <a:br>
              <a:rPr lang="en-GB" sz="3200" b="1" dirty="0">
                <a:solidFill>
                  <a:srgbClr val="3483CA"/>
                </a:solidFill>
                <a:latin typeface="Arial" panose="020B0604020202020204" pitchFamily="34" charset="0"/>
                <a:cs typeface="Arial" panose="020B0604020202020204" pitchFamily="34" charset="0"/>
              </a:rPr>
            </a:br>
            <a:r>
              <a:rPr lang="en-GB" sz="3200" b="1" dirty="0">
                <a:solidFill>
                  <a:srgbClr val="009782"/>
                </a:solidFill>
                <a:latin typeface="Arial" panose="020B0604020202020204" pitchFamily="34" charset="0"/>
                <a:cs typeface="Arial" panose="020B0604020202020204" pitchFamily="34" charset="0"/>
              </a:rPr>
              <a:t>Routes for Learning 2020</a:t>
            </a:r>
            <a:endParaRPr lang="en-GB" sz="3200" dirty="0"/>
          </a:p>
        </p:txBody>
      </p:sp>
      <p:sp>
        <p:nvSpPr>
          <p:cNvPr id="3" name="Content Placeholder 2"/>
          <p:cNvSpPr>
            <a:spLocks noGrp="1"/>
          </p:cNvSpPr>
          <p:nvPr>
            <p:ph sz="half" idx="1"/>
          </p:nvPr>
        </p:nvSpPr>
        <p:spPr>
          <a:xfrm>
            <a:off x="838200" y="2251126"/>
            <a:ext cx="5181600" cy="4486275"/>
          </a:xfrm>
        </p:spPr>
        <p:txBody>
          <a:bodyPr>
            <a:normAutofit/>
          </a:bodyPr>
          <a:lstStyle/>
          <a:p>
            <a:r>
              <a:rPr lang="en-GB" dirty="0" err="1" smtClean="0">
                <a:solidFill>
                  <a:srgbClr val="317ABD"/>
                </a:solidFill>
                <a:latin typeface="Arial" panose="020B0604020202020204" pitchFamily="34" charset="0"/>
                <a:cs typeface="Arial" panose="020B0604020202020204" pitchFamily="34" charset="0"/>
              </a:rPr>
              <a:t>Yn</a:t>
            </a:r>
            <a:r>
              <a:rPr lang="en-GB" dirty="0" smtClean="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seiliedig</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ar</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ddatblygiad</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arferol</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ond</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gan</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geisio</a:t>
            </a:r>
            <a:r>
              <a:rPr lang="en-GB" dirty="0">
                <a:solidFill>
                  <a:srgbClr val="317ABD"/>
                </a:solidFill>
                <a:latin typeface="Arial" panose="020B0604020202020204" pitchFamily="34" charset="0"/>
                <a:cs typeface="Arial" panose="020B0604020202020204" pitchFamily="34" charset="0"/>
              </a:rPr>
              <a:t> ystyried </a:t>
            </a:r>
            <a:r>
              <a:rPr lang="en-GB" dirty="0" err="1">
                <a:solidFill>
                  <a:srgbClr val="317ABD"/>
                </a:solidFill>
                <a:latin typeface="Arial" panose="020B0604020202020204" pitchFamily="34" charset="0"/>
                <a:cs typeface="Arial" panose="020B0604020202020204" pitchFamily="34" charset="0"/>
              </a:rPr>
              <a:t>effaith</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amhariadau</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corfforol</a:t>
            </a:r>
            <a:r>
              <a:rPr lang="en-GB" dirty="0">
                <a:solidFill>
                  <a:srgbClr val="317ABD"/>
                </a:solidFill>
                <a:latin typeface="Arial" panose="020B0604020202020204" pitchFamily="34" charset="0"/>
                <a:cs typeface="Arial" panose="020B0604020202020204" pitchFamily="34" charset="0"/>
              </a:rPr>
              <a:t> a </a:t>
            </a:r>
            <a:r>
              <a:rPr lang="en-GB" dirty="0" err="1">
                <a:solidFill>
                  <a:srgbClr val="317ABD"/>
                </a:solidFill>
                <a:latin typeface="Arial" panose="020B0604020202020204" pitchFamily="34" charset="0"/>
                <a:cs typeface="Arial" panose="020B0604020202020204" pitchFamily="34" charset="0"/>
              </a:rPr>
              <a:t>synhwyraidd</a:t>
            </a:r>
            <a:endParaRPr lang="en-GB" dirty="0">
              <a:solidFill>
                <a:srgbClr val="317ABD"/>
              </a:solidFill>
              <a:latin typeface="Arial" panose="020B0604020202020204" pitchFamily="34" charset="0"/>
              <a:cs typeface="Arial" panose="020B0604020202020204" pitchFamily="34" charset="0"/>
            </a:endParaRPr>
          </a:p>
          <a:p>
            <a:r>
              <a:rPr lang="en-GB" dirty="0">
                <a:solidFill>
                  <a:srgbClr val="317ABD"/>
                </a:solidFill>
                <a:latin typeface="Arial" panose="020B0604020202020204" pitchFamily="34" charset="0"/>
                <a:cs typeface="Arial" panose="020B0604020202020204" pitchFamily="34" charset="0"/>
              </a:rPr>
              <a:t>Yn </a:t>
            </a:r>
            <a:r>
              <a:rPr lang="en-GB" dirty="0" err="1">
                <a:solidFill>
                  <a:srgbClr val="317ABD"/>
                </a:solidFill>
                <a:latin typeface="Arial" panose="020B0604020202020204" pitchFamily="34" charset="0"/>
                <a:cs typeface="Arial" panose="020B0604020202020204" pitchFamily="34" charset="0"/>
              </a:rPr>
              <a:t>cydnabod</a:t>
            </a:r>
            <a:r>
              <a:rPr lang="en-GB" dirty="0">
                <a:solidFill>
                  <a:srgbClr val="317ABD"/>
                </a:solidFill>
                <a:latin typeface="Arial" panose="020B0604020202020204" pitchFamily="34" charset="0"/>
                <a:cs typeface="Arial" panose="020B0604020202020204" pitchFamily="34" charset="0"/>
              </a:rPr>
              <a:t> y gall dysgwyr </a:t>
            </a:r>
            <a:r>
              <a:rPr lang="en-GB" dirty="0" err="1">
                <a:solidFill>
                  <a:srgbClr val="317ABD"/>
                </a:solidFill>
                <a:latin typeface="Arial" panose="020B0604020202020204" pitchFamily="34" charset="0"/>
                <a:cs typeface="Arial" panose="020B0604020202020204" pitchFamily="34" charset="0"/>
              </a:rPr>
              <a:t>ddilyn</a:t>
            </a:r>
            <a:r>
              <a:rPr lang="en-GB" dirty="0">
                <a:solidFill>
                  <a:srgbClr val="317ABD"/>
                </a:solidFill>
                <a:latin typeface="Arial" panose="020B0604020202020204" pitchFamily="34" charset="0"/>
                <a:cs typeface="Arial" panose="020B0604020202020204" pitchFamily="34" charset="0"/>
              </a:rPr>
              <a:t> llwybrau </a:t>
            </a:r>
            <a:r>
              <a:rPr lang="en-GB" dirty="0" err="1">
                <a:solidFill>
                  <a:srgbClr val="317ABD"/>
                </a:solidFill>
                <a:latin typeface="Arial" panose="020B0604020202020204" pitchFamily="34" charset="0"/>
                <a:cs typeface="Arial" panose="020B0604020202020204" pitchFamily="34" charset="0"/>
              </a:rPr>
              <a:t>gwahanol</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rhwng</a:t>
            </a:r>
            <a:r>
              <a:rPr lang="en-GB" dirty="0">
                <a:solidFill>
                  <a:srgbClr val="317ABD"/>
                </a:solidFill>
                <a:latin typeface="Arial" panose="020B0604020202020204" pitchFamily="34" charset="0"/>
                <a:cs typeface="Arial" panose="020B0604020202020204" pitchFamily="34" charset="0"/>
              </a:rPr>
              <a:t> y </a:t>
            </a:r>
            <a:r>
              <a:rPr lang="en-GB" dirty="0" err="1">
                <a:solidFill>
                  <a:srgbClr val="317ABD"/>
                </a:solidFill>
                <a:latin typeface="Arial" panose="020B0604020202020204" pitchFamily="34" charset="0"/>
                <a:cs typeface="Arial" panose="020B0604020202020204" pitchFamily="34" charset="0"/>
              </a:rPr>
              <a:t>cerrig</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milltir</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allweddol</a:t>
            </a:r>
            <a:endParaRPr lang="en-GB" dirty="0">
              <a:solidFill>
                <a:srgbClr val="317ABD"/>
              </a:solidFill>
              <a:latin typeface="Arial" panose="020B0604020202020204" pitchFamily="34" charset="0"/>
              <a:cs typeface="Arial" panose="020B0604020202020204" pitchFamily="34" charset="0"/>
            </a:endParaRPr>
          </a:p>
          <a:p>
            <a:endParaRPr lang="en-GB" dirty="0"/>
          </a:p>
        </p:txBody>
      </p:sp>
      <p:sp>
        <p:nvSpPr>
          <p:cNvPr id="4" name="Content Placeholder 3"/>
          <p:cNvSpPr>
            <a:spLocks noGrp="1"/>
          </p:cNvSpPr>
          <p:nvPr>
            <p:ph sz="half" idx="2"/>
          </p:nvPr>
        </p:nvSpPr>
        <p:spPr>
          <a:xfrm>
            <a:off x="6096000" y="2259628"/>
            <a:ext cx="5181600" cy="4351338"/>
          </a:xfrm>
        </p:spPr>
        <p:txBody>
          <a:bodyPr>
            <a:noAutofit/>
          </a:bodyPr>
          <a:lstStyle/>
          <a:p>
            <a:r>
              <a:rPr lang="en-GB" dirty="0" smtClean="0">
                <a:latin typeface="Arial" panose="020B0604020202020204" pitchFamily="34" charset="0"/>
                <a:cs typeface="Arial" panose="020B0604020202020204" pitchFamily="34" charset="0"/>
              </a:rPr>
              <a:t>Based </a:t>
            </a:r>
            <a:r>
              <a:rPr lang="en-GB" dirty="0">
                <a:latin typeface="Arial" panose="020B0604020202020204" pitchFamily="34" charset="0"/>
                <a:cs typeface="Arial" panose="020B0604020202020204" pitchFamily="34" charset="0"/>
              </a:rPr>
              <a:t>on typical development, but tries to take into </a:t>
            </a:r>
            <a:r>
              <a:rPr lang="en-GB" dirty="0" smtClean="0">
                <a:latin typeface="Arial" panose="020B0604020202020204" pitchFamily="34" charset="0"/>
                <a:cs typeface="Arial" panose="020B0604020202020204" pitchFamily="34" charset="0"/>
              </a:rPr>
              <a:t>account the </a:t>
            </a:r>
            <a:r>
              <a:rPr lang="en-GB" dirty="0">
                <a:latin typeface="Arial" panose="020B0604020202020204" pitchFamily="34" charset="0"/>
                <a:cs typeface="Arial" panose="020B0604020202020204" pitchFamily="34" charset="0"/>
              </a:rPr>
              <a:t>impact of physical and sensory impairments</a:t>
            </a:r>
          </a:p>
          <a:p>
            <a:r>
              <a:rPr lang="en-GB" dirty="0">
                <a:latin typeface="Arial" panose="020B0604020202020204" pitchFamily="34" charset="0"/>
                <a:cs typeface="Arial" panose="020B0604020202020204" pitchFamily="34" charset="0"/>
              </a:rPr>
              <a:t>Assumes that learners may take different routes between key milestones</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236465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5395"/>
            <a:ext cx="10515600" cy="1325563"/>
          </a:xfrm>
        </p:spPr>
        <p:txBody>
          <a:bodyPr>
            <a:normAutofit/>
          </a:bodyPr>
          <a:lstStyle/>
          <a:p>
            <a:r>
              <a:rPr lang="en-GB" sz="3200" b="1" dirty="0">
                <a:solidFill>
                  <a:srgbClr val="3483CA"/>
                </a:solidFill>
                <a:latin typeface="Arial" panose="020B0604020202020204" pitchFamily="34" charset="0"/>
                <a:cs typeface="Arial" panose="020B0604020202020204" pitchFamily="34" charset="0"/>
              </a:rPr>
              <a:t>Ar Drywydd </a:t>
            </a:r>
            <a:r>
              <a:rPr lang="en-GB" sz="3200" b="1" dirty="0" err="1">
                <a:solidFill>
                  <a:srgbClr val="3483CA"/>
                </a:solidFill>
                <a:latin typeface="Arial" panose="020B0604020202020204" pitchFamily="34" charset="0"/>
                <a:cs typeface="Arial" panose="020B0604020202020204" pitchFamily="34" charset="0"/>
              </a:rPr>
              <a:t>Dysgu</a:t>
            </a:r>
            <a:r>
              <a:rPr lang="en-GB" sz="3200" b="1" dirty="0">
                <a:solidFill>
                  <a:srgbClr val="3483CA"/>
                </a:solidFill>
                <a:latin typeface="Arial" panose="020B0604020202020204" pitchFamily="34" charset="0"/>
                <a:cs typeface="Arial" panose="020B0604020202020204" pitchFamily="34" charset="0"/>
              </a:rPr>
              <a:t> </a:t>
            </a:r>
            <a:r>
              <a:rPr lang="en-GB" sz="3200" b="1" dirty="0" smtClean="0">
                <a:solidFill>
                  <a:srgbClr val="3483CA"/>
                </a:solidFill>
                <a:latin typeface="Arial" panose="020B0604020202020204" pitchFamily="34" charset="0"/>
                <a:cs typeface="Arial" panose="020B0604020202020204" pitchFamily="34" charset="0"/>
              </a:rPr>
              <a:t>2020</a:t>
            </a:r>
            <a:br>
              <a:rPr lang="en-GB" sz="3200" b="1" dirty="0" smtClean="0">
                <a:solidFill>
                  <a:srgbClr val="3483CA"/>
                </a:solidFill>
                <a:latin typeface="Arial" panose="020B0604020202020204" pitchFamily="34" charset="0"/>
                <a:cs typeface="Arial" panose="020B0604020202020204" pitchFamily="34" charset="0"/>
              </a:rPr>
            </a:br>
            <a:r>
              <a:rPr lang="en-GB" sz="3200" b="1" dirty="0" smtClean="0">
                <a:solidFill>
                  <a:srgbClr val="009782"/>
                </a:solidFill>
                <a:latin typeface="Arial" panose="020B0604020202020204" pitchFamily="34" charset="0"/>
                <a:cs typeface="Arial" panose="020B0604020202020204" pitchFamily="34" charset="0"/>
              </a:rPr>
              <a:t>Routes </a:t>
            </a:r>
            <a:r>
              <a:rPr lang="en-GB" sz="3200" b="1" dirty="0">
                <a:solidFill>
                  <a:srgbClr val="009782"/>
                </a:solidFill>
                <a:latin typeface="Arial" panose="020B0604020202020204" pitchFamily="34" charset="0"/>
                <a:cs typeface="Arial" panose="020B0604020202020204" pitchFamily="34" charset="0"/>
              </a:rPr>
              <a:t>for Learning 2020</a:t>
            </a:r>
            <a:endParaRPr lang="en-GB" sz="3200" dirty="0"/>
          </a:p>
        </p:txBody>
      </p:sp>
      <p:sp>
        <p:nvSpPr>
          <p:cNvPr id="3" name="Content Placeholder 2"/>
          <p:cNvSpPr>
            <a:spLocks noGrp="1"/>
          </p:cNvSpPr>
          <p:nvPr>
            <p:ph sz="half" idx="1"/>
          </p:nvPr>
        </p:nvSpPr>
        <p:spPr>
          <a:xfrm>
            <a:off x="838200" y="2385009"/>
            <a:ext cx="5181600" cy="4351338"/>
          </a:xfrm>
        </p:spPr>
        <p:txBody>
          <a:bodyPr>
            <a:normAutofit/>
          </a:bodyPr>
          <a:lstStyle/>
          <a:p>
            <a:pPr marL="0" indent="0">
              <a:buNone/>
            </a:pPr>
            <a:r>
              <a:rPr lang="en-GB" dirty="0" err="1" smtClean="0">
                <a:solidFill>
                  <a:srgbClr val="317ABD"/>
                </a:solidFill>
                <a:latin typeface="Arial" panose="020B0604020202020204" pitchFamily="34" charset="0"/>
                <a:cs typeface="Arial" panose="020B0604020202020204" pitchFamily="34" charset="0"/>
              </a:rPr>
              <a:t>Mae’r</a:t>
            </a:r>
            <a:r>
              <a:rPr lang="en-GB" dirty="0" smtClean="0">
                <a:solidFill>
                  <a:srgbClr val="317ABD"/>
                </a:solidFill>
                <a:latin typeface="Arial" panose="020B0604020202020204" pitchFamily="34" charset="0"/>
                <a:cs typeface="Arial" panose="020B0604020202020204" pitchFamily="34" charset="0"/>
              </a:rPr>
              <a:t> </a:t>
            </a:r>
            <a:r>
              <a:rPr lang="en-GB" dirty="0">
                <a:solidFill>
                  <a:srgbClr val="317ABD"/>
                </a:solidFill>
                <a:latin typeface="Arial" panose="020B0604020202020204" pitchFamily="34" charset="0"/>
                <a:cs typeface="Arial" panose="020B0604020202020204" pitchFamily="34" charset="0"/>
              </a:rPr>
              <a:t>holl </a:t>
            </a:r>
            <a:r>
              <a:rPr lang="en-GB" dirty="0" err="1">
                <a:solidFill>
                  <a:srgbClr val="317ABD"/>
                </a:solidFill>
                <a:latin typeface="Arial" panose="020B0604020202020204" pitchFamily="34" charset="0"/>
                <a:cs typeface="Arial" panose="020B0604020202020204" pitchFamily="34" charset="0"/>
              </a:rPr>
              <a:t>ddeunyddiau</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diwygiedig</a:t>
            </a:r>
            <a:r>
              <a:rPr lang="en-GB" dirty="0">
                <a:solidFill>
                  <a:srgbClr val="317ABD"/>
                </a:solidFill>
                <a:latin typeface="Arial" panose="020B0604020202020204" pitchFamily="34" charset="0"/>
                <a:cs typeface="Arial" panose="020B0604020202020204" pitchFamily="34" charset="0"/>
              </a:rPr>
              <a:t> </a:t>
            </a:r>
            <a:r>
              <a:rPr lang="en-GB" dirty="0" err="1">
                <a:solidFill>
                  <a:srgbClr val="317ABD"/>
                </a:solidFill>
                <a:latin typeface="Arial" panose="020B0604020202020204" pitchFamily="34" charset="0"/>
                <a:cs typeface="Arial" panose="020B0604020202020204" pitchFamily="34" charset="0"/>
              </a:rPr>
              <a:t>ar</a:t>
            </a:r>
            <a:r>
              <a:rPr lang="en-GB" dirty="0">
                <a:solidFill>
                  <a:srgbClr val="317ABD"/>
                </a:solidFill>
                <a:latin typeface="Arial" panose="020B0604020202020204" pitchFamily="34" charset="0"/>
                <a:cs typeface="Arial" panose="020B0604020202020204" pitchFamily="34" charset="0"/>
              </a:rPr>
              <a:t> gael </a:t>
            </a:r>
            <a:r>
              <a:rPr lang="en-GB" dirty="0" err="1">
                <a:solidFill>
                  <a:srgbClr val="317ABD"/>
                </a:solidFill>
                <a:latin typeface="Arial" panose="020B0604020202020204" pitchFamily="34" charset="0"/>
                <a:cs typeface="Arial" panose="020B0604020202020204" pitchFamily="34" charset="0"/>
              </a:rPr>
              <a:t>ar-lein</a:t>
            </a:r>
            <a:r>
              <a:rPr lang="en-GB" dirty="0">
                <a:solidFill>
                  <a:srgbClr val="317ABD"/>
                </a:solidFill>
                <a:latin typeface="Arial" panose="020B0604020202020204" pitchFamily="34" charset="0"/>
                <a:cs typeface="Arial" panose="020B0604020202020204" pitchFamily="34" charset="0"/>
              </a:rPr>
              <a:t> yn:</a:t>
            </a:r>
          </a:p>
          <a:p>
            <a:pPr marL="0" indent="0">
              <a:buNone/>
            </a:pPr>
            <a:r>
              <a:rPr lang="en-GB" dirty="0">
                <a:latin typeface="Arial" panose="020B0604020202020204" pitchFamily="34" charset="0"/>
                <a:cs typeface="Arial" panose="020B0604020202020204" pitchFamily="34" charset="0"/>
                <a:hlinkClick r:id="rId3"/>
              </a:rPr>
              <a:t>https://hwb.gov.wales/cwricwlwm-i-gymru/ar-drywydd-dysgu</a:t>
            </a:r>
            <a:endParaRPr lang="en-GB"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2395895"/>
            <a:ext cx="5181600" cy="4351338"/>
          </a:xfrm>
        </p:spPr>
        <p:txBody>
          <a:bodyPr>
            <a:normAutofit/>
          </a:bodyPr>
          <a:lstStyle/>
          <a:p>
            <a:pPr marL="0" indent="0">
              <a:buNone/>
            </a:pPr>
            <a:r>
              <a:rPr lang="en-GB" dirty="0">
                <a:latin typeface="Arial" panose="020B0604020202020204" pitchFamily="34" charset="0"/>
                <a:cs typeface="Arial" panose="020B0604020202020204" pitchFamily="34" charset="0"/>
              </a:rPr>
              <a:t>All of the updated materials can be accessed online at:</a:t>
            </a:r>
          </a:p>
          <a:p>
            <a:pPr marL="0" indent="0">
              <a:buNone/>
            </a:pPr>
            <a:r>
              <a:rPr lang="en-GB" dirty="0" smtClean="0">
                <a:latin typeface="Arial" panose="020B0604020202020204" pitchFamily="34" charset="0"/>
                <a:cs typeface="Arial" panose="020B0604020202020204" pitchFamily="34" charset="0"/>
                <a:hlinkClick r:id="rId4"/>
              </a:rPr>
              <a:t>https</a:t>
            </a:r>
            <a:r>
              <a:rPr lang="en-GB" dirty="0">
                <a:latin typeface="Arial" panose="020B0604020202020204" pitchFamily="34" charset="0"/>
                <a:cs typeface="Arial" panose="020B0604020202020204" pitchFamily="34" charset="0"/>
                <a:hlinkClick r:id="rId4"/>
              </a:rPr>
              <a:t>://hwb.gov.wales/curriculum-for-wales/routes-for-learning</a:t>
            </a:r>
            <a:endParaRPr lang="en-GB" dirty="0">
              <a:latin typeface="Arial" panose="020B0604020202020204" pitchFamily="34" charset="0"/>
              <a:cs typeface="Arial" panose="020B0604020202020204" pitchFamily="34" charset="0"/>
            </a:endParaRPr>
          </a:p>
          <a:p>
            <a:endParaRPr lang="en-GB" sz="3100" dirty="0">
              <a:latin typeface="Arial" panose="020B0604020202020204" pitchFamily="34" charset="0"/>
              <a:cs typeface="Arial" panose="020B0604020202020204" pitchFamily="34" charset="0"/>
            </a:endParaRPr>
          </a:p>
        </p:txBody>
      </p:sp>
      <p:pic>
        <p:nvPicPr>
          <p:cNvPr id="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326397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8695"/>
            <a:ext cx="10515600" cy="1325563"/>
          </a:xfrm>
        </p:spPr>
        <p:txBody>
          <a:bodyPr>
            <a:normAutofit/>
          </a:bodyPr>
          <a:lstStyle/>
          <a:p>
            <a:r>
              <a:rPr lang="en-GB" sz="3200" b="1" dirty="0" err="1">
                <a:solidFill>
                  <a:srgbClr val="3483CA"/>
                </a:solidFill>
                <a:latin typeface="Arial" panose="020B0604020202020204" pitchFamily="34" charset="0"/>
                <a:cs typeface="Arial" panose="020B0604020202020204" pitchFamily="34" charset="0"/>
              </a:rPr>
              <a:t>Prif</a:t>
            </a:r>
            <a:r>
              <a:rPr lang="en-GB" sz="3200" b="1" dirty="0">
                <a:solidFill>
                  <a:srgbClr val="3483CA"/>
                </a:solidFill>
                <a:latin typeface="Arial" panose="020B0604020202020204" pitchFamily="34" charset="0"/>
                <a:cs typeface="Arial" panose="020B0604020202020204" pitchFamily="34" charset="0"/>
              </a:rPr>
              <a:t> </a:t>
            </a:r>
            <a:r>
              <a:rPr lang="en-GB" sz="3200" b="1" dirty="0" err="1">
                <a:solidFill>
                  <a:srgbClr val="3483CA"/>
                </a:solidFill>
                <a:latin typeface="Arial" panose="020B0604020202020204" pitchFamily="34" charset="0"/>
                <a:cs typeface="Arial" panose="020B0604020202020204" pitchFamily="34" charset="0"/>
              </a:rPr>
              <a:t>elfennau’r</a:t>
            </a:r>
            <a:r>
              <a:rPr lang="en-GB" sz="3200" b="1" dirty="0">
                <a:solidFill>
                  <a:srgbClr val="3483CA"/>
                </a:solidFill>
                <a:latin typeface="Arial" panose="020B0604020202020204" pitchFamily="34" charset="0"/>
                <a:cs typeface="Arial" panose="020B0604020202020204" pitchFamily="34" charset="0"/>
              </a:rPr>
              <a:t> </a:t>
            </a:r>
            <a:r>
              <a:rPr lang="en-GB" sz="3200" b="1" dirty="0" err="1">
                <a:solidFill>
                  <a:srgbClr val="3483CA"/>
                </a:solidFill>
                <a:latin typeface="Arial" panose="020B0604020202020204" pitchFamily="34" charset="0"/>
                <a:cs typeface="Arial" panose="020B0604020202020204" pitchFamily="34" charset="0"/>
              </a:rPr>
              <a:t>gyfres</a:t>
            </a:r>
            <a:r>
              <a:rPr lang="en-GB" sz="3200" b="1" dirty="0">
                <a:solidFill>
                  <a:srgbClr val="3483CA"/>
                </a:solidFill>
                <a:latin typeface="Arial" panose="020B0604020202020204" pitchFamily="34" charset="0"/>
                <a:cs typeface="Arial" panose="020B0604020202020204" pitchFamily="34" charset="0"/>
              </a:rPr>
              <a:t> </a:t>
            </a:r>
            <a:r>
              <a:rPr lang="en-GB" sz="3200" b="1" dirty="0" smtClean="0">
                <a:solidFill>
                  <a:srgbClr val="3483CA"/>
                </a:solidFill>
                <a:latin typeface="Arial" panose="020B0604020202020204" pitchFamily="34" charset="0"/>
                <a:cs typeface="Arial" panose="020B0604020202020204" pitchFamily="34" charset="0"/>
              </a:rPr>
              <a:t/>
            </a:r>
            <a:br>
              <a:rPr lang="en-GB" sz="3200" b="1" dirty="0" smtClean="0">
                <a:solidFill>
                  <a:srgbClr val="3483CA"/>
                </a:solidFill>
                <a:latin typeface="Arial" panose="020B0604020202020204" pitchFamily="34" charset="0"/>
                <a:cs typeface="Arial" panose="020B0604020202020204" pitchFamily="34" charset="0"/>
              </a:rPr>
            </a:br>
            <a:r>
              <a:rPr lang="en-GB" sz="3200" b="1" dirty="0" smtClean="0">
                <a:solidFill>
                  <a:srgbClr val="009782"/>
                </a:solidFill>
                <a:latin typeface="Arial" panose="020B0604020202020204" pitchFamily="34" charset="0"/>
                <a:cs typeface="Arial" panose="020B0604020202020204" pitchFamily="34" charset="0"/>
              </a:rPr>
              <a:t>Key elements of the suite</a:t>
            </a:r>
            <a:endParaRPr lang="en-GB"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223" y="2624773"/>
            <a:ext cx="2543530" cy="338041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02" t="3424" r="1102" b="1307"/>
          <a:stretch/>
        </p:blipFill>
        <p:spPr>
          <a:xfrm>
            <a:off x="8362105" y="4309517"/>
            <a:ext cx="3407367" cy="1695673"/>
          </a:xfrm>
          <a:prstGeom prst="rect">
            <a:avLst/>
          </a:prstGeom>
        </p:spPr>
      </p:pic>
      <p:sp>
        <p:nvSpPr>
          <p:cNvPr id="10" name="TextBox 9"/>
          <p:cNvSpPr txBox="1"/>
          <p:nvPr/>
        </p:nvSpPr>
        <p:spPr>
          <a:xfrm>
            <a:off x="981685" y="2184258"/>
            <a:ext cx="2505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srgbClr val="317ABD"/>
                </a:solidFill>
                <a:effectLst/>
                <a:uLnTx/>
                <a:uFillTx/>
                <a:latin typeface="Arial" panose="020B0604020202020204" pitchFamily="34" charset="0"/>
                <a:ea typeface="+mn-ea"/>
                <a:cs typeface="Arial" panose="020B0604020202020204" pitchFamily="34" charset="0"/>
              </a:rPr>
              <a:t>Canllawiau </a:t>
            </a:r>
            <a:r>
              <a:rPr kumimoji="0" lang="en-GB"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Guidance</a:t>
            </a:r>
            <a:endPar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8362105" y="3922117"/>
            <a:ext cx="38298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317ABD"/>
                </a:solidFill>
                <a:effectLst/>
                <a:uLnTx/>
                <a:uFillTx/>
                <a:latin typeface="Arial" panose="020B0604020202020204" pitchFamily="34" charset="0"/>
                <a:ea typeface="+mn-ea"/>
                <a:cs typeface="Arial" panose="020B0604020202020204" pitchFamily="34" charset="0"/>
              </a:rPr>
              <a:t>Fideos enghreifftiol </a:t>
            </a:r>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Exemplification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videos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6855" y="2625805"/>
            <a:ext cx="2388422" cy="3379385"/>
          </a:xfrm>
          <a:prstGeom prst="rect">
            <a:avLst/>
          </a:prstGeom>
        </p:spPr>
      </p:pic>
      <p:pic>
        <p:nvPicPr>
          <p:cNvPr id="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6988"/>
            <a:ext cx="12192000" cy="107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169464" y="240020"/>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200" b="1" dirty="0" err="1">
                <a:solidFill>
                  <a:schemeClr val="bg1"/>
                </a:solidFill>
                <a:latin typeface="Arial" panose="020B0604020202020204" pitchFamily="34" charset="0"/>
              </a:rPr>
              <a:t>Ar</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Drywydd</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Dysgu</a:t>
            </a:r>
            <a:r>
              <a:rPr lang="en-GB" altLang="en-US" sz="1200" b="1" dirty="0">
                <a:solidFill>
                  <a:schemeClr val="bg1"/>
                </a:solidFill>
                <a:latin typeface="Arial" panose="020B0604020202020204" pitchFamily="34" charset="0"/>
              </a:rPr>
              <a:t> </a:t>
            </a:r>
            <a:r>
              <a:rPr lang="en-GB" altLang="en-US" sz="1200" b="1" dirty="0" err="1">
                <a:solidFill>
                  <a:schemeClr val="bg1"/>
                </a:solidFill>
                <a:latin typeface="Arial" panose="020B0604020202020204" pitchFamily="34" charset="0"/>
              </a:rPr>
              <a:t>proffesiynol</a:t>
            </a:r>
            <a:endParaRPr lang="en-GB" altLang="en-US" sz="1200" b="1" dirty="0">
              <a:solidFill>
                <a:schemeClr val="bg1"/>
              </a:solidFill>
              <a:latin typeface="Arial" panose="020B0604020202020204" pitchFamily="34" charset="0"/>
            </a:endParaRPr>
          </a:p>
          <a:p>
            <a:pPr>
              <a:spcBef>
                <a:spcPct val="0"/>
              </a:spcBef>
              <a:buNone/>
            </a:pPr>
            <a:r>
              <a:rPr lang="en-GB" altLang="en-US" sz="1200" b="1" dirty="0">
                <a:solidFill>
                  <a:schemeClr val="bg1"/>
                </a:solidFill>
                <a:latin typeface="Arial" panose="020B0604020202020204" pitchFamily="34" charset="0"/>
              </a:rPr>
              <a:t>Routes for Learning: Professional learning</a:t>
            </a:r>
          </a:p>
        </p:txBody>
      </p:sp>
    </p:spTree>
    <p:extLst>
      <p:ext uri="{BB962C8B-B14F-4D97-AF65-F5344CB8AC3E}">
        <p14:creationId xmlns:p14="http://schemas.microsoft.com/office/powerpoint/2010/main" val="2877607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FF3C5B18883D4E21973B57C2EEED7FD1" version="1.0.0">
  <systemFields>
    <field name="Objective-Id">
      <value order="0">A32939895</value>
    </field>
    <field name="Objective-Title">
      <value order="0">2020.12.02 Routes for learning engagement event presentation - Overview</value>
    </field>
    <field name="Objective-Description">
      <value order="0"/>
    </field>
    <field name="Objective-CreationStamp">
      <value order="0">2021-01-12T14:16:22Z</value>
    </field>
    <field name="Objective-IsApproved">
      <value order="0">false</value>
    </field>
    <field name="Objective-IsPublished">
      <value order="0">true</value>
    </field>
    <field name="Objective-DatePublished">
      <value order="0">2021-01-12T14:17:02Z</value>
    </field>
    <field name="Objective-ModificationStamp">
      <value order="0">2021-01-12T14:17:02Z</value>
    </field>
    <field name="Objective-Owner">
      <value order="0">Ayub-Buhllar, Tahayra (EPS - Curriculum)</value>
    </field>
    <field name="Objective-Path">
      <value order="0">Objective Global Folder:Business File Plan:Education &amp; Public Services (EPS):Education &amp; Public Services (EPS) - Education - Curriculum, Assessment &amp; Pedagogy Division:1 - Save:Assessment Branch:# Legacy File Plans #:Assessment Branch:Assessment Stratagy and Framework Development:Assessment Reform:Routes for Learning:Routes for Learning - Stakeholder Engagement &amp; Communications - 2019-2024:Engagement Event - 2020.12.02</value>
    </field>
    <field name="Objective-Parent">
      <value order="0">Engagement Event - 2020.12.02</value>
    </field>
    <field name="Objective-State">
      <value order="0">Published</value>
    </field>
    <field name="Objective-VersionId">
      <value order="0">vA65284571</value>
    </field>
    <field name="Objective-Version">
      <value order="0">1.0</value>
    </field>
    <field name="Objective-VersionNumber">
      <value order="0">2</value>
    </field>
    <field name="Objective-VersionComment">
      <value order="0">Version 2</value>
    </field>
    <field name="Objective-FileNumber">
      <value order="0">qA1452407</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
      </field>
      <field name="Objective-What to Keep">
        <value order="0">No</value>
      </field>
      <field name="Objective-Official Translation">
        <value order="0"/>
      </field>
      <field name="Objective-Connect Creator">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1D1E98B3209D4493493866D5B8328A" ma:contentTypeVersion="12" ma:contentTypeDescription="Create a new document." ma:contentTypeScope="" ma:versionID="c96246518f7aae13a9cd2b768e93aaaa">
  <xsd:schema xmlns:xsd="http://www.w3.org/2001/XMLSchema" xmlns:xs="http://www.w3.org/2001/XMLSchema" xmlns:p="http://schemas.microsoft.com/office/2006/metadata/properties" xmlns:ns3="fad5256b-9034-4098-a484-2992d39a629e" xmlns:ns4="27233c93-c413-4fbb-a11c-d69fcc6dbe32" targetNamespace="http://schemas.microsoft.com/office/2006/metadata/properties" ma:root="true" ma:fieldsID="aa41a87f26c92b261fe18bcae03b168c" ns3:_="" ns4:_="">
    <xsd:import namespace="fad5256b-9034-4098-a484-2992d39a629e"/>
    <xsd:import namespace="27233c93-c413-4fbb-a11c-d69fcc6dbe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5256b-9034-4098-a484-2992d39a6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233c93-c413-4fbb-a11c-d69fcc6dbe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0A51BC-94B1-42A8-833A-F1958D26AB5B}">
  <ds:schemaRefs>
    <ds:schemaRef ds:uri="http://schemas.microsoft.com/sharepoint/v3/contenttype/forms"/>
  </ds:schemaRefs>
</ds:datastoreItem>
</file>

<file path=customXml/itemProps2.xml><?xml version="1.0" encoding="utf-8"?>
<ds:datastoreItem xmlns:ds="http://schemas.openxmlformats.org/officeDocument/2006/customXml" ds:itemID="{246881E6-9983-4CFA-9E88-3A20BBFF0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d5256b-9034-4098-a484-2992d39a629e"/>
    <ds:schemaRef ds:uri="27233c93-c413-4fbb-a11c-d69fcc6db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059D425-847A-4424-AE68-9FA5D558B1F3}">
  <ds:schemaRefs>
    <ds:schemaRef ds:uri="27233c93-c413-4fbb-a11c-d69fcc6dbe32"/>
    <ds:schemaRef ds:uri="http://schemas.microsoft.com/office/2006/metadata/properties"/>
    <ds:schemaRef ds:uri="http://schemas.microsoft.com/office/2006/documentManagement/types"/>
    <ds:schemaRef ds:uri="fad5256b-9034-4098-a484-2992d39a629e"/>
    <ds:schemaRef ds:uri="http://purl.org/dc/elements/1.1/"/>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2932</TotalTime>
  <Words>1855</Words>
  <Application>Microsoft Office PowerPoint</Application>
  <PresentationFormat>Widescreen</PresentationFormat>
  <Paragraphs>269</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     Digwyddiad ymgysylltu rhithiol  Ar Drywydd Dysgu –  2 Rhagfyr 2020</vt:lpstr>
      <vt:lpstr>Strwythur y sesiwn        Structure of session</vt:lpstr>
      <vt:lpstr>Strwythur y sesiwn        Structure of session</vt:lpstr>
      <vt:lpstr>Ar Drywydd Dysgu (fersiwn 2006) Routes for Learning (2006 version)</vt:lpstr>
      <vt:lpstr>Ar Drywydd Dysgu (fersiwn 2006, parhad) Routes for Learning (2006 version contd.)</vt:lpstr>
      <vt:lpstr>Ar Drywydd Dysgu 2020 Routes for Learning 2020</vt:lpstr>
      <vt:lpstr>Ar Drywydd Dysgu 2020 Routes for Learning 2020</vt:lpstr>
      <vt:lpstr>Ar Drywydd Dysgu 2020 Routes for Learning 2020</vt:lpstr>
      <vt:lpstr>Prif elfennau’r gyfres  Key elements of the suite</vt:lpstr>
      <vt:lpstr>Prif elfennau’r gyfres  Key elements of the suite</vt:lpstr>
      <vt:lpstr>Y Map llwybrau                      Routemap </vt:lpstr>
      <vt:lpstr>Fideos enghreifftiol   Exemplification videos</vt:lpstr>
      <vt:lpstr>Ar Drywydd Dysgu: Canllawiau Routes for Learning: Guidance </vt:lpstr>
      <vt:lpstr>Ar Drywydd Dysgu: Y Canllawiau Routes for Learning: Guidance </vt:lpstr>
      <vt:lpstr>Y Llyfryn asesu    Assessment booklet </vt:lpstr>
      <vt:lpstr>32. Tynnu sylw       32. Attracts attention </vt:lpstr>
      <vt:lpstr> 39. Tynnu sylw person arall yn fwriadol er mwyn cyfathrebu angen 39. Deliberately attracts attention of another person in order to communicate need</vt:lpstr>
      <vt:lpstr>39. Parhad     39. Continued</vt:lpstr>
      <vt:lpstr>39. Parhad     39. Continued</vt:lpstr>
      <vt:lpstr>39. Parhad         39. Continued</vt:lpstr>
      <vt:lpstr>Themâu’r Map llwybrau  The Routemap themes</vt:lpstr>
      <vt:lpstr>Themâu’r Map llwybrau  The Routemap themes</vt:lpstr>
      <vt:lpstr>Llinynnau’r Map llwybrau Routemap strands</vt:lpstr>
      <vt:lpstr>Themâu’r Map llwybrau Routemap themes</vt:lpstr>
      <vt:lpstr>Themâu’r Map llwybrau Routemap themes</vt:lpstr>
      <vt:lpstr>Themâu’r Map llwybrau Routemap themes</vt:lpstr>
      <vt:lpstr>Deunyddiau dysgu proffesiynol  Professional learning materials</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 Drywydd Dysgu 2020</dc:title>
  <dc:creator>Ayub-Buhllar, Tahayra (EPS - Curriculum)</dc:creator>
  <cp:lastModifiedBy>Ayub-Buhllar, Tahayra (EPS - Curriculum)</cp:lastModifiedBy>
  <cp:revision>152</cp:revision>
  <dcterms:created xsi:type="dcterms:W3CDTF">2020-11-16T10:51:57Z</dcterms:created>
  <dcterms:modified xsi:type="dcterms:W3CDTF">2021-01-12T14:16:22Z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0x010100031D1E98B3209D4493493866D5B8328A</vt:lpwstr>
  </property>
  <property fmtid="{D5CDD505-2E9C-101B-9397-08002B2CF9AE}" pid="3" name="Objective-Id">
    <vt:lpwstr>A32939895</vt:lpwstr>
  </property>
  <property fmtid="{D5CDD505-2E9C-101B-9397-08002B2CF9AE}" pid="4" name="Objective-Title">
    <vt:lpwstr>2020.12.02 Routes for learning engagement event presentation - Overview</vt:lpwstr>
  </property>
  <property fmtid="{D5CDD505-2E9C-101B-9397-08002B2CF9AE}" pid="5" name="Objective-Description">
    <vt:lpwstr/>
  </property>
  <property fmtid="{D5CDD505-2E9C-101B-9397-08002B2CF9AE}" pid="6" name="Objective-CreationStamp">
    <vt:filetime>2021-01-12T14:16:29Z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2021-01-12T14:17:02Z</vt:filetime>
  </property>
  <property fmtid="{D5CDD505-2E9C-101B-9397-08002B2CF9AE}" pid="10" name="Objective-ModificationStamp">
    <vt:filetime>2021-01-12T14:17:02Z</vt:filetime>
  </property>
  <property fmtid="{D5CDD505-2E9C-101B-9397-08002B2CF9AE}" pid="11" name="Objective-Owner">
    <vt:lpwstr>Ayub-Buhllar, Tahayra (EPS - Curriculum)</vt:lpwstr>
  </property>
  <property fmtid="{D5CDD505-2E9C-101B-9397-08002B2CF9AE}" pid="12" name="Objective-Path">
    <vt:lpwstr>Objective Global Folder:Business File Plan:Education &amp; Public Services (EPS):Education &amp; Public Services (EPS) - Education - Curriculum, Assessment &amp; Pedagogy Division:1 - Save:Assessment Branch:# Legacy File Plans #:Assessment Branch:Assessment Stratagy and Framework Development:Assessment Reform:Routes for Learning:Routes for Learning - Stakeholder Engagement &amp; Communications - 2019-2024:Engagement Event - 2020.12.02:</vt:lpwstr>
  </property>
  <property fmtid="{D5CDD505-2E9C-101B-9397-08002B2CF9AE}" pid="13" name="Objective-Parent">
    <vt:lpwstr>Engagement Event - 2020.12.02</vt:lpwstr>
  </property>
  <property fmtid="{D5CDD505-2E9C-101B-9397-08002B2CF9AE}" pid="14" name="Objective-State">
    <vt:lpwstr>Published</vt:lpwstr>
  </property>
  <property fmtid="{D5CDD505-2E9C-101B-9397-08002B2CF9AE}" pid="15" name="Objective-VersionId">
    <vt:lpwstr>vA65284571</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ies>
</file>