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6" r:id="rId12"/>
    <p:sldId id="267" r:id="rId13"/>
    <p:sldId id="268" r:id="rId14"/>
    <p:sldId id="263" r:id="rId15"/>
    <p:sldId id="264" r:id="rId16"/>
    <p:sldId id="265"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724" y="48"/>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slide" Target="slides/slide9.xml" Id="rId13" /><Relationship Type="http://schemas.openxmlformats.org/officeDocument/2006/relationships/slide" Target="slides/slide14.xml" Id="rId18" /><Relationship Type="http://schemas.openxmlformats.org/officeDocument/2006/relationships/customXml" Target="../customXml/item3.xml" Id="rId3" /><Relationship Type="http://schemas.openxmlformats.org/officeDocument/2006/relationships/theme" Target="theme/theme1.xml" Id="rId21"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customXml" Target="../customXml/item2.xml" Id="rId2" /><Relationship Type="http://schemas.openxmlformats.org/officeDocument/2006/relationships/slide" Target="slides/slide12.xml" Id="rId16" /><Relationship Type="http://schemas.openxmlformats.org/officeDocument/2006/relationships/viewProps" Target="viewProps.xml" Id="rId20"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slide" Target="slides/slide6.xml" Id="rId10" /><Relationship Type="http://schemas.openxmlformats.org/officeDocument/2006/relationships/presProps" Target="presProps.xml" Id="rId19"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 Type="http://schemas.openxmlformats.org/officeDocument/2006/relationships/tableStyles" Target="tableStyles.xml" Id="rId22" /><Relationship Type="http://schemas.openxmlformats.org/officeDocument/2006/relationships/customXml" Target="/customXML/item4.xml" Id="Rc5066bb051074490"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27D99C-1B03-49E8-9CB1-221963535957}"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1705270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27D99C-1B03-49E8-9CB1-221963535957}"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361039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27D99C-1B03-49E8-9CB1-221963535957}"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337550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27D99C-1B03-49E8-9CB1-221963535957}"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3152643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27D99C-1B03-49E8-9CB1-221963535957}"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9329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27D99C-1B03-49E8-9CB1-221963535957}"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343789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E27D99C-1B03-49E8-9CB1-221963535957}" type="datetimeFigureOut">
              <a:rPr lang="en-GB" smtClean="0"/>
              <a:t>26/11/2020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2776075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E27D99C-1B03-49E8-9CB1-221963535957}" type="datetimeFigureOut">
              <a:rPr lang="en-GB" smtClean="0"/>
              <a:t>26/11/2020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3651739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7D99C-1B03-49E8-9CB1-221963535957}" type="datetimeFigureOut">
              <a:rPr lang="en-GB" smtClean="0"/>
              <a:t>26/11/2020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1441263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27D99C-1B03-49E8-9CB1-221963535957}"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392756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27D99C-1B03-49E8-9CB1-221963535957}"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9FF053-2D64-4780-951E-3340546C36D3}" type="slidenum">
              <a:rPr lang="en-GB" smtClean="0"/>
              <a:t>‹#›</a:t>
            </a:fld>
            <a:endParaRPr lang="en-GB"/>
          </a:p>
        </p:txBody>
      </p:sp>
    </p:spTree>
    <p:extLst>
      <p:ext uri="{BB962C8B-B14F-4D97-AF65-F5344CB8AC3E}">
        <p14:creationId xmlns:p14="http://schemas.microsoft.com/office/powerpoint/2010/main" val="358181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7D99C-1B03-49E8-9CB1-221963535957}" type="datetimeFigureOut">
              <a:rPr lang="en-GB" smtClean="0"/>
              <a:t>26/11/2020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FF053-2D64-4780-951E-3340546C36D3}" type="slidenum">
              <a:rPr lang="en-GB" smtClean="0"/>
              <a:t>‹#›</a:t>
            </a:fld>
            <a:endParaRPr lang="en-GB"/>
          </a:p>
        </p:txBody>
      </p:sp>
    </p:spTree>
    <p:extLst>
      <p:ext uri="{BB962C8B-B14F-4D97-AF65-F5344CB8AC3E}">
        <p14:creationId xmlns:p14="http://schemas.microsoft.com/office/powerpoint/2010/main" val="1259147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Schools As Learning Organisations</a:t>
            </a:r>
            <a:endParaRPr lang="en-GB" dirty="0"/>
          </a:p>
        </p:txBody>
      </p:sp>
      <p:sp>
        <p:nvSpPr>
          <p:cNvPr id="3" name="Subtitle 2"/>
          <p:cNvSpPr>
            <a:spLocks noGrp="1"/>
          </p:cNvSpPr>
          <p:nvPr>
            <p:ph type="subTitle" idx="1"/>
          </p:nvPr>
        </p:nvSpPr>
        <p:spPr/>
        <p:txBody>
          <a:bodyPr/>
          <a:lstStyle/>
          <a:p>
            <a:endParaRPr lang="en-GB" dirty="0" smtClean="0"/>
          </a:p>
          <a:p>
            <a:endParaRPr lang="en-GB" dirty="0"/>
          </a:p>
          <a:p>
            <a:r>
              <a:rPr lang="en-GB" dirty="0" smtClean="0"/>
              <a:t>Based on the practice of Ysgol Bro Carmel and the Holywell Cluster</a:t>
            </a:r>
            <a:endParaRPr lang="en-GB" dirty="0"/>
          </a:p>
        </p:txBody>
      </p:sp>
    </p:spTree>
    <p:extLst>
      <p:ext uri="{BB962C8B-B14F-4D97-AF65-F5344CB8AC3E}">
        <p14:creationId xmlns:p14="http://schemas.microsoft.com/office/powerpoint/2010/main" val="2779599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6518" y="668560"/>
            <a:ext cx="8590823" cy="4247317"/>
          </a:xfrm>
          <a:prstGeom prst="rect">
            <a:avLst/>
          </a:prstGeom>
        </p:spPr>
        <p:txBody>
          <a:bodyPr wrap="square">
            <a:spAutoFit/>
          </a:bodyPr>
          <a:lstStyle/>
          <a:p>
            <a:r>
              <a:rPr lang="en-GB" dirty="0" smtClean="0"/>
              <a:t>Blended Learning: Teacher resource collaboration</a:t>
            </a:r>
          </a:p>
          <a:p>
            <a:endParaRPr lang="en-GB" dirty="0" smtClean="0"/>
          </a:p>
          <a:p>
            <a:r>
              <a:rPr lang="en-GB" dirty="0" smtClean="0"/>
              <a:t>Following a successful grant bid led by Ysgol </a:t>
            </a:r>
            <a:r>
              <a:rPr lang="en-GB" dirty="0" err="1" smtClean="0"/>
              <a:t>Glan</a:t>
            </a:r>
            <a:r>
              <a:rPr lang="en-GB" dirty="0" smtClean="0"/>
              <a:t> Aber, this is the newest collaborative project. This involves preparing digital learning packs of work in the event of a cohort having to self-isolate.</a:t>
            </a:r>
          </a:p>
          <a:p>
            <a:endParaRPr lang="en-GB" dirty="0"/>
          </a:p>
          <a:p>
            <a:r>
              <a:rPr lang="en-GB" dirty="0" smtClean="0"/>
              <a:t>On Google classroom, a shared area has been established and each school is creating 2 digital Blended Learning packs.</a:t>
            </a:r>
          </a:p>
          <a:p>
            <a:endParaRPr lang="en-GB" dirty="0"/>
          </a:p>
          <a:p>
            <a:r>
              <a:rPr lang="en-GB" dirty="0" smtClean="0"/>
              <a:t>The distribution of funding is being discussed currently.</a:t>
            </a:r>
            <a:endParaRPr lang="en-GB" dirty="0"/>
          </a:p>
          <a:p>
            <a:endParaRPr lang="en-GB" dirty="0" smtClean="0"/>
          </a:p>
          <a:p>
            <a:endParaRPr lang="en-GB" dirty="0"/>
          </a:p>
          <a:p>
            <a:endParaRPr lang="en-GB" dirty="0" smtClean="0"/>
          </a:p>
          <a:p>
            <a:endParaRPr lang="en-GB" dirty="0"/>
          </a:p>
          <a:p>
            <a:endParaRPr lang="en-GB" dirty="0" smtClean="0"/>
          </a:p>
        </p:txBody>
      </p:sp>
    </p:spTree>
    <p:extLst>
      <p:ext uri="{BB962C8B-B14F-4D97-AF65-F5344CB8AC3E}">
        <p14:creationId xmlns:p14="http://schemas.microsoft.com/office/powerpoint/2010/main" val="2621870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Modelling and growing learning leadership</a:t>
            </a:r>
            <a:br>
              <a:rPr lang="en-GB" b="1"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In my school, leaders develop the potential of others to become future leaders</a:t>
            </a:r>
            <a:r>
              <a:rPr lang="en-GB" dirty="0" smtClean="0"/>
              <a:t>.</a:t>
            </a:r>
          </a:p>
          <a:p>
            <a:r>
              <a:rPr lang="en-GB" dirty="0" smtClean="0"/>
              <a:t>YBC Estyn Oct 2019</a:t>
            </a:r>
            <a:br>
              <a:rPr lang="en-GB" dirty="0" smtClean="0"/>
            </a:br>
            <a:r>
              <a:rPr lang="en-GB" dirty="0" smtClean="0"/>
              <a:t>“One of the outstanding features of the school is the arrangement it makes for staff development. This results in a strong learning community where staff face current developments and changes in education with enthusiasm and confidence. A culture of improvement pervades the school, and reviewing and planning for improvement are central to its ethos.”</a:t>
            </a:r>
            <a:br>
              <a:rPr lang="en-GB" dirty="0" smtClean="0"/>
            </a:br>
            <a:r>
              <a:rPr lang="en-GB" dirty="0" smtClean="0"/>
              <a:t>“All staff have leadership responsibilities that they undertake diligently. The work done as part of teaching and learning teams is particularly valuable in supporting the school in addressing priorities for improvement. The governing body provides exceptionally strong support for the school.”</a:t>
            </a:r>
            <a:endParaRPr lang="en-GB" dirty="0"/>
          </a:p>
        </p:txBody>
      </p:sp>
    </p:spTree>
    <p:extLst>
      <p:ext uri="{BB962C8B-B14F-4D97-AF65-F5344CB8AC3E}">
        <p14:creationId xmlns:p14="http://schemas.microsoft.com/office/powerpoint/2010/main" val="2218721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my school, leaders provide opportunities for students to participate in decision making</a:t>
            </a:r>
          </a:p>
        </p:txBody>
      </p:sp>
      <p:sp>
        <p:nvSpPr>
          <p:cNvPr id="3" name="Content Placeholder 2"/>
          <p:cNvSpPr>
            <a:spLocks noGrp="1"/>
          </p:cNvSpPr>
          <p:nvPr>
            <p:ph idx="1"/>
          </p:nvPr>
        </p:nvSpPr>
        <p:spPr/>
        <p:txBody>
          <a:bodyPr>
            <a:normAutofit fontScale="70000" lnSpcReduction="20000"/>
          </a:bodyPr>
          <a:lstStyle/>
          <a:p>
            <a:r>
              <a:rPr lang="en-GB" dirty="0" smtClean="0"/>
              <a:t>YBC Estyn Oct 2019</a:t>
            </a:r>
            <a:br>
              <a:rPr lang="en-GB" dirty="0" smtClean="0"/>
            </a:br>
            <a:r>
              <a:rPr lang="en-GB" dirty="0" smtClean="0"/>
              <a:t>“Pupil voice is highly developed throughout the school. There are many opportunities for pupils to play an active part in decision making and leadership. For example, the school council, Criw Cymraeg, digital leaders and ‘Agents of Change’. These develop pupils’ leadership skills effectively and influence their decisions about school life and wider environmental issues. For example, the ‘One World’ committee teaches other pupils about the importance of sustainability and how their carbon footprint impacts on climate change.”</a:t>
            </a:r>
            <a:br>
              <a:rPr lang="en-GB" dirty="0" smtClean="0"/>
            </a:br>
            <a:r>
              <a:rPr lang="en-GB" dirty="0" smtClean="0"/>
              <a:t>Pupil voice involvement with school development facilitates whole school impact.</a:t>
            </a:r>
          </a:p>
          <a:p>
            <a:r>
              <a:rPr lang="en-GB" dirty="0" smtClean="0"/>
              <a:t>Authentic, pupil led decision making creates a whole new layer of possibility by combining the expectations , skills and learning within the new curriculum with real life decision making at a class room level. This enhances pupil outcomes and engagement exponentially. For example: Pupils in Y3 &amp; 4 planned , costed, evaluated all aspects of a school trip to Llandudno. They implemented at first hand from start to finish the whole process. </a:t>
            </a:r>
            <a:br>
              <a:rPr lang="en-GB" dirty="0" smtClean="0"/>
            </a:br>
            <a:r>
              <a:rPr lang="en-GB" dirty="0" smtClean="0"/>
              <a:t>“Nearly all pupils show enthusiasm for taking on responsibilities, such as becoming part of the varied pupil voice groups within school. Members take their roles very seriously and produce plans which map their actions for the year clearly. They understand that they give a clear voice to their fellow pupils and enable them to make a positive impact on school life and the wellbeing of their peers. They take pride in what they achieve to improve the school."</a:t>
            </a:r>
            <a:endParaRPr lang="en-GB" dirty="0"/>
          </a:p>
        </p:txBody>
      </p:sp>
    </p:spTree>
    <p:extLst>
      <p:ext uri="{BB962C8B-B14F-4D97-AF65-F5344CB8AC3E}">
        <p14:creationId xmlns:p14="http://schemas.microsoft.com/office/powerpoint/2010/main" val="2258243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In my school, leaders model effective collaborations with external partners</a:t>
            </a:r>
          </a:p>
        </p:txBody>
      </p:sp>
      <p:sp>
        <p:nvSpPr>
          <p:cNvPr id="3" name="Content Placeholder 2"/>
          <p:cNvSpPr>
            <a:spLocks noGrp="1"/>
          </p:cNvSpPr>
          <p:nvPr>
            <p:ph idx="1"/>
          </p:nvPr>
        </p:nvSpPr>
        <p:spPr/>
        <p:txBody>
          <a:bodyPr>
            <a:normAutofit fontScale="85000" lnSpcReduction="20000"/>
          </a:bodyPr>
          <a:lstStyle/>
          <a:p>
            <a:r>
              <a:rPr lang="en-GB" dirty="0" smtClean="0"/>
              <a:t>Staff engagement with external partners within YBC is multi-layered:</a:t>
            </a:r>
            <a:br>
              <a:rPr lang="en-GB" dirty="0" smtClean="0"/>
            </a:br>
            <a:r>
              <a:rPr lang="en-GB" dirty="0" smtClean="0"/>
              <a:t>Engagement with the </a:t>
            </a:r>
            <a:r>
              <a:rPr lang="en-GB" dirty="0" err="1" smtClean="0"/>
              <a:t>Gwe</a:t>
            </a:r>
            <a:r>
              <a:rPr lang="en-GB" dirty="0" smtClean="0"/>
              <a:t> professional learning offer continues to be effective in developing leadership within the school through independent learning and peer mentoring</a:t>
            </a:r>
          </a:p>
          <a:p>
            <a:r>
              <a:rPr lang="en-GB" dirty="0" smtClean="0"/>
              <a:t>Through distributed leadership where the Deputy Headteacher collaborated on aligned practice with cross cluster and international links, leading to a presentation at Venue </a:t>
            </a:r>
            <a:r>
              <a:rPr lang="en-GB" dirty="0" err="1" smtClean="0"/>
              <a:t>Cymru</a:t>
            </a:r>
            <a:endParaRPr lang="en-GB" dirty="0" smtClean="0"/>
          </a:p>
          <a:p>
            <a:r>
              <a:rPr lang="en-GB" dirty="0" smtClean="0"/>
              <a:t>Cluster collaboration through shared INSET enhanced provision in all schools within the group. A shared development target on improving writing for </a:t>
            </a:r>
            <a:r>
              <a:rPr lang="en-GB" dirty="0"/>
              <a:t>e</a:t>
            </a:r>
            <a:r>
              <a:rPr lang="en-GB" dirty="0" smtClean="0"/>
              <a:t>xample, led to shared INSET involving Alan Peat and Mr P </a:t>
            </a:r>
          </a:p>
          <a:p>
            <a:r>
              <a:rPr lang="en-GB" dirty="0" smtClean="0"/>
              <a:t>HT  peer mentoring is a highly effective model of collaboration. The objectivity and professional dialogue from a HT colleague is exceptionally powerful with school improvement and wellbeing.</a:t>
            </a:r>
            <a:br>
              <a:rPr lang="en-GB" dirty="0" smtClean="0"/>
            </a:br>
            <a:endParaRPr lang="en-GB" dirty="0"/>
          </a:p>
        </p:txBody>
      </p:sp>
    </p:spTree>
    <p:extLst>
      <p:ext uri="{BB962C8B-B14F-4D97-AF65-F5344CB8AC3E}">
        <p14:creationId xmlns:p14="http://schemas.microsoft.com/office/powerpoint/2010/main" val="2748229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Schools As Learning Organisations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premise, practice and potential of Schools as Learning Organisations at a school and cluster level is inspiring.</a:t>
            </a:r>
          </a:p>
          <a:p>
            <a:r>
              <a:rPr lang="en-GB" dirty="0" smtClean="0"/>
              <a:t>The work of the cluster of Holywell schools demonstrates the strengths of working collaboratively through a range of different layers. </a:t>
            </a:r>
          </a:p>
          <a:p>
            <a:r>
              <a:rPr lang="en-GB" dirty="0" smtClean="0"/>
              <a:t>Different schools taking the lead promotes and develops professional development and school improvement. In turn this promotes enhanced pupil and staff outcomes. </a:t>
            </a:r>
          </a:p>
          <a:p>
            <a:r>
              <a:rPr lang="en-GB" dirty="0" smtClean="0"/>
              <a:t>The SLO questionnaire is a useful audit tool for development </a:t>
            </a:r>
            <a:r>
              <a:rPr lang="en-GB" smtClean="0"/>
              <a:t>and reflection. </a:t>
            </a:r>
            <a:endParaRPr lang="en-GB" dirty="0" smtClean="0"/>
          </a:p>
          <a:p>
            <a:r>
              <a:rPr lang="en-GB" dirty="0" smtClean="0"/>
              <a:t>For us, Schools as Learning Organisation is the box which holds the whole school jigsaw puzzle.  Effective collaboration, communication and co-operation enhances all aspects of our school lives. Ultimately it develops and  improves pupil and staff outcomes.</a:t>
            </a:r>
          </a:p>
          <a:p>
            <a:r>
              <a:rPr lang="en-GB" dirty="0" smtClean="0"/>
              <a:t>Together we are stronger.</a:t>
            </a:r>
            <a:endParaRPr lang="en-GB" dirty="0"/>
          </a:p>
        </p:txBody>
      </p:sp>
    </p:spTree>
    <p:extLst>
      <p:ext uri="{BB962C8B-B14F-4D97-AF65-F5344CB8AC3E}">
        <p14:creationId xmlns:p14="http://schemas.microsoft.com/office/powerpoint/2010/main" val="232167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 </a:t>
            </a:r>
            <a:r>
              <a:rPr lang="en-GB" sz="3100" b="1" dirty="0" smtClean="0"/>
              <a:t>Developing a shared vision centred on the learning of all learners</a:t>
            </a:r>
            <a:r>
              <a:rPr lang="en-GB" b="1" dirty="0" smtClean="0"/>
              <a:t/>
            </a:r>
            <a:br>
              <a:rPr lang="en-GB" b="1" dirty="0" smtClean="0"/>
            </a:br>
            <a:endParaRPr lang="en-GB" dirty="0"/>
          </a:p>
        </p:txBody>
      </p:sp>
      <p:sp>
        <p:nvSpPr>
          <p:cNvPr id="3" name="Content Placeholder 2"/>
          <p:cNvSpPr>
            <a:spLocks noGrp="1"/>
          </p:cNvSpPr>
          <p:nvPr>
            <p:ph idx="1"/>
          </p:nvPr>
        </p:nvSpPr>
        <p:spPr/>
        <p:txBody>
          <a:bodyPr/>
          <a:lstStyle/>
          <a:p>
            <a:r>
              <a:rPr lang="en-GB" dirty="0" smtClean="0"/>
              <a:t>In Ysgol Bro Carmel, the school’s vision is aimed at enhancing learners’ cognitive and social emotional outcomes, including their well-being</a:t>
            </a:r>
          </a:p>
          <a:p>
            <a:r>
              <a:rPr lang="en-GB" dirty="0" smtClean="0"/>
              <a:t>A holistic approach which places the child at the centre of what we do</a:t>
            </a:r>
          </a:p>
          <a:p>
            <a:r>
              <a:rPr lang="en-GB" dirty="0" smtClean="0"/>
              <a:t>All children create a Person Centred Profile at the beginning of the academic year. This is written in a collaborative way with the views of the child, parent and teacher. </a:t>
            </a:r>
          </a:p>
          <a:p>
            <a:r>
              <a:rPr lang="en-GB" dirty="0" smtClean="0"/>
              <a:t>The PCP enables reflection on what is important to and for the child in all aspects of their learning and school life.</a:t>
            </a:r>
          </a:p>
          <a:p>
            <a:endParaRPr lang="en-GB" dirty="0"/>
          </a:p>
        </p:txBody>
      </p:sp>
    </p:spTree>
    <p:extLst>
      <p:ext uri="{BB962C8B-B14F-4D97-AF65-F5344CB8AC3E}">
        <p14:creationId xmlns:p14="http://schemas.microsoft.com/office/powerpoint/2010/main" val="661131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Developing Learning and Growing Together</a:t>
            </a:r>
            <a:endParaRPr lang="en-GB" dirty="0"/>
          </a:p>
        </p:txBody>
      </p:sp>
      <p:sp>
        <p:nvSpPr>
          <p:cNvPr id="3" name="Content Placeholder 2"/>
          <p:cNvSpPr>
            <a:spLocks noGrp="1"/>
          </p:cNvSpPr>
          <p:nvPr>
            <p:ph idx="1"/>
          </p:nvPr>
        </p:nvSpPr>
        <p:spPr/>
        <p:txBody>
          <a:bodyPr>
            <a:normAutofit/>
          </a:bodyPr>
          <a:lstStyle/>
          <a:p>
            <a:r>
              <a:rPr lang="en-GB" dirty="0" smtClean="0"/>
              <a:t>This is our school motto. It applies to both children and staff.</a:t>
            </a:r>
          </a:p>
          <a:p>
            <a:r>
              <a:rPr lang="en-GB" dirty="0" smtClean="0"/>
              <a:t>Pupil led groups are integral to school development and improvement. The staff member facilitates by working alongside the children to lead and implement school development:</a:t>
            </a:r>
            <a:br>
              <a:rPr lang="en-GB" dirty="0" smtClean="0"/>
            </a:br>
            <a:r>
              <a:rPr lang="en-GB" dirty="0" smtClean="0"/>
              <a:t>Criw Cymraeg: Improving Welsh </a:t>
            </a:r>
            <a:br>
              <a:rPr lang="en-GB" dirty="0" smtClean="0"/>
            </a:br>
            <a:r>
              <a:rPr lang="en-GB" dirty="0" smtClean="0"/>
              <a:t>Sports Ambassadors: Health &amp; Fitness</a:t>
            </a:r>
            <a:br>
              <a:rPr lang="en-GB" dirty="0" smtClean="0"/>
            </a:br>
            <a:r>
              <a:rPr lang="en-GB" dirty="0" smtClean="0"/>
              <a:t>Digital Leaders: Internet Safety</a:t>
            </a:r>
            <a:br>
              <a:rPr lang="en-GB" dirty="0" smtClean="0"/>
            </a:br>
            <a:r>
              <a:rPr lang="en-GB" dirty="0" smtClean="0"/>
              <a:t>One World: Global responsibility</a:t>
            </a:r>
          </a:p>
          <a:p>
            <a:endParaRPr lang="en-GB" dirty="0"/>
          </a:p>
        </p:txBody>
      </p:sp>
    </p:spTree>
    <p:extLst>
      <p:ext uri="{BB962C8B-B14F-4D97-AF65-F5344CB8AC3E}">
        <p14:creationId xmlns:p14="http://schemas.microsoft.com/office/powerpoint/2010/main" val="2469227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Creating and supporting continuous learning opportunities for all staff</a:t>
            </a:r>
            <a:br>
              <a:rPr lang="en-GB" b="1" dirty="0"/>
            </a:b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Professional learning develops practice and improves outcomes for learners. This applies to all staff:</a:t>
            </a:r>
            <a:br>
              <a:rPr lang="en-GB" dirty="0" smtClean="0"/>
            </a:br>
            <a:r>
              <a:rPr lang="en-GB" dirty="0" smtClean="0"/>
              <a:t>E.L.S.A: Two TAs trained to provide emotional literacy support for targeted pupils. Subsequently, they continued to develop their practice through additional training on anxiety and bereavement.</a:t>
            </a:r>
          </a:p>
          <a:p>
            <a:r>
              <a:rPr lang="en-GB" dirty="0" smtClean="0"/>
              <a:t>Two members of staff who started as parent volunteers or TAs are now qualified teachers.</a:t>
            </a:r>
          </a:p>
          <a:p>
            <a:r>
              <a:rPr lang="en-GB" dirty="0" smtClean="0"/>
              <a:t>Two teachers successfully completed middle leadership training and used the opportunity to improve the practice in school</a:t>
            </a:r>
          </a:p>
          <a:p>
            <a:r>
              <a:rPr lang="en-GB" dirty="0" smtClean="0"/>
              <a:t>Estyn Oct 2019</a:t>
            </a:r>
            <a:br>
              <a:rPr lang="en-GB" dirty="0" smtClean="0"/>
            </a:br>
            <a:r>
              <a:rPr lang="en-GB" dirty="0" smtClean="0"/>
              <a:t>“The arrangements the school makes for staff professional development are exceptional. Staff have valuable opportunities to share their expertise, skills and training. Leaders ensure all staff have support and encouragement to move forward with their careers. This has included teachers taking secondment opportunities to work in other schools and support staff moving into the teaching profession. Staff have benefited from the school’s very proactive approach to working with other schools in the local cluster and further afield. For example, a member of staff was recently part of a small group who visited New York and delivered a presentation on the current changes being made to the curriculum in Wales.”</a:t>
            </a:r>
          </a:p>
          <a:p>
            <a:endParaRPr lang="en-GB" dirty="0"/>
          </a:p>
        </p:txBody>
      </p:sp>
    </p:spTree>
    <p:extLst>
      <p:ext uri="{BB962C8B-B14F-4D97-AF65-F5344CB8AC3E}">
        <p14:creationId xmlns:p14="http://schemas.microsoft.com/office/powerpoint/2010/main" val="3867345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Promoting team learning and collaboration among all staff</a:t>
            </a:r>
            <a:br>
              <a:rPr lang="en-GB" b="1" dirty="0"/>
            </a:br>
            <a:endParaRPr lang="en-GB" dirty="0"/>
          </a:p>
        </p:txBody>
      </p:sp>
      <p:sp>
        <p:nvSpPr>
          <p:cNvPr id="3" name="Content Placeholder 2"/>
          <p:cNvSpPr>
            <a:spLocks noGrp="1"/>
          </p:cNvSpPr>
          <p:nvPr>
            <p:ph idx="1"/>
          </p:nvPr>
        </p:nvSpPr>
        <p:spPr/>
        <p:txBody>
          <a:bodyPr/>
          <a:lstStyle/>
          <a:p>
            <a:r>
              <a:rPr lang="en-GB" dirty="0"/>
              <a:t>In my school, staff collaborate to improve their practice</a:t>
            </a:r>
            <a:r>
              <a:rPr lang="en-GB" dirty="0" smtClean="0"/>
              <a:t>.</a:t>
            </a:r>
            <a:br>
              <a:rPr lang="en-GB" dirty="0" smtClean="0"/>
            </a:br>
            <a:r>
              <a:rPr lang="en-GB" dirty="0" smtClean="0"/>
              <a:t>Within school, a peer mentoring system was established so that teachers could mentor and coach each other on targeted aspects of their practice.</a:t>
            </a:r>
          </a:p>
          <a:p>
            <a:r>
              <a:rPr lang="en-GB" dirty="0" smtClean="0"/>
              <a:t>The practice involves the teacher selecting an aspect of their practice that they would like to improve. Their peer then observes, provides advice and support. </a:t>
            </a:r>
          </a:p>
        </p:txBody>
      </p:sp>
    </p:spTree>
    <p:extLst>
      <p:ext uri="{BB962C8B-B14F-4D97-AF65-F5344CB8AC3E}">
        <p14:creationId xmlns:p14="http://schemas.microsoft.com/office/powerpoint/2010/main" val="160041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Establishing a culture of enquiry, innovation and exploration</a:t>
            </a:r>
            <a:br>
              <a:rPr lang="en-GB" b="1" dirty="0"/>
            </a:b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Growth Mindset</a:t>
            </a:r>
            <a:br>
              <a:rPr lang="en-GB" dirty="0" smtClean="0"/>
            </a:br>
            <a:r>
              <a:rPr lang="en-GB" dirty="0" smtClean="0"/>
              <a:t>Following research and current educational thinking, Growth Mindset was introduced throughout the school. Children and staff are actively encouraged “to take off their comfy slippers” and challenge themselves in new ways of thinking and learning.</a:t>
            </a:r>
          </a:p>
          <a:p>
            <a:r>
              <a:rPr lang="en-GB" dirty="0" smtClean="0"/>
              <a:t>Shirley Clarke</a:t>
            </a:r>
            <a:br>
              <a:rPr lang="en-GB" dirty="0" smtClean="0"/>
            </a:br>
            <a:r>
              <a:rPr lang="en-GB" dirty="0" smtClean="0"/>
              <a:t>Two staff trained with this initiative. Subsequently school practice evolved: Learning </a:t>
            </a:r>
            <a:r>
              <a:rPr lang="en-GB" dirty="0"/>
              <a:t>P</a:t>
            </a:r>
            <a:r>
              <a:rPr lang="en-GB" dirty="0" smtClean="0"/>
              <a:t>artners and Working walls changed the way in which we teach, collaborate and co-operate as learners</a:t>
            </a:r>
          </a:p>
          <a:p>
            <a:r>
              <a:rPr lang="en-GB" dirty="0" smtClean="0"/>
              <a:t>Mindfulness and ELSA</a:t>
            </a:r>
            <a:br>
              <a:rPr lang="en-GB" dirty="0" smtClean="0"/>
            </a:br>
            <a:r>
              <a:rPr lang="en-GB" dirty="0" err="1" smtClean="0"/>
              <a:t>Pawsby</a:t>
            </a:r>
            <a:r>
              <a:rPr lang="en-GB" dirty="0" smtClean="0"/>
              <a:t> proved highly effective in teaching children and staff mindfulness so that it is now established as part of our weekly timetable.</a:t>
            </a:r>
            <a:br>
              <a:rPr lang="en-GB" dirty="0" smtClean="0"/>
            </a:br>
            <a:r>
              <a:rPr lang="en-GB" dirty="0" smtClean="0"/>
              <a:t>Use of Grounding Techniques as a mental health toolkit is practised throughout the school</a:t>
            </a:r>
            <a:br>
              <a:rPr lang="en-GB" dirty="0" smtClean="0"/>
            </a:br>
            <a:r>
              <a:rPr lang="en-GB" dirty="0" smtClean="0"/>
              <a:t>ELSA: This enables children to have the emotional literacy to talk about their feelings</a:t>
            </a:r>
          </a:p>
          <a:p>
            <a:endParaRPr lang="en-GB" dirty="0" smtClean="0"/>
          </a:p>
          <a:p>
            <a:endParaRPr lang="en-GB" dirty="0" smtClean="0"/>
          </a:p>
        </p:txBody>
      </p:sp>
    </p:spTree>
    <p:extLst>
      <p:ext uri="{BB962C8B-B14F-4D97-AF65-F5344CB8AC3E}">
        <p14:creationId xmlns:p14="http://schemas.microsoft.com/office/powerpoint/2010/main" val="2273214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 Learning with and from the external environment and wider learning system</a:t>
            </a:r>
            <a:br>
              <a:rPr lang="en-GB" b="1" dirty="0"/>
            </a:b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Collaborative Learning within and beyond the cluster is well established in the Holywell cluster, For many years, we have worked collaboratively for the benefit of all of the schools in the cluster. The strong collaborative links throughout the cluster facilitate enhanced SLO practice where all children, teachers and leaders develop and grow. The potential and practice of combining knowledge, skills and expertise within the schools is exciting and motivating. All schools benefit from the engagement, collaboration and co-operation. The strength is enhanced by different schools within the cluster, taking the lead on a particular development/initiative. This practice has grown over the years and now has several layers:</a:t>
            </a:r>
          </a:p>
          <a:p>
            <a:pPr marL="0" indent="0">
              <a:buNone/>
            </a:pPr>
            <a:endParaRPr lang="en-GB" dirty="0"/>
          </a:p>
          <a:p>
            <a:r>
              <a:rPr lang="en-GB" dirty="0" smtClean="0"/>
              <a:t>New Curriculum development: Learning walks &amp; collaborative INSET</a:t>
            </a:r>
          </a:p>
          <a:p>
            <a:r>
              <a:rPr lang="en-GB" dirty="0" smtClean="0"/>
              <a:t>Aligned Practice: Staff wellbeing &amp; sharing good practice</a:t>
            </a:r>
          </a:p>
          <a:p>
            <a:r>
              <a:rPr lang="en-GB" dirty="0" smtClean="0"/>
              <a:t>Blended Learning: Teacher resource collaboration</a:t>
            </a:r>
          </a:p>
          <a:p>
            <a:endParaRPr lang="en-GB" dirty="0"/>
          </a:p>
        </p:txBody>
      </p:sp>
    </p:spTree>
    <p:extLst>
      <p:ext uri="{BB962C8B-B14F-4D97-AF65-F5344CB8AC3E}">
        <p14:creationId xmlns:p14="http://schemas.microsoft.com/office/powerpoint/2010/main" val="356529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0163" y="1004552"/>
            <a:ext cx="8809150" cy="984885"/>
          </a:xfrm>
          <a:prstGeom prst="rect">
            <a:avLst/>
          </a:prstGeom>
          <a:noFill/>
        </p:spPr>
        <p:txBody>
          <a:bodyPr wrap="square" rtlCol="0">
            <a:spAutoFit/>
          </a:bodyPr>
          <a:lstStyle/>
          <a:p>
            <a:r>
              <a:rPr lang="en-GB" sz="2000" dirty="0" smtClean="0"/>
              <a:t>Holywell Cluster: </a:t>
            </a:r>
          </a:p>
          <a:p>
            <a:r>
              <a:rPr lang="en-GB" sz="2000" dirty="0" smtClean="0"/>
              <a:t>Preparation for the New Curriculum 2021: Learning walks &amp; collaborative INSET</a:t>
            </a:r>
          </a:p>
          <a:p>
            <a:endParaRPr lang="en-GB" dirty="0"/>
          </a:p>
        </p:txBody>
      </p:sp>
      <p:sp>
        <p:nvSpPr>
          <p:cNvPr id="3" name="TextBox 2"/>
          <p:cNvSpPr txBox="1"/>
          <p:nvPr/>
        </p:nvSpPr>
        <p:spPr>
          <a:xfrm>
            <a:off x="1790163" y="2125014"/>
            <a:ext cx="7688688" cy="6463308"/>
          </a:xfrm>
          <a:prstGeom prst="rect">
            <a:avLst/>
          </a:prstGeom>
          <a:noFill/>
        </p:spPr>
        <p:txBody>
          <a:bodyPr wrap="square" rtlCol="0">
            <a:spAutoFit/>
          </a:bodyPr>
          <a:lstStyle/>
          <a:p>
            <a:r>
              <a:rPr lang="en-GB" dirty="0" smtClean="0"/>
              <a:t>Following a successful grant application by Ysgol Bro Carmel we received funding for a cluster project. This developed our collaborative working practice:</a:t>
            </a:r>
          </a:p>
          <a:p>
            <a:endParaRPr lang="en-GB" dirty="0"/>
          </a:p>
          <a:p>
            <a:pPr marL="285750" indent="-285750">
              <a:buFont typeface="Arial" panose="020B0604020202020204" pitchFamily="34" charset="0"/>
              <a:buChar char="•"/>
            </a:pPr>
            <a:r>
              <a:rPr lang="en-GB" dirty="0" smtClean="0"/>
              <a:t>As a large cluster, we were able to split into Headteacher peer to peer triads. This was done randomly. </a:t>
            </a:r>
          </a:p>
          <a:p>
            <a:pPr marL="285750" indent="-285750">
              <a:buFont typeface="Arial" panose="020B0604020202020204" pitchFamily="34" charset="0"/>
              <a:buChar char="•"/>
            </a:pPr>
            <a:r>
              <a:rPr lang="en-GB" dirty="0" smtClean="0"/>
              <a:t>The HT triads visited each others school with an identified focus- writing. </a:t>
            </a:r>
          </a:p>
          <a:p>
            <a:pPr marL="285750" indent="-285750">
              <a:buFont typeface="Arial" panose="020B0604020202020204" pitchFamily="34" charset="0"/>
              <a:buChar char="•"/>
            </a:pPr>
            <a:r>
              <a:rPr lang="en-GB" dirty="0" smtClean="0"/>
              <a:t>Learning walks and book sampling took place . In addition HT talked to staff in the other schools.</a:t>
            </a:r>
          </a:p>
          <a:p>
            <a:pPr marL="285750" indent="-285750">
              <a:buFont typeface="Arial" panose="020B0604020202020204" pitchFamily="34" charset="0"/>
              <a:buChar char="•"/>
            </a:pPr>
            <a:r>
              <a:rPr lang="en-GB" dirty="0" smtClean="0"/>
              <a:t>The HT peers then fed back to the HT of each school identifying good practice and areas for improvement.</a:t>
            </a:r>
          </a:p>
          <a:p>
            <a:pPr marL="285750" indent="-285750">
              <a:buFont typeface="Arial" panose="020B0604020202020204" pitchFamily="34" charset="0"/>
              <a:buChar char="•"/>
            </a:pPr>
            <a:r>
              <a:rPr lang="en-GB" dirty="0" smtClean="0"/>
              <a:t>This then evolved into teacher triads and learning walks across schools</a:t>
            </a:r>
          </a:p>
          <a:p>
            <a:pPr marL="285750" indent="-285750">
              <a:buFont typeface="Arial" panose="020B0604020202020204" pitchFamily="34" charset="0"/>
              <a:buChar char="•"/>
            </a:pPr>
            <a:r>
              <a:rPr lang="en-GB" dirty="0" smtClean="0"/>
              <a:t>We had shared INSET on the new curriculum where 5 HTs presented and all 11 schools attended. This was to facilitate a shared understanding of the new curriculum.</a:t>
            </a: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1520992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3803" y="771590"/>
            <a:ext cx="7315199" cy="5632311"/>
          </a:xfrm>
          <a:prstGeom prst="rect">
            <a:avLst/>
          </a:prstGeom>
        </p:spPr>
        <p:txBody>
          <a:bodyPr wrap="square">
            <a:spAutoFit/>
          </a:bodyPr>
          <a:lstStyle/>
          <a:p>
            <a:r>
              <a:rPr lang="en-GB" dirty="0" smtClean="0"/>
              <a:t>Aligned Practice: Staff wellbeing &amp; sharing good practice</a:t>
            </a:r>
          </a:p>
          <a:p>
            <a:r>
              <a:rPr lang="en-GB" dirty="0" smtClean="0"/>
              <a:t>Following  a successful grant application led by Ysgol </a:t>
            </a:r>
            <a:r>
              <a:rPr lang="en-GB" dirty="0" err="1" smtClean="0"/>
              <a:t>Maes</a:t>
            </a:r>
            <a:r>
              <a:rPr lang="en-GB" dirty="0" smtClean="0"/>
              <a:t> </a:t>
            </a:r>
            <a:r>
              <a:rPr lang="en-GB" dirty="0" err="1" smtClean="0"/>
              <a:t>Glas</a:t>
            </a:r>
            <a:r>
              <a:rPr lang="en-GB" dirty="0" smtClean="0"/>
              <a:t> this cross </a:t>
            </a:r>
            <a:r>
              <a:rPr lang="en-GB" dirty="0"/>
              <a:t>c</a:t>
            </a:r>
            <a:r>
              <a:rPr lang="en-GB" dirty="0" smtClean="0"/>
              <a:t>luster project began:</a:t>
            </a:r>
            <a:endParaRPr lang="en-GB" dirty="0"/>
          </a:p>
          <a:p>
            <a:endParaRPr lang="en-GB" dirty="0" smtClean="0"/>
          </a:p>
          <a:p>
            <a:pPr marL="285750" indent="-285750">
              <a:buFont typeface="Arial" panose="020B0604020202020204" pitchFamily="34" charset="0"/>
              <a:buChar char="•"/>
            </a:pPr>
            <a:r>
              <a:rPr lang="en-GB" dirty="0" smtClean="0"/>
              <a:t>This project focused on staff wellbeing by looking at the physical environment</a:t>
            </a:r>
          </a:p>
          <a:p>
            <a:pPr marL="285750" indent="-285750">
              <a:buFont typeface="Arial" panose="020B0604020202020204" pitchFamily="34" charset="0"/>
              <a:buChar char="•"/>
            </a:pPr>
            <a:r>
              <a:rPr lang="en-GB" dirty="0" smtClean="0"/>
              <a:t>School visits took place by Headteachers and feedback was given</a:t>
            </a:r>
          </a:p>
          <a:p>
            <a:pPr marL="285750" indent="-285750">
              <a:buFont typeface="Arial" panose="020B0604020202020204" pitchFamily="34" charset="0"/>
              <a:buChar char="•"/>
            </a:pPr>
            <a:r>
              <a:rPr lang="en-GB" dirty="0" smtClean="0"/>
              <a:t>The prioritisation of staff wellbeing involved  discussions and subsequent changes to both the physical environment and how the wellbeing of staff can be changed through different systems</a:t>
            </a:r>
          </a:p>
          <a:p>
            <a:pPr marL="285750" indent="-285750">
              <a:buFont typeface="Arial" panose="020B0604020202020204" pitchFamily="34" charset="0"/>
              <a:buChar char="•"/>
            </a:pPr>
            <a:r>
              <a:rPr lang="en-GB" dirty="0" smtClean="0"/>
              <a:t>Currently, the funding is going towards pupil wellbeing e.g. </a:t>
            </a:r>
            <a:r>
              <a:rPr lang="en-GB" dirty="0" err="1" smtClean="0"/>
              <a:t>Glan</a:t>
            </a:r>
            <a:r>
              <a:rPr lang="en-GB" dirty="0" smtClean="0"/>
              <a:t> </a:t>
            </a:r>
            <a:r>
              <a:rPr lang="en-GB" dirty="0" err="1" smtClean="0"/>
              <a:t>Llyn</a:t>
            </a:r>
            <a:r>
              <a:rPr lang="en-GB" dirty="0" smtClean="0"/>
              <a:t> visit to school , wellbeing workshops</a:t>
            </a:r>
            <a:br>
              <a:rPr lang="en-GB" dirty="0" smtClean="0"/>
            </a:br>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p:txBody>
      </p:sp>
    </p:spTree>
    <p:extLst>
      <p:ext uri="{BB962C8B-B14F-4D97-AF65-F5344CB8AC3E}">
        <p14:creationId xmlns:p14="http://schemas.microsoft.com/office/powerpoint/2010/main" val="3666455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4.xml.rels>&#65279;<?xml version="1.0" encoding="utf-8"?><Relationships xmlns="http://schemas.openxmlformats.org/package/2006/relationships"><Relationship Type="http://schemas.openxmlformats.org/officeDocument/2006/relationships/customXmlProps" Target="/customXML/itemProps4.xml" Id="Rd3c4172d526e4b2384ade4b889302c76" /></Relationships>
</file>

<file path=customXML/item4.xml><?xml version="1.0" encoding="utf-8"?>
<metadata xmlns="http://www.objective.com/ecm/document/metadata/FF3C5B18883D4E21973B57C2EEED7FD1" version="1.0.0">
  <systemFields>
    <field name="Objective-Id">
      <value order="0">A32431927</value>
    </field>
    <field name="Objective-Title">
      <value order="0">Presentation/Cyflwyniad - Jo Garbutt (Ysgol Bro Carmel)</value>
    </field>
    <field name="Objective-Description">
      <value order="0"/>
    </field>
    <field name="Objective-CreationStamp">
      <value order="0">2020-11-30T09:47:02Z</value>
    </field>
    <field name="Objective-IsApproved">
      <value order="0">false</value>
    </field>
    <field name="Objective-IsPublished">
      <value order="0">false</value>
    </field>
    <field name="Objective-DatePublished">
      <value order="0"/>
    </field>
    <field name="Objective-ModificationStamp">
      <value order="0">2020-11-30T09:54:12Z</value>
    </field>
    <field name="Objective-Owner">
      <value order="0">Clarke, Lisa (EPS - PLPL)</value>
    </field>
    <field name="Objective-Path">
      <value order="0">Objective Global Folder:Business File Plan:Education &amp; Public Services (EPS):Education &amp; Public Services (EPS) - Education - Pedagogy, Leadership and Professional Learning:1 - Save:Professional Learning &amp; Schools as Learning Organisations:Professional Learning  - Pioneer Events - 2015-2020:Virtual Events Programme - Autumn Term 2020</value>
    </field>
    <field name="Objective-Parent">
      <value order="0">Virtual Events Programme - Autumn Term 2020</value>
    </field>
    <field name="Objective-State">
      <value order="0">Being Drafted</value>
    </field>
    <field name="Objective-VersionId">
      <value order="0">vA64384654</value>
    </field>
    <field name="Objective-Version">
      <value order="0">0.1</value>
    </field>
    <field name="Objective-VersionNumber">
      <value order="0">1</value>
    </field>
    <field name="Objective-VersionComment">
      <value order="0">First version</value>
    </field>
    <field name="Objective-FileNumber">
      <value order="0">qA1330886</value>
    </field>
    <field name="Objective-Classification">
      <value order="0">Official</value>
    </field>
    <field name="Objective-Caveats">
      <value order="0"/>
    </field>
  </systemFields>
  <catalogues>
    <catalogue name="Document Type Catalogue" type="type" ori="id:cA14">
      <field name="Objective-Language">
        <value order="0">English (eng)</value>
      </field>
      <field name="Objective-Date Acquired">
        <value order="0">2020-11-30T00:00:00Z</value>
      </field>
      <field name="Objective-What to Keep">
        <value order="0">No</value>
      </field>
      <field name="Objective-Official Translation">
        <value order="0"/>
      </field>
      <field name="Objective-Connect Creator">
        <value order="0"/>
      </field>
    </catalogue>
  </catalogues>
</metadata>
</file>

<file path=customXML/itemProps4.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BBAB40E04A414A84EE803A6922123C" ma:contentTypeVersion="13" ma:contentTypeDescription="Create a new document." ma:contentTypeScope="" ma:versionID="24580146db00bbb834a2e811afae025d">
  <xsd:schema xmlns:xsd="http://www.w3.org/2001/XMLSchema" xmlns:xs="http://www.w3.org/2001/XMLSchema" xmlns:p="http://schemas.microsoft.com/office/2006/metadata/properties" xmlns:ns3="30a006e0-3b75-4079-89d5-fa5260a470a3" xmlns:ns4="22974b0f-9d25-478f-8814-fe83bf9ede47" targetNamespace="http://schemas.microsoft.com/office/2006/metadata/properties" ma:root="true" ma:fieldsID="60bd0e98711663a68d62f2f5ec4151f2" ns3:_="" ns4:_="">
    <xsd:import namespace="30a006e0-3b75-4079-89d5-fa5260a470a3"/>
    <xsd:import namespace="22974b0f-9d25-478f-8814-fe83bf9ede4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a006e0-3b75-4079-89d5-fa5260a47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974b0f-9d25-478f-8814-fe83bf9ede4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A2442A-DCB9-4BF5-9217-E506725474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a006e0-3b75-4079-89d5-fa5260a470a3"/>
    <ds:schemaRef ds:uri="22974b0f-9d25-478f-8814-fe83bf9ede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3DA4BC-7137-49D3-AED7-577B11A5D112}">
  <ds:schemaRefs>
    <ds:schemaRef ds:uri="http://schemas.microsoft.com/sharepoint/v3/contenttype/forms"/>
  </ds:schemaRefs>
</ds:datastoreItem>
</file>

<file path=customXml/itemProps3.xml><?xml version="1.0" encoding="utf-8"?>
<ds:datastoreItem xmlns:ds="http://schemas.openxmlformats.org/officeDocument/2006/customXml" ds:itemID="{60F5BAC1-B367-4B4D-AA27-8BBB864B1AC5}">
  <ds:schemaRefs>
    <ds:schemaRef ds:uri="22974b0f-9d25-478f-8814-fe83bf9ede4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0a006e0-3b75-4079-89d5-fa5260a470a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5612</TotalTime>
  <Words>1780</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Schools As Learning Organisations</vt:lpstr>
      <vt:lpstr> Developing a shared vision centred on the learning of all learners </vt:lpstr>
      <vt:lpstr>Developing Learning and Growing Together</vt:lpstr>
      <vt:lpstr>Creating and supporting continuous learning opportunities for all staff </vt:lpstr>
      <vt:lpstr>Promoting team learning and collaboration among all staff </vt:lpstr>
      <vt:lpstr>Establishing a culture of enquiry, innovation and exploration </vt:lpstr>
      <vt:lpstr> Learning with and from the external environment and wider learning system </vt:lpstr>
      <vt:lpstr>PowerPoint Presentation</vt:lpstr>
      <vt:lpstr>PowerPoint Presentation</vt:lpstr>
      <vt:lpstr>PowerPoint Presentation</vt:lpstr>
      <vt:lpstr>Modelling and growing learning leadership </vt:lpstr>
      <vt:lpstr>In my school, leaders provide opportunities for students to participate in decision making</vt:lpstr>
      <vt:lpstr> In my school, leaders model effective collaborations with external partners</vt:lpstr>
      <vt:lpstr>Schools As Learning Organisations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garbutt</dc:creator>
  <cp:lastModifiedBy>Bradshaw, Ann (EPS - PLPL)</cp:lastModifiedBy>
  <cp:revision>35</cp:revision>
  <dcterms:created xsi:type="dcterms:W3CDTF">2020-11-22T08:48:20Z</dcterms:created>
  <dcterms:modified xsi:type="dcterms:W3CDTF">2020-11-26T07:43:22Z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0x010100F4BBAB40E04A414A84EE803A6922123C</vt:lpwstr>
  </property>
  <property fmtid="{D5CDD505-2E9C-101B-9397-08002B2CF9AE}" pid="3" name="Objective-Id">
    <vt:lpwstr>A32431927</vt:lpwstr>
  </property>
  <property fmtid="{D5CDD505-2E9C-101B-9397-08002B2CF9AE}" pid="4" name="Objective-Title">
    <vt:lpwstr>Presentation/Cyflwyniad - Jo Garbutt (Ysgol Bro Carmel)</vt:lpwstr>
  </property>
  <property fmtid="{D5CDD505-2E9C-101B-9397-08002B2CF9AE}" pid="5" name="Objective-Description">
    <vt:lpwstr/>
  </property>
  <property fmtid="{D5CDD505-2E9C-101B-9397-08002B2CF9AE}" pid="6" name="Objective-CreationStamp">
    <vt:filetime>2020-11-30T09:47:02Z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2020-11-30T09:54:12Z</vt:filetime>
  </property>
  <property fmtid="{D5CDD505-2E9C-101B-9397-08002B2CF9AE}" pid="11" name="Objective-Owner">
    <vt:lpwstr>Clarke, Lisa (EPS - PLPL)</vt:lpwstr>
  </property>
  <property fmtid="{D5CDD505-2E9C-101B-9397-08002B2CF9AE}" pid="12" name="Objective-Path">
    <vt:lpwstr>Objective Global Folder:Business File Plan:Education &amp; Public Services (EPS):Education &amp; Public Services (EPS) - Education - Pedagogy, Leadership and Professional Learning:1 - Save:Professional Learning &amp; Schools as Learning Organisations:Professional Learning  - Pioneer Events - 2015-2020:Virtual Events Programme - Autumn Term 2020</vt:lpwstr>
  </property>
  <property fmtid="{D5CDD505-2E9C-101B-9397-08002B2CF9AE}" pid="13" name="Objective-Parent">
    <vt:lpwstr>Virtual Events Programme - Autumn Term 2020</vt:lpwstr>
  </property>
  <property fmtid="{D5CDD505-2E9C-101B-9397-08002B2CF9AE}" pid="14" name="Objective-State">
    <vt:lpwstr>Being Drafted</vt:lpwstr>
  </property>
  <property fmtid="{D5CDD505-2E9C-101B-9397-08002B2CF9AE}" pid="15" name="Objective-VersionId">
    <vt:lpwstr>vA64384654</vt:lpwstr>
  </property>
  <property fmtid="{D5CDD505-2E9C-101B-9397-08002B2CF9AE}" pid="16" name="Objective-Version">
    <vt:lpwstr>0.1</vt:lpwstr>
  </property>
  <property fmtid="{D5CDD505-2E9C-101B-9397-08002B2CF9AE}" pid="17" name="Objective-VersionNumber">
    <vt:r8>1</vt:r8>
  </property>
  <property fmtid="{D5CDD505-2E9C-101B-9397-08002B2CF9AE}" pid="18" name="Objective-VersionComment">
    <vt:lpwstr>First version</vt:lpwstr>
  </property>
  <property fmtid="{D5CDD505-2E9C-101B-9397-08002B2CF9AE}" pid="19" name="Objective-FileNumber">
    <vt:lpwstr>qA1330886</vt:lpwstr>
  </property>
  <property fmtid="{D5CDD505-2E9C-101B-9397-08002B2CF9AE}" pid="20" name="Objective-Classification">
    <vt:lpwstr>Official</vt:lpwstr>
  </property>
  <property fmtid="{D5CDD505-2E9C-101B-9397-08002B2CF9AE}" pid="21" name="Objective-Caveats">
    <vt:lpwstr/>
  </property>
  <property fmtid="{D5CDD505-2E9C-101B-9397-08002B2CF9AE}" pid="22" name="Objective-Language">
    <vt:lpwstr>English (eng)</vt:lpwstr>
  </property>
  <property fmtid="{D5CDD505-2E9C-101B-9397-08002B2CF9AE}" pid="23" name="Objective-Date Acquired">
    <vt:filetime>2020-11-30T00:00:00Z</vt:filetime>
  </property>
  <property fmtid="{D5CDD505-2E9C-101B-9397-08002B2CF9AE}" pid="24" name="Objective-What to Keep">
    <vt:lpwstr>No</vt:lpwstr>
  </property>
  <property fmtid="{D5CDD505-2E9C-101B-9397-08002B2CF9AE}" pid="25" name="Objective-Official Translation">
    <vt:lpwstr/>
  </property>
  <property fmtid="{D5CDD505-2E9C-101B-9397-08002B2CF9AE}" pid="26" name="Objective-Connect Creator">
    <vt:lpwstr/>
  </property>
</Properties>
</file>