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.xml" ContentType="application/vnd.openxmlformats-officedocument.customXml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package/2006/relationships/metadata/thumbnail" Target="docProps/thumbnail.jpeg" Id="rId2" /><Relationship Type="http://schemas.openxmlformats.org/officeDocument/2006/relationships/officeDocument" Target="ppt/presentation.xml" Id="rId1" /><Relationship Type="http://schemas.openxmlformats.org/officeDocument/2006/relationships/extended-properties" Target="docProps/app.xml" Id="rId4" /><Relationship Type="http://schemas.openxmlformats.org/officeDocument/2006/relationships/custom-properties" Target="/docProps/custom.xml" Id="R40923587c7c546f1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22" r:id="rId2"/>
    <p:sldId id="265" r:id="rId3"/>
    <p:sldId id="332" r:id="rId4"/>
    <p:sldId id="333" r:id="rId5"/>
    <p:sldId id="290" r:id="rId6"/>
    <p:sldId id="267" r:id="rId7"/>
    <p:sldId id="334" r:id="rId8"/>
    <p:sldId id="342" r:id="rId9"/>
    <p:sldId id="289" r:id="rId10"/>
    <p:sldId id="320" r:id="rId11"/>
    <p:sldId id="335" r:id="rId12"/>
    <p:sldId id="336" r:id="rId13"/>
    <p:sldId id="337" r:id="rId14"/>
    <p:sldId id="338" r:id="rId15"/>
    <p:sldId id="329" r:id="rId16"/>
    <p:sldId id="343" r:id="rId17"/>
    <p:sldId id="344" r:id="rId18"/>
    <p:sldId id="330" r:id="rId19"/>
    <p:sldId id="340" r:id="rId20"/>
    <p:sldId id="341" r:id="rId21"/>
    <p:sldId id="331" r:id="rId22"/>
  </p:sldIdLst>
  <p:sldSz cx="10799763" cy="7415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673"/>
    <a:srgbClr val="471959"/>
    <a:srgbClr val="1C7887"/>
    <a:srgbClr val="E96210"/>
    <a:srgbClr val="04602B"/>
    <a:srgbClr val="E9530E"/>
    <a:srgbClr val="6D9520"/>
    <a:srgbClr val="005888"/>
    <a:srgbClr val="E6007D"/>
    <a:srgbClr val="E3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75" d="100"/>
          <a:sy n="75" d="100"/>
        </p:scale>
        <p:origin x="43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1882" y="67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theme" Target="theme/theme1.xml" Id="rId26" /><Relationship Type="http://schemas.openxmlformats.org/officeDocument/2006/relationships/slide" Target="slides/slide2.xml" Id="rId3" /><Relationship Type="http://schemas.openxmlformats.org/officeDocument/2006/relationships/slide" Target="slides/slide20.xml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viewProps" Target="viewProps.xml" Id="rId25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presProps" Target="presProps.xml" Id="rId24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notesMaster" Target="notesMasters/notesMaster1.xml" Id="rId23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tableStyles" Target="tableStyles.xml" Id="rId27" /><Relationship Type="http://schemas.openxmlformats.org/officeDocument/2006/relationships/customXml" Target="/customXML/item.xml" Id="Rcec0cdc2be3f4370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C2AF7DF1-F407-4298-BA1D-C42450CA0BB2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1143000"/>
            <a:ext cx="4495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284BA8F1-0326-418E-BE76-AF854C48C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837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1143000"/>
            <a:ext cx="4495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 err="1"/>
              <a:t>Show</a:t>
            </a:r>
            <a:r>
              <a:rPr lang="cy-GB" dirty="0"/>
              <a:t> the </a:t>
            </a:r>
            <a:r>
              <a:rPr lang="cy-GB" dirty="0" err="1"/>
              <a:t>website</a:t>
            </a:r>
            <a:r>
              <a:rPr lang="cy-GB" dirty="0"/>
              <a:t> (</a:t>
            </a:r>
            <a:r>
              <a:rPr lang="cy-GB" dirty="0" err="1"/>
              <a:t>live</a:t>
            </a:r>
            <a:r>
              <a:rPr lang="cy-GB" dirty="0"/>
              <a:t>)</a:t>
            </a:r>
          </a:p>
          <a:p>
            <a:r>
              <a:rPr lang="cy-GB" dirty="0" err="1"/>
              <a:t>Show</a:t>
            </a:r>
            <a:r>
              <a:rPr lang="cy-GB" dirty="0"/>
              <a:t> the </a:t>
            </a:r>
            <a:r>
              <a:rPr lang="cy-GB" dirty="0" err="1"/>
              <a:t>interactive</a:t>
            </a:r>
            <a:r>
              <a:rPr lang="cy-GB" dirty="0"/>
              <a:t> </a:t>
            </a:r>
            <a:r>
              <a:rPr lang="cy-GB" dirty="0" err="1"/>
              <a:t>graphic</a:t>
            </a:r>
            <a:r>
              <a:rPr lang="cy-GB" dirty="0"/>
              <a:t> </a:t>
            </a:r>
            <a:r>
              <a:rPr lang="cy-GB" dirty="0" err="1"/>
              <a:t>and</a:t>
            </a:r>
            <a:r>
              <a:rPr lang="cy-GB" dirty="0"/>
              <a:t> </a:t>
            </a:r>
            <a:r>
              <a:rPr lang="cy-GB" dirty="0" err="1"/>
              <a:t>navigation</a:t>
            </a:r>
            <a:r>
              <a:rPr lang="cy-GB" dirty="0"/>
              <a:t> to </a:t>
            </a:r>
            <a:r>
              <a:rPr lang="cy-GB" dirty="0" err="1"/>
              <a:t>playlist</a:t>
            </a:r>
            <a:r>
              <a:rPr lang="cy-GB" dirty="0"/>
              <a:t> </a:t>
            </a:r>
            <a:r>
              <a:rPr lang="cy-GB" dirty="0" err="1"/>
              <a:t>resources</a:t>
            </a:r>
            <a:endParaRPr lang="cy-GB" dirty="0"/>
          </a:p>
          <a:p>
            <a:r>
              <a:rPr lang="cy-GB" dirty="0" err="1"/>
              <a:t>Show</a:t>
            </a:r>
            <a:r>
              <a:rPr lang="cy-GB" dirty="0"/>
              <a:t> </a:t>
            </a:r>
            <a:r>
              <a:rPr lang="cy-GB" dirty="0" err="1"/>
              <a:t>some</a:t>
            </a:r>
            <a:r>
              <a:rPr lang="cy-GB" dirty="0"/>
              <a:t> </a:t>
            </a:r>
            <a:r>
              <a:rPr lang="cy-GB" dirty="0" err="1"/>
              <a:t>playlist</a:t>
            </a:r>
            <a:r>
              <a:rPr lang="cy-GB" dirty="0"/>
              <a:t> </a:t>
            </a:r>
            <a:r>
              <a:rPr lang="cy-GB" dirty="0" err="1"/>
              <a:t>resources</a:t>
            </a:r>
            <a:r>
              <a:rPr lang="cy-GB" dirty="0"/>
              <a:t> (KHS + </a:t>
            </a:r>
            <a:r>
              <a:rPr lang="cy-GB" dirty="0" err="1"/>
              <a:t>Romilly</a:t>
            </a:r>
            <a:r>
              <a:rPr lang="cy-GB" dirty="0"/>
              <a:t>)</a:t>
            </a:r>
          </a:p>
          <a:p>
            <a:r>
              <a:rPr lang="cy-GB" dirty="0" err="1"/>
              <a:t>Explain</a:t>
            </a:r>
            <a:r>
              <a:rPr lang="cy-GB" dirty="0"/>
              <a:t> </a:t>
            </a:r>
            <a:r>
              <a:rPr lang="cy-GB" dirty="0" err="1"/>
              <a:t>how</a:t>
            </a:r>
            <a:r>
              <a:rPr lang="cy-GB" dirty="0"/>
              <a:t> the </a:t>
            </a:r>
            <a:r>
              <a:rPr lang="cy-GB" dirty="0" err="1"/>
              <a:t>resources</a:t>
            </a:r>
            <a:r>
              <a:rPr lang="cy-GB" dirty="0"/>
              <a:t> can be </a:t>
            </a:r>
            <a:r>
              <a:rPr lang="cy-GB" dirty="0" err="1"/>
              <a:t>used</a:t>
            </a:r>
            <a:r>
              <a:rPr lang="cy-GB" dirty="0"/>
              <a:t> </a:t>
            </a:r>
            <a:r>
              <a:rPr lang="cy-GB" dirty="0" err="1"/>
              <a:t>and</a:t>
            </a:r>
            <a:r>
              <a:rPr lang="cy-GB" dirty="0"/>
              <a:t> the </a:t>
            </a:r>
            <a:r>
              <a:rPr lang="cy-GB" dirty="0" err="1"/>
              <a:t>advantages</a:t>
            </a:r>
            <a:r>
              <a:rPr lang="cy-GB" dirty="0"/>
              <a:t> of </a:t>
            </a:r>
            <a:r>
              <a:rPr lang="cy-GB" dirty="0" err="1"/>
              <a:t>playlists</a:t>
            </a:r>
            <a:endParaRPr lang="cy-GB" dirty="0"/>
          </a:p>
          <a:p>
            <a:endParaRPr lang="cy-GB" dirty="0"/>
          </a:p>
          <a:p>
            <a:r>
              <a:rPr lang="cy-GB" dirty="0" err="1"/>
              <a:t>Show</a:t>
            </a:r>
            <a:r>
              <a:rPr lang="cy-GB" dirty="0"/>
              <a:t> the </a:t>
            </a:r>
            <a:r>
              <a:rPr lang="cy-GB" dirty="0" err="1"/>
              <a:t>Sway</a:t>
            </a:r>
            <a:r>
              <a:rPr lang="cy-GB" dirty="0"/>
              <a:t> </a:t>
            </a:r>
            <a:r>
              <a:rPr lang="cy-GB" dirty="0" err="1"/>
              <a:t>which</a:t>
            </a:r>
            <a:r>
              <a:rPr lang="cy-GB" dirty="0"/>
              <a:t> </a:t>
            </a:r>
            <a:r>
              <a:rPr lang="cy-GB" dirty="0" err="1"/>
              <a:t>will</a:t>
            </a:r>
            <a:r>
              <a:rPr lang="cy-GB" dirty="0"/>
              <a:t> </a:t>
            </a:r>
            <a:r>
              <a:rPr lang="cy-GB" dirty="0" err="1"/>
              <a:t>feature</a:t>
            </a:r>
            <a:r>
              <a:rPr lang="cy-GB" dirty="0"/>
              <a:t> </a:t>
            </a:r>
            <a:r>
              <a:rPr lang="cy-GB" dirty="0" err="1"/>
              <a:t>on</a:t>
            </a:r>
            <a:r>
              <a:rPr lang="cy-GB" dirty="0"/>
              <a:t> front </a:t>
            </a:r>
            <a:r>
              <a:rPr lang="cy-GB" dirty="0" err="1"/>
              <a:t>page</a:t>
            </a:r>
            <a:r>
              <a:rPr lang="cy-GB" dirty="0"/>
              <a:t> + </a:t>
            </a:r>
            <a:r>
              <a:rPr lang="cy-GB" dirty="0" err="1"/>
              <a:t>brief</a:t>
            </a:r>
            <a:r>
              <a:rPr lang="cy-GB" dirty="0"/>
              <a:t> </a:t>
            </a:r>
            <a:r>
              <a:rPr lang="cy-GB" dirty="0" err="1"/>
              <a:t>narrative</a:t>
            </a:r>
            <a:r>
              <a:rPr lang="cy-GB" dirty="0"/>
              <a:t> (</a:t>
            </a:r>
            <a:r>
              <a:rPr lang="cy-GB" dirty="0" err="1"/>
              <a:t>get</a:t>
            </a:r>
            <a:r>
              <a:rPr lang="cy-GB" dirty="0"/>
              <a:t> it </a:t>
            </a:r>
            <a:r>
              <a:rPr lang="cy-GB" dirty="0" err="1"/>
              <a:t>live</a:t>
            </a:r>
            <a:r>
              <a:rPr lang="cy-GB" dirty="0"/>
              <a:t> by 17/11).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BA8F1-0326-418E-BE76-AF854C48CAB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435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1143000"/>
            <a:ext cx="4495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 err="1"/>
              <a:t>Explain</a:t>
            </a:r>
            <a:r>
              <a:rPr lang="cy-GB" dirty="0"/>
              <a:t> the </a:t>
            </a:r>
            <a:r>
              <a:rPr lang="cy-GB" dirty="0" err="1"/>
              <a:t>progress</a:t>
            </a:r>
            <a:r>
              <a:rPr lang="cy-GB" dirty="0"/>
              <a:t> to </a:t>
            </a:r>
            <a:r>
              <a:rPr lang="cy-GB" dirty="0" err="1"/>
              <a:t>date</a:t>
            </a:r>
            <a:r>
              <a:rPr lang="cy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BA8F1-0326-418E-BE76-AF854C48CAB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993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1143000"/>
            <a:ext cx="4495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 err="1"/>
              <a:t>Explain</a:t>
            </a:r>
            <a:r>
              <a:rPr lang="cy-GB" dirty="0"/>
              <a:t> the </a:t>
            </a:r>
            <a:r>
              <a:rPr lang="cy-GB" dirty="0" err="1"/>
              <a:t>coding</a:t>
            </a:r>
            <a:r>
              <a:rPr lang="cy-GB" dirty="0"/>
              <a:t> </a:t>
            </a:r>
            <a:r>
              <a:rPr lang="cy-GB" dirty="0" err="1"/>
              <a:t>for</a:t>
            </a:r>
            <a:r>
              <a:rPr lang="cy-GB" dirty="0"/>
              <a:t> </a:t>
            </a:r>
            <a:r>
              <a:rPr lang="cy-GB" dirty="0" err="1"/>
              <a:t>audiences</a:t>
            </a:r>
            <a:r>
              <a:rPr lang="cy-GB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BA8F1-0326-418E-BE76-AF854C48CAB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52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1143000"/>
            <a:ext cx="4495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 err="1"/>
              <a:t>Explain</a:t>
            </a:r>
            <a:r>
              <a:rPr lang="cy-GB" dirty="0"/>
              <a:t> </a:t>
            </a:r>
            <a:r>
              <a:rPr lang="cy-GB" dirty="0" err="1"/>
              <a:t>about</a:t>
            </a:r>
            <a:r>
              <a:rPr lang="cy-GB" dirty="0"/>
              <a:t> the Distribution of </a:t>
            </a:r>
            <a:r>
              <a:rPr lang="cy-GB" dirty="0" err="1"/>
              <a:t>resources</a:t>
            </a:r>
            <a:r>
              <a:rPr lang="cy-GB" dirty="0"/>
              <a:t> </a:t>
            </a:r>
            <a:r>
              <a:rPr lang="cy-GB" dirty="0" err="1"/>
              <a:t>and</a:t>
            </a:r>
            <a:r>
              <a:rPr lang="cy-GB" dirty="0"/>
              <a:t> </a:t>
            </a:r>
            <a:r>
              <a:rPr lang="cy-GB" dirty="0" err="1"/>
              <a:t>deliberate</a:t>
            </a:r>
            <a:r>
              <a:rPr lang="cy-GB" dirty="0"/>
              <a:t> </a:t>
            </a:r>
            <a:r>
              <a:rPr lang="cy-GB" dirty="0" err="1"/>
              <a:t>attention</a:t>
            </a:r>
            <a:r>
              <a:rPr lang="cy-GB" dirty="0"/>
              <a:t> to the LH </a:t>
            </a:r>
            <a:r>
              <a:rPr lang="cy-GB" dirty="0" err="1"/>
              <a:t>side</a:t>
            </a:r>
            <a:r>
              <a:rPr lang="cy-GB" dirty="0"/>
              <a:t> of the PLJ to </a:t>
            </a:r>
            <a:r>
              <a:rPr lang="cy-GB" dirty="0" err="1"/>
              <a:t>support</a:t>
            </a:r>
            <a:r>
              <a:rPr lang="cy-GB" dirty="0"/>
              <a:t> </a:t>
            </a:r>
            <a:r>
              <a:rPr lang="cy-GB" dirty="0" err="1"/>
              <a:t>schools</a:t>
            </a:r>
            <a:r>
              <a:rPr lang="cy-GB" dirty="0"/>
              <a:t> </a:t>
            </a:r>
            <a:r>
              <a:rPr lang="cy-GB" dirty="0" err="1"/>
              <a:t>with</a:t>
            </a:r>
            <a:r>
              <a:rPr lang="cy-GB" dirty="0"/>
              <a:t> </a:t>
            </a:r>
            <a:r>
              <a:rPr lang="cy-GB" dirty="0" err="1"/>
              <a:t>vision</a:t>
            </a:r>
            <a:r>
              <a:rPr lang="cy-GB" dirty="0"/>
              <a:t> etc.</a:t>
            </a:r>
          </a:p>
          <a:p>
            <a:endParaRPr lang="cy-GB" dirty="0"/>
          </a:p>
          <a:p>
            <a:r>
              <a:rPr lang="cy-GB" dirty="0" err="1"/>
              <a:t>Talk</a:t>
            </a:r>
            <a:r>
              <a:rPr lang="cy-GB" dirty="0"/>
              <a:t> </a:t>
            </a:r>
            <a:r>
              <a:rPr lang="cy-GB" dirty="0" err="1"/>
              <a:t>about</a:t>
            </a:r>
            <a:r>
              <a:rPr lang="cy-GB" dirty="0"/>
              <a:t> the National </a:t>
            </a:r>
            <a:r>
              <a:rPr lang="cy-GB" dirty="0" err="1"/>
              <a:t>regional</a:t>
            </a:r>
            <a:r>
              <a:rPr lang="cy-GB" dirty="0"/>
              <a:t> </a:t>
            </a:r>
            <a:r>
              <a:rPr lang="cy-GB" dirty="0" err="1"/>
              <a:t>support</a:t>
            </a:r>
            <a:r>
              <a:rPr lang="cy-GB" dirty="0"/>
              <a:t> </a:t>
            </a:r>
            <a:r>
              <a:rPr lang="cy-GB" dirty="0" err="1"/>
              <a:t>programme</a:t>
            </a:r>
            <a:r>
              <a:rPr lang="cy-GB" dirty="0"/>
              <a:t> </a:t>
            </a:r>
            <a:r>
              <a:rPr lang="cy-GB" dirty="0" err="1"/>
              <a:t>and</a:t>
            </a:r>
            <a:r>
              <a:rPr lang="cy-GB" dirty="0"/>
              <a:t> </a:t>
            </a:r>
            <a:r>
              <a:rPr lang="cy-GB" dirty="0" err="1"/>
              <a:t>how</a:t>
            </a:r>
            <a:r>
              <a:rPr lang="cy-GB" dirty="0"/>
              <a:t> </a:t>
            </a:r>
            <a:r>
              <a:rPr lang="cy-GB" dirty="0" err="1"/>
              <a:t>this</a:t>
            </a:r>
            <a:r>
              <a:rPr lang="cy-GB" dirty="0"/>
              <a:t> is </a:t>
            </a:r>
            <a:r>
              <a:rPr lang="cy-GB" dirty="0" err="1"/>
              <a:t>restarting</a:t>
            </a:r>
            <a:r>
              <a:rPr lang="cy-GB" dirty="0"/>
              <a:t> </a:t>
            </a:r>
            <a:r>
              <a:rPr lang="cy-GB" dirty="0" err="1"/>
              <a:t>with</a:t>
            </a:r>
            <a:r>
              <a:rPr lang="cy-GB" dirty="0"/>
              <a:t> </a:t>
            </a:r>
            <a:r>
              <a:rPr lang="cy-GB" dirty="0" err="1"/>
              <a:t>programmes</a:t>
            </a:r>
            <a:r>
              <a:rPr lang="cy-GB" dirty="0"/>
              <a:t> </a:t>
            </a:r>
            <a:r>
              <a:rPr lang="cy-GB" dirty="0" err="1"/>
              <a:t>around</a:t>
            </a:r>
            <a:r>
              <a:rPr lang="cy-GB" dirty="0"/>
              <a:t> </a:t>
            </a:r>
            <a:r>
              <a:rPr lang="cy-GB" dirty="0" err="1"/>
              <a:t>managing</a:t>
            </a:r>
            <a:r>
              <a:rPr lang="cy-GB" dirty="0"/>
              <a:t> </a:t>
            </a:r>
            <a:r>
              <a:rPr lang="cy-GB" dirty="0" err="1"/>
              <a:t>change</a:t>
            </a:r>
            <a:r>
              <a:rPr lang="cy-GB" dirty="0"/>
              <a:t> </a:t>
            </a:r>
            <a:r>
              <a:rPr lang="cy-GB" dirty="0" err="1"/>
              <a:t>and</a:t>
            </a:r>
            <a:r>
              <a:rPr lang="cy-GB" dirty="0"/>
              <a:t> </a:t>
            </a:r>
            <a:r>
              <a:rPr lang="cy-GB" dirty="0" err="1"/>
              <a:t>creating</a:t>
            </a:r>
            <a:r>
              <a:rPr lang="cy-GB" dirty="0"/>
              <a:t> a </a:t>
            </a:r>
            <a:r>
              <a:rPr lang="cy-GB" dirty="0" err="1"/>
              <a:t>vision</a:t>
            </a:r>
            <a:r>
              <a:rPr lang="cy-GB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BA8F1-0326-418E-BE76-AF854C48CAB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130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1143000"/>
            <a:ext cx="4495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 err="1"/>
              <a:t>Explain</a:t>
            </a:r>
            <a:r>
              <a:rPr lang="cy-GB" dirty="0"/>
              <a:t> </a:t>
            </a:r>
            <a:r>
              <a:rPr lang="cy-GB" dirty="0" err="1"/>
              <a:t>about</a:t>
            </a:r>
            <a:r>
              <a:rPr lang="cy-GB" dirty="0"/>
              <a:t> the Distribution of </a:t>
            </a:r>
            <a:r>
              <a:rPr lang="cy-GB" dirty="0" err="1"/>
              <a:t>resources</a:t>
            </a:r>
            <a:r>
              <a:rPr lang="cy-GB" dirty="0"/>
              <a:t> </a:t>
            </a:r>
            <a:r>
              <a:rPr lang="cy-GB" dirty="0" err="1"/>
              <a:t>and</a:t>
            </a:r>
            <a:r>
              <a:rPr lang="cy-GB" dirty="0"/>
              <a:t> </a:t>
            </a:r>
            <a:r>
              <a:rPr lang="cy-GB" dirty="0" err="1"/>
              <a:t>deliberate</a:t>
            </a:r>
            <a:r>
              <a:rPr lang="cy-GB" dirty="0"/>
              <a:t> </a:t>
            </a:r>
            <a:r>
              <a:rPr lang="cy-GB" dirty="0" err="1"/>
              <a:t>attention</a:t>
            </a:r>
            <a:r>
              <a:rPr lang="cy-GB" dirty="0"/>
              <a:t> to the LH </a:t>
            </a:r>
            <a:r>
              <a:rPr lang="cy-GB" dirty="0" err="1"/>
              <a:t>side</a:t>
            </a:r>
            <a:r>
              <a:rPr lang="cy-GB" dirty="0"/>
              <a:t> of the PLJ to </a:t>
            </a:r>
            <a:r>
              <a:rPr lang="cy-GB" dirty="0" err="1"/>
              <a:t>support</a:t>
            </a:r>
            <a:r>
              <a:rPr lang="cy-GB" dirty="0"/>
              <a:t> </a:t>
            </a:r>
            <a:r>
              <a:rPr lang="cy-GB" dirty="0" err="1"/>
              <a:t>schools</a:t>
            </a:r>
            <a:r>
              <a:rPr lang="cy-GB" dirty="0"/>
              <a:t> </a:t>
            </a:r>
            <a:r>
              <a:rPr lang="cy-GB" dirty="0" err="1"/>
              <a:t>with</a:t>
            </a:r>
            <a:r>
              <a:rPr lang="cy-GB" dirty="0"/>
              <a:t> </a:t>
            </a:r>
            <a:r>
              <a:rPr lang="cy-GB" dirty="0" err="1"/>
              <a:t>vision</a:t>
            </a:r>
            <a:r>
              <a:rPr lang="cy-GB" dirty="0"/>
              <a:t> etc.</a:t>
            </a:r>
          </a:p>
          <a:p>
            <a:endParaRPr lang="cy-GB" dirty="0"/>
          </a:p>
          <a:p>
            <a:r>
              <a:rPr lang="cy-GB" dirty="0" err="1"/>
              <a:t>Talk</a:t>
            </a:r>
            <a:r>
              <a:rPr lang="cy-GB" dirty="0"/>
              <a:t> </a:t>
            </a:r>
            <a:r>
              <a:rPr lang="cy-GB" dirty="0" err="1"/>
              <a:t>about</a:t>
            </a:r>
            <a:r>
              <a:rPr lang="cy-GB" dirty="0"/>
              <a:t> the National </a:t>
            </a:r>
            <a:r>
              <a:rPr lang="cy-GB" dirty="0" err="1"/>
              <a:t>regional</a:t>
            </a:r>
            <a:r>
              <a:rPr lang="cy-GB" dirty="0"/>
              <a:t> </a:t>
            </a:r>
            <a:r>
              <a:rPr lang="cy-GB" dirty="0" err="1"/>
              <a:t>support</a:t>
            </a:r>
            <a:r>
              <a:rPr lang="cy-GB" dirty="0"/>
              <a:t> </a:t>
            </a:r>
            <a:r>
              <a:rPr lang="cy-GB" dirty="0" err="1"/>
              <a:t>programme</a:t>
            </a:r>
            <a:r>
              <a:rPr lang="cy-GB" dirty="0"/>
              <a:t> </a:t>
            </a:r>
            <a:r>
              <a:rPr lang="cy-GB" dirty="0" err="1"/>
              <a:t>and</a:t>
            </a:r>
            <a:r>
              <a:rPr lang="cy-GB" dirty="0"/>
              <a:t> </a:t>
            </a:r>
            <a:r>
              <a:rPr lang="cy-GB" dirty="0" err="1"/>
              <a:t>how</a:t>
            </a:r>
            <a:r>
              <a:rPr lang="cy-GB" dirty="0"/>
              <a:t> </a:t>
            </a:r>
            <a:r>
              <a:rPr lang="cy-GB" dirty="0" err="1"/>
              <a:t>this</a:t>
            </a:r>
            <a:r>
              <a:rPr lang="cy-GB" dirty="0"/>
              <a:t> is </a:t>
            </a:r>
            <a:r>
              <a:rPr lang="cy-GB" dirty="0" err="1"/>
              <a:t>restarting</a:t>
            </a:r>
            <a:r>
              <a:rPr lang="cy-GB" dirty="0"/>
              <a:t> </a:t>
            </a:r>
            <a:r>
              <a:rPr lang="cy-GB" dirty="0" err="1"/>
              <a:t>with</a:t>
            </a:r>
            <a:r>
              <a:rPr lang="cy-GB" dirty="0"/>
              <a:t> </a:t>
            </a:r>
            <a:r>
              <a:rPr lang="cy-GB" dirty="0" err="1"/>
              <a:t>programmes</a:t>
            </a:r>
            <a:r>
              <a:rPr lang="cy-GB" dirty="0"/>
              <a:t> </a:t>
            </a:r>
            <a:r>
              <a:rPr lang="cy-GB" dirty="0" err="1"/>
              <a:t>around</a:t>
            </a:r>
            <a:r>
              <a:rPr lang="cy-GB" dirty="0"/>
              <a:t> </a:t>
            </a:r>
            <a:r>
              <a:rPr lang="cy-GB" dirty="0" err="1"/>
              <a:t>managing</a:t>
            </a:r>
            <a:r>
              <a:rPr lang="cy-GB" dirty="0"/>
              <a:t> </a:t>
            </a:r>
            <a:r>
              <a:rPr lang="cy-GB" dirty="0" err="1"/>
              <a:t>change</a:t>
            </a:r>
            <a:r>
              <a:rPr lang="cy-GB" dirty="0"/>
              <a:t> </a:t>
            </a:r>
            <a:r>
              <a:rPr lang="cy-GB" dirty="0" err="1"/>
              <a:t>and</a:t>
            </a:r>
            <a:r>
              <a:rPr lang="cy-GB" dirty="0"/>
              <a:t> </a:t>
            </a:r>
            <a:r>
              <a:rPr lang="cy-GB" dirty="0" err="1"/>
              <a:t>creating</a:t>
            </a:r>
            <a:r>
              <a:rPr lang="cy-GB" dirty="0"/>
              <a:t> a </a:t>
            </a:r>
            <a:r>
              <a:rPr lang="cy-GB" dirty="0" err="1"/>
              <a:t>vision</a:t>
            </a:r>
            <a:r>
              <a:rPr lang="cy-GB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BA8F1-0326-418E-BE76-AF854C48CAB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595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BA8F1-0326-418E-BE76-AF854C48CAB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43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213555"/>
            <a:ext cx="9179799" cy="2581593"/>
          </a:xfrm>
        </p:spPr>
        <p:txBody>
          <a:bodyPr anchor="b"/>
          <a:lstStyle>
            <a:lvl1pPr algn="ctr">
              <a:defRPr sz="648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894704"/>
            <a:ext cx="8099822" cy="1790293"/>
          </a:xfrm>
        </p:spPr>
        <p:txBody>
          <a:bodyPr/>
          <a:lstStyle>
            <a:lvl1pPr marL="0" indent="0" algn="ctr">
              <a:buNone/>
              <a:defRPr sz="2595"/>
            </a:lvl1pPr>
            <a:lvl2pPr marL="494370" indent="0" algn="ctr">
              <a:buNone/>
              <a:defRPr sz="2163"/>
            </a:lvl2pPr>
            <a:lvl3pPr marL="988741" indent="0" algn="ctr">
              <a:buNone/>
              <a:defRPr sz="1946"/>
            </a:lvl3pPr>
            <a:lvl4pPr marL="1483111" indent="0" algn="ctr">
              <a:buNone/>
              <a:defRPr sz="1730"/>
            </a:lvl4pPr>
            <a:lvl5pPr marL="1977481" indent="0" algn="ctr">
              <a:buNone/>
              <a:defRPr sz="1730"/>
            </a:lvl5pPr>
            <a:lvl6pPr marL="2471852" indent="0" algn="ctr">
              <a:buNone/>
              <a:defRPr sz="1730"/>
            </a:lvl6pPr>
            <a:lvl7pPr marL="2966222" indent="0" algn="ctr">
              <a:buNone/>
              <a:defRPr sz="1730"/>
            </a:lvl7pPr>
            <a:lvl8pPr marL="3460593" indent="0" algn="ctr">
              <a:buNone/>
              <a:defRPr sz="1730"/>
            </a:lvl8pPr>
            <a:lvl9pPr marL="3954963" indent="0" algn="ctr">
              <a:buNone/>
              <a:defRPr sz="173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DE19-7D56-4526-A1FB-0A21888F3F6D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1950-89FD-423D-8523-EF6CB7451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83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DE19-7D56-4526-A1FB-0A21888F3F6D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1950-89FD-423D-8523-EF6CB7451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314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394792"/>
            <a:ext cx="2328699" cy="62840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94792"/>
            <a:ext cx="6851100" cy="62840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DE19-7D56-4526-A1FB-0A21888F3F6D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1950-89FD-423D-8523-EF6CB7451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996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DE19-7D56-4526-A1FB-0A21888F3F6D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1950-89FD-423D-8523-EF6CB7451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11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848656"/>
            <a:ext cx="9314796" cy="3084522"/>
          </a:xfrm>
        </p:spPr>
        <p:txBody>
          <a:bodyPr anchor="b"/>
          <a:lstStyle>
            <a:lvl1pPr>
              <a:defRPr sz="648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962359"/>
            <a:ext cx="9314796" cy="1622077"/>
          </a:xfrm>
        </p:spPr>
        <p:txBody>
          <a:bodyPr/>
          <a:lstStyle>
            <a:lvl1pPr marL="0" indent="0">
              <a:buNone/>
              <a:defRPr sz="2595">
                <a:solidFill>
                  <a:schemeClr val="tx1"/>
                </a:solidFill>
              </a:defRPr>
            </a:lvl1pPr>
            <a:lvl2pPr marL="494370" indent="0">
              <a:buNone/>
              <a:defRPr sz="2163">
                <a:solidFill>
                  <a:schemeClr val="tx1">
                    <a:tint val="75000"/>
                  </a:schemeClr>
                </a:solidFill>
              </a:defRPr>
            </a:lvl2pPr>
            <a:lvl3pPr marL="988741" indent="0">
              <a:buNone/>
              <a:defRPr sz="1946">
                <a:solidFill>
                  <a:schemeClr val="tx1">
                    <a:tint val="75000"/>
                  </a:schemeClr>
                </a:solidFill>
              </a:defRPr>
            </a:lvl3pPr>
            <a:lvl4pPr marL="1483111" indent="0">
              <a:buNone/>
              <a:defRPr sz="1730">
                <a:solidFill>
                  <a:schemeClr val="tx1">
                    <a:tint val="75000"/>
                  </a:schemeClr>
                </a:solidFill>
              </a:defRPr>
            </a:lvl4pPr>
            <a:lvl5pPr marL="1977481" indent="0">
              <a:buNone/>
              <a:defRPr sz="1730">
                <a:solidFill>
                  <a:schemeClr val="tx1">
                    <a:tint val="75000"/>
                  </a:schemeClr>
                </a:solidFill>
              </a:defRPr>
            </a:lvl5pPr>
            <a:lvl6pPr marL="2471852" indent="0">
              <a:buNone/>
              <a:defRPr sz="1730">
                <a:solidFill>
                  <a:schemeClr val="tx1">
                    <a:tint val="75000"/>
                  </a:schemeClr>
                </a:solidFill>
              </a:defRPr>
            </a:lvl6pPr>
            <a:lvl7pPr marL="2966222" indent="0">
              <a:buNone/>
              <a:defRPr sz="1730">
                <a:solidFill>
                  <a:schemeClr val="tx1">
                    <a:tint val="75000"/>
                  </a:schemeClr>
                </a:solidFill>
              </a:defRPr>
            </a:lvl7pPr>
            <a:lvl8pPr marL="3460593" indent="0">
              <a:buNone/>
              <a:defRPr sz="1730">
                <a:solidFill>
                  <a:schemeClr val="tx1">
                    <a:tint val="75000"/>
                  </a:schemeClr>
                </a:solidFill>
              </a:defRPr>
            </a:lvl8pPr>
            <a:lvl9pPr marL="3954963" indent="0">
              <a:buNone/>
              <a:defRPr sz="17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DE19-7D56-4526-A1FB-0A21888F3F6D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1950-89FD-423D-8523-EF6CB7451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83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973957"/>
            <a:ext cx="4589899" cy="47048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973957"/>
            <a:ext cx="4589899" cy="47048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DE19-7D56-4526-A1FB-0A21888F3F6D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1950-89FD-423D-8523-EF6CB7451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5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94793"/>
            <a:ext cx="9314796" cy="14332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1817758"/>
            <a:ext cx="4568805" cy="890855"/>
          </a:xfrm>
        </p:spPr>
        <p:txBody>
          <a:bodyPr anchor="b"/>
          <a:lstStyle>
            <a:lvl1pPr marL="0" indent="0">
              <a:buNone/>
              <a:defRPr sz="2595" b="1"/>
            </a:lvl1pPr>
            <a:lvl2pPr marL="494370" indent="0">
              <a:buNone/>
              <a:defRPr sz="2163" b="1"/>
            </a:lvl2pPr>
            <a:lvl3pPr marL="988741" indent="0">
              <a:buNone/>
              <a:defRPr sz="1946" b="1"/>
            </a:lvl3pPr>
            <a:lvl4pPr marL="1483111" indent="0">
              <a:buNone/>
              <a:defRPr sz="1730" b="1"/>
            </a:lvl4pPr>
            <a:lvl5pPr marL="1977481" indent="0">
              <a:buNone/>
              <a:defRPr sz="1730" b="1"/>
            </a:lvl5pPr>
            <a:lvl6pPr marL="2471852" indent="0">
              <a:buNone/>
              <a:defRPr sz="1730" b="1"/>
            </a:lvl6pPr>
            <a:lvl7pPr marL="2966222" indent="0">
              <a:buNone/>
              <a:defRPr sz="1730" b="1"/>
            </a:lvl7pPr>
            <a:lvl8pPr marL="3460593" indent="0">
              <a:buNone/>
              <a:defRPr sz="1730" b="1"/>
            </a:lvl8pPr>
            <a:lvl9pPr marL="3954963" indent="0">
              <a:buNone/>
              <a:defRPr sz="173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2708613"/>
            <a:ext cx="4568805" cy="3983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817758"/>
            <a:ext cx="4591306" cy="890855"/>
          </a:xfrm>
        </p:spPr>
        <p:txBody>
          <a:bodyPr anchor="b"/>
          <a:lstStyle>
            <a:lvl1pPr marL="0" indent="0">
              <a:buNone/>
              <a:defRPr sz="2595" b="1"/>
            </a:lvl1pPr>
            <a:lvl2pPr marL="494370" indent="0">
              <a:buNone/>
              <a:defRPr sz="2163" b="1"/>
            </a:lvl2pPr>
            <a:lvl3pPr marL="988741" indent="0">
              <a:buNone/>
              <a:defRPr sz="1946" b="1"/>
            </a:lvl3pPr>
            <a:lvl4pPr marL="1483111" indent="0">
              <a:buNone/>
              <a:defRPr sz="1730" b="1"/>
            </a:lvl4pPr>
            <a:lvl5pPr marL="1977481" indent="0">
              <a:buNone/>
              <a:defRPr sz="1730" b="1"/>
            </a:lvl5pPr>
            <a:lvl6pPr marL="2471852" indent="0">
              <a:buNone/>
              <a:defRPr sz="1730" b="1"/>
            </a:lvl6pPr>
            <a:lvl7pPr marL="2966222" indent="0">
              <a:buNone/>
              <a:defRPr sz="1730" b="1"/>
            </a:lvl7pPr>
            <a:lvl8pPr marL="3460593" indent="0">
              <a:buNone/>
              <a:defRPr sz="1730" b="1"/>
            </a:lvl8pPr>
            <a:lvl9pPr marL="3954963" indent="0">
              <a:buNone/>
              <a:defRPr sz="173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708613"/>
            <a:ext cx="4591306" cy="39839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DE19-7D56-4526-A1FB-0A21888F3F6D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1950-89FD-423D-8523-EF6CB7451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68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DE19-7D56-4526-A1FB-0A21888F3F6D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1950-89FD-423D-8523-EF6CB7451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71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DE19-7D56-4526-A1FB-0A21888F3F6D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1950-89FD-423D-8523-EF6CB7451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01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94348"/>
            <a:ext cx="3483205" cy="1730216"/>
          </a:xfrm>
        </p:spPr>
        <p:txBody>
          <a:bodyPr anchor="b"/>
          <a:lstStyle>
            <a:lvl1pPr>
              <a:defRPr sz="34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067655"/>
            <a:ext cx="5467380" cy="5269607"/>
          </a:xfrm>
        </p:spPr>
        <p:txBody>
          <a:bodyPr/>
          <a:lstStyle>
            <a:lvl1pPr>
              <a:defRPr sz="3460"/>
            </a:lvl1pPr>
            <a:lvl2pPr>
              <a:defRPr sz="3028"/>
            </a:lvl2pPr>
            <a:lvl3pPr>
              <a:defRPr sz="2595"/>
            </a:lvl3pPr>
            <a:lvl4pPr>
              <a:defRPr sz="2163"/>
            </a:lvl4pPr>
            <a:lvl5pPr>
              <a:defRPr sz="2163"/>
            </a:lvl5pPr>
            <a:lvl6pPr>
              <a:defRPr sz="2163"/>
            </a:lvl6pPr>
            <a:lvl7pPr>
              <a:defRPr sz="2163"/>
            </a:lvl7pPr>
            <a:lvl8pPr>
              <a:defRPr sz="2163"/>
            </a:lvl8pPr>
            <a:lvl9pPr>
              <a:defRPr sz="21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224564"/>
            <a:ext cx="3483205" cy="4121280"/>
          </a:xfrm>
        </p:spPr>
        <p:txBody>
          <a:bodyPr/>
          <a:lstStyle>
            <a:lvl1pPr marL="0" indent="0">
              <a:buNone/>
              <a:defRPr sz="1730"/>
            </a:lvl1pPr>
            <a:lvl2pPr marL="494370" indent="0">
              <a:buNone/>
              <a:defRPr sz="1514"/>
            </a:lvl2pPr>
            <a:lvl3pPr marL="988741" indent="0">
              <a:buNone/>
              <a:defRPr sz="1298"/>
            </a:lvl3pPr>
            <a:lvl4pPr marL="1483111" indent="0">
              <a:buNone/>
              <a:defRPr sz="1081"/>
            </a:lvl4pPr>
            <a:lvl5pPr marL="1977481" indent="0">
              <a:buNone/>
              <a:defRPr sz="1081"/>
            </a:lvl5pPr>
            <a:lvl6pPr marL="2471852" indent="0">
              <a:buNone/>
              <a:defRPr sz="1081"/>
            </a:lvl6pPr>
            <a:lvl7pPr marL="2966222" indent="0">
              <a:buNone/>
              <a:defRPr sz="1081"/>
            </a:lvl7pPr>
            <a:lvl8pPr marL="3460593" indent="0">
              <a:buNone/>
              <a:defRPr sz="1081"/>
            </a:lvl8pPr>
            <a:lvl9pPr marL="3954963" indent="0">
              <a:buNone/>
              <a:defRPr sz="10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DE19-7D56-4526-A1FB-0A21888F3F6D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1950-89FD-423D-8523-EF6CB7451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427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94348"/>
            <a:ext cx="3483205" cy="1730216"/>
          </a:xfrm>
        </p:spPr>
        <p:txBody>
          <a:bodyPr anchor="b"/>
          <a:lstStyle>
            <a:lvl1pPr>
              <a:defRPr sz="34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067655"/>
            <a:ext cx="5467380" cy="5269607"/>
          </a:xfrm>
        </p:spPr>
        <p:txBody>
          <a:bodyPr anchor="t"/>
          <a:lstStyle>
            <a:lvl1pPr marL="0" indent="0">
              <a:buNone/>
              <a:defRPr sz="3460"/>
            </a:lvl1pPr>
            <a:lvl2pPr marL="494370" indent="0">
              <a:buNone/>
              <a:defRPr sz="3028"/>
            </a:lvl2pPr>
            <a:lvl3pPr marL="988741" indent="0">
              <a:buNone/>
              <a:defRPr sz="2595"/>
            </a:lvl3pPr>
            <a:lvl4pPr marL="1483111" indent="0">
              <a:buNone/>
              <a:defRPr sz="2163"/>
            </a:lvl4pPr>
            <a:lvl5pPr marL="1977481" indent="0">
              <a:buNone/>
              <a:defRPr sz="2163"/>
            </a:lvl5pPr>
            <a:lvl6pPr marL="2471852" indent="0">
              <a:buNone/>
              <a:defRPr sz="2163"/>
            </a:lvl6pPr>
            <a:lvl7pPr marL="2966222" indent="0">
              <a:buNone/>
              <a:defRPr sz="2163"/>
            </a:lvl7pPr>
            <a:lvl8pPr marL="3460593" indent="0">
              <a:buNone/>
              <a:defRPr sz="2163"/>
            </a:lvl8pPr>
            <a:lvl9pPr marL="3954963" indent="0">
              <a:buNone/>
              <a:defRPr sz="216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224564"/>
            <a:ext cx="3483205" cy="4121280"/>
          </a:xfrm>
        </p:spPr>
        <p:txBody>
          <a:bodyPr/>
          <a:lstStyle>
            <a:lvl1pPr marL="0" indent="0">
              <a:buNone/>
              <a:defRPr sz="1730"/>
            </a:lvl1pPr>
            <a:lvl2pPr marL="494370" indent="0">
              <a:buNone/>
              <a:defRPr sz="1514"/>
            </a:lvl2pPr>
            <a:lvl3pPr marL="988741" indent="0">
              <a:buNone/>
              <a:defRPr sz="1298"/>
            </a:lvl3pPr>
            <a:lvl4pPr marL="1483111" indent="0">
              <a:buNone/>
              <a:defRPr sz="1081"/>
            </a:lvl4pPr>
            <a:lvl5pPr marL="1977481" indent="0">
              <a:buNone/>
              <a:defRPr sz="1081"/>
            </a:lvl5pPr>
            <a:lvl6pPr marL="2471852" indent="0">
              <a:buNone/>
              <a:defRPr sz="1081"/>
            </a:lvl6pPr>
            <a:lvl7pPr marL="2966222" indent="0">
              <a:buNone/>
              <a:defRPr sz="1081"/>
            </a:lvl7pPr>
            <a:lvl8pPr marL="3460593" indent="0">
              <a:buNone/>
              <a:defRPr sz="1081"/>
            </a:lvl8pPr>
            <a:lvl9pPr marL="3954963" indent="0">
              <a:buNone/>
              <a:defRPr sz="10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DE19-7D56-4526-A1FB-0A21888F3F6D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1950-89FD-423D-8523-EF6CB7451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821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94793"/>
            <a:ext cx="9314796" cy="143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973957"/>
            <a:ext cx="9314796" cy="4704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872806"/>
            <a:ext cx="2429947" cy="3947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0DE19-7D56-4526-A1FB-0A21888F3F6D}" type="datetimeFigureOut">
              <a:rPr lang="en-GB" smtClean="0"/>
              <a:t>27/11/2020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872806"/>
            <a:ext cx="3644920" cy="3947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872806"/>
            <a:ext cx="2429947" cy="3947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61950-89FD-423D-8523-EF6CB74512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83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88741" rtl="0" eaLnBrk="1" latinLnBrk="0" hangingPunct="1">
        <a:lnSpc>
          <a:spcPct val="90000"/>
        </a:lnSpc>
        <a:spcBef>
          <a:spcPct val="0"/>
        </a:spcBef>
        <a:buNone/>
        <a:defRPr sz="47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7185" indent="-247185" algn="l" defTabSz="988741" rtl="0" eaLnBrk="1" latinLnBrk="0" hangingPunct="1">
        <a:lnSpc>
          <a:spcPct val="90000"/>
        </a:lnSpc>
        <a:spcBef>
          <a:spcPts val="1081"/>
        </a:spcBef>
        <a:buFont typeface="Arial" panose="020B0604020202020204" pitchFamily="34" charset="0"/>
        <a:buChar char="•"/>
        <a:defRPr sz="3028" kern="1200">
          <a:solidFill>
            <a:schemeClr val="tx1"/>
          </a:solidFill>
          <a:latin typeface="+mn-lt"/>
          <a:ea typeface="+mn-ea"/>
          <a:cs typeface="+mn-cs"/>
        </a:defRPr>
      </a:lvl1pPr>
      <a:lvl2pPr marL="741556" indent="-247185" algn="l" defTabSz="988741" rtl="0" eaLnBrk="1" latinLnBrk="0" hangingPunct="1">
        <a:lnSpc>
          <a:spcPct val="90000"/>
        </a:lnSpc>
        <a:spcBef>
          <a:spcPts val="541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2pPr>
      <a:lvl3pPr marL="1235926" indent="-247185" algn="l" defTabSz="988741" rtl="0" eaLnBrk="1" latinLnBrk="0" hangingPunct="1">
        <a:lnSpc>
          <a:spcPct val="90000"/>
        </a:lnSpc>
        <a:spcBef>
          <a:spcPts val="541"/>
        </a:spcBef>
        <a:buFont typeface="Arial" panose="020B0604020202020204" pitchFamily="34" charset="0"/>
        <a:buChar char="•"/>
        <a:defRPr sz="2163" kern="1200">
          <a:solidFill>
            <a:schemeClr val="tx1"/>
          </a:solidFill>
          <a:latin typeface="+mn-lt"/>
          <a:ea typeface="+mn-ea"/>
          <a:cs typeface="+mn-cs"/>
        </a:defRPr>
      </a:lvl3pPr>
      <a:lvl4pPr marL="1730296" indent="-247185" algn="l" defTabSz="988741" rtl="0" eaLnBrk="1" latinLnBrk="0" hangingPunct="1">
        <a:lnSpc>
          <a:spcPct val="90000"/>
        </a:lnSpc>
        <a:spcBef>
          <a:spcPts val="541"/>
        </a:spcBef>
        <a:buFont typeface="Arial" panose="020B0604020202020204" pitchFamily="34" charset="0"/>
        <a:buChar char="•"/>
        <a:defRPr sz="1946" kern="1200">
          <a:solidFill>
            <a:schemeClr val="tx1"/>
          </a:solidFill>
          <a:latin typeface="+mn-lt"/>
          <a:ea typeface="+mn-ea"/>
          <a:cs typeface="+mn-cs"/>
        </a:defRPr>
      </a:lvl4pPr>
      <a:lvl5pPr marL="2224667" indent="-247185" algn="l" defTabSz="988741" rtl="0" eaLnBrk="1" latinLnBrk="0" hangingPunct="1">
        <a:lnSpc>
          <a:spcPct val="90000"/>
        </a:lnSpc>
        <a:spcBef>
          <a:spcPts val="541"/>
        </a:spcBef>
        <a:buFont typeface="Arial" panose="020B0604020202020204" pitchFamily="34" charset="0"/>
        <a:buChar char="•"/>
        <a:defRPr sz="1946" kern="1200">
          <a:solidFill>
            <a:schemeClr val="tx1"/>
          </a:solidFill>
          <a:latin typeface="+mn-lt"/>
          <a:ea typeface="+mn-ea"/>
          <a:cs typeface="+mn-cs"/>
        </a:defRPr>
      </a:lvl5pPr>
      <a:lvl6pPr marL="2719037" indent="-247185" algn="l" defTabSz="988741" rtl="0" eaLnBrk="1" latinLnBrk="0" hangingPunct="1">
        <a:lnSpc>
          <a:spcPct val="90000"/>
        </a:lnSpc>
        <a:spcBef>
          <a:spcPts val="541"/>
        </a:spcBef>
        <a:buFont typeface="Arial" panose="020B0604020202020204" pitchFamily="34" charset="0"/>
        <a:buChar char="•"/>
        <a:defRPr sz="1946" kern="1200">
          <a:solidFill>
            <a:schemeClr val="tx1"/>
          </a:solidFill>
          <a:latin typeface="+mn-lt"/>
          <a:ea typeface="+mn-ea"/>
          <a:cs typeface="+mn-cs"/>
        </a:defRPr>
      </a:lvl6pPr>
      <a:lvl7pPr marL="3213407" indent="-247185" algn="l" defTabSz="988741" rtl="0" eaLnBrk="1" latinLnBrk="0" hangingPunct="1">
        <a:lnSpc>
          <a:spcPct val="90000"/>
        </a:lnSpc>
        <a:spcBef>
          <a:spcPts val="541"/>
        </a:spcBef>
        <a:buFont typeface="Arial" panose="020B0604020202020204" pitchFamily="34" charset="0"/>
        <a:buChar char="•"/>
        <a:defRPr sz="1946" kern="1200">
          <a:solidFill>
            <a:schemeClr val="tx1"/>
          </a:solidFill>
          <a:latin typeface="+mn-lt"/>
          <a:ea typeface="+mn-ea"/>
          <a:cs typeface="+mn-cs"/>
        </a:defRPr>
      </a:lvl7pPr>
      <a:lvl8pPr marL="3707778" indent="-247185" algn="l" defTabSz="988741" rtl="0" eaLnBrk="1" latinLnBrk="0" hangingPunct="1">
        <a:lnSpc>
          <a:spcPct val="90000"/>
        </a:lnSpc>
        <a:spcBef>
          <a:spcPts val="541"/>
        </a:spcBef>
        <a:buFont typeface="Arial" panose="020B0604020202020204" pitchFamily="34" charset="0"/>
        <a:buChar char="•"/>
        <a:defRPr sz="1946" kern="1200">
          <a:solidFill>
            <a:schemeClr val="tx1"/>
          </a:solidFill>
          <a:latin typeface="+mn-lt"/>
          <a:ea typeface="+mn-ea"/>
          <a:cs typeface="+mn-cs"/>
        </a:defRPr>
      </a:lvl8pPr>
      <a:lvl9pPr marL="4202148" indent="-247185" algn="l" defTabSz="988741" rtl="0" eaLnBrk="1" latinLnBrk="0" hangingPunct="1">
        <a:lnSpc>
          <a:spcPct val="90000"/>
        </a:lnSpc>
        <a:spcBef>
          <a:spcPts val="541"/>
        </a:spcBef>
        <a:buFont typeface="Arial" panose="020B0604020202020204" pitchFamily="34" charset="0"/>
        <a:buChar char="•"/>
        <a:defRPr sz="19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8741" rtl="0" eaLnBrk="1" latinLnBrk="0" hangingPunct="1">
        <a:defRPr sz="1946" kern="1200">
          <a:solidFill>
            <a:schemeClr val="tx1"/>
          </a:solidFill>
          <a:latin typeface="+mn-lt"/>
          <a:ea typeface="+mn-ea"/>
          <a:cs typeface="+mn-cs"/>
        </a:defRPr>
      </a:lvl1pPr>
      <a:lvl2pPr marL="494370" algn="l" defTabSz="988741" rtl="0" eaLnBrk="1" latinLnBrk="0" hangingPunct="1">
        <a:defRPr sz="1946" kern="1200">
          <a:solidFill>
            <a:schemeClr val="tx1"/>
          </a:solidFill>
          <a:latin typeface="+mn-lt"/>
          <a:ea typeface="+mn-ea"/>
          <a:cs typeface="+mn-cs"/>
        </a:defRPr>
      </a:lvl2pPr>
      <a:lvl3pPr marL="988741" algn="l" defTabSz="988741" rtl="0" eaLnBrk="1" latinLnBrk="0" hangingPunct="1">
        <a:defRPr sz="1946" kern="1200">
          <a:solidFill>
            <a:schemeClr val="tx1"/>
          </a:solidFill>
          <a:latin typeface="+mn-lt"/>
          <a:ea typeface="+mn-ea"/>
          <a:cs typeface="+mn-cs"/>
        </a:defRPr>
      </a:lvl3pPr>
      <a:lvl4pPr marL="1483111" algn="l" defTabSz="988741" rtl="0" eaLnBrk="1" latinLnBrk="0" hangingPunct="1">
        <a:defRPr sz="1946" kern="1200">
          <a:solidFill>
            <a:schemeClr val="tx1"/>
          </a:solidFill>
          <a:latin typeface="+mn-lt"/>
          <a:ea typeface="+mn-ea"/>
          <a:cs typeface="+mn-cs"/>
        </a:defRPr>
      </a:lvl4pPr>
      <a:lvl5pPr marL="1977481" algn="l" defTabSz="988741" rtl="0" eaLnBrk="1" latinLnBrk="0" hangingPunct="1">
        <a:defRPr sz="1946" kern="1200">
          <a:solidFill>
            <a:schemeClr val="tx1"/>
          </a:solidFill>
          <a:latin typeface="+mn-lt"/>
          <a:ea typeface="+mn-ea"/>
          <a:cs typeface="+mn-cs"/>
        </a:defRPr>
      </a:lvl5pPr>
      <a:lvl6pPr marL="2471852" algn="l" defTabSz="988741" rtl="0" eaLnBrk="1" latinLnBrk="0" hangingPunct="1">
        <a:defRPr sz="1946" kern="1200">
          <a:solidFill>
            <a:schemeClr val="tx1"/>
          </a:solidFill>
          <a:latin typeface="+mn-lt"/>
          <a:ea typeface="+mn-ea"/>
          <a:cs typeface="+mn-cs"/>
        </a:defRPr>
      </a:lvl6pPr>
      <a:lvl7pPr marL="2966222" algn="l" defTabSz="988741" rtl="0" eaLnBrk="1" latinLnBrk="0" hangingPunct="1">
        <a:defRPr sz="1946" kern="1200">
          <a:solidFill>
            <a:schemeClr val="tx1"/>
          </a:solidFill>
          <a:latin typeface="+mn-lt"/>
          <a:ea typeface="+mn-ea"/>
          <a:cs typeface="+mn-cs"/>
        </a:defRPr>
      </a:lvl7pPr>
      <a:lvl8pPr marL="3460593" algn="l" defTabSz="988741" rtl="0" eaLnBrk="1" latinLnBrk="0" hangingPunct="1">
        <a:defRPr sz="1946" kern="1200">
          <a:solidFill>
            <a:schemeClr val="tx1"/>
          </a:solidFill>
          <a:latin typeface="+mn-lt"/>
          <a:ea typeface="+mn-ea"/>
          <a:cs typeface="+mn-cs"/>
        </a:defRPr>
      </a:lvl8pPr>
      <a:lvl9pPr marL="3954963" algn="l" defTabSz="988741" rtl="0" eaLnBrk="1" latinLnBrk="0" hangingPunct="1">
        <a:defRPr sz="19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wb.gov.wales/professional-development/national-professional-enquiry-project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way.office.com/CrdrXqAW22ss9gFy?ref=Link" TargetMode="External"/><Relationship Id="rId4" Type="http://schemas.openxmlformats.org/officeDocument/2006/relationships/hyperlink" Target="https://sway.office.com/VUxGPr9eZyrA3xlZ?ref=Lin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Ug4_TzS3ZEGUCRtgHRR5k-o3QIzEdh5Eu5nA5bErWa5UNjRYMUk2RTRINFpZWEk0U1hHTUdJR1RKVy4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wb.gov.wales/datblygiad-proffesiynol/taith-dysgu-proffesiyno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hwb.gov.wales/professional-development/professional-learning-journe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4E8532-62F3-472D-A12B-6B1C9F5C5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507566"/>
            <a:ext cx="3455947" cy="1237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3978CF-272F-467A-9318-4CDC270C2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034" y="96968"/>
            <a:ext cx="1945546" cy="1889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60294C-5A3A-4D32-BEEB-EAF4D5BCFB97}"/>
              </a:ext>
            </a:extLst>
          </p:cNvPr>
          <p:cNvSpPr/>
          <p:nvPr/>
        </p:nvSpPr>
        <p:spPr>
          <a:xfrm>
            <a:off x="604958" y="1667739"/>
            <a:ext cx="9137555" cy="3761964"/>
          </a:xfrm>
          <a:prstGeom prst="rect">
            <a:avLst/>
          </a:prstGeom>
          <a:noFill/>
        </p:spPr>
        <p:txBody>
          <a:bodyPr wrap="square" lIns="80998" tIns="40499" rIns="80998" bIns="40499">
            <a:spAutoFit/>
          </a:bodyPr>
          <a:lstStyle/>
          <a:p>
            <a:pPr algn="ctr"/>
            <a:r>
              <a:rPr lang="en-US" sz="4783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Beth yw’r </a:t>
            </a:r>
            <a:r>
              <a:rPr lang="en-US" sz="4783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Daith</a:t>
            </a:r>
            <a:r>
              <a:rPr lang="en-US" sz="4783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783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Ddysgu</a:t>
            </a:r>
            <a:r>
              <a:rPr lang="en-US" sz="4783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Proffesiynol (PLJ)?</a:t>
            </a:r>
          </a:p>
          <a:p>
            <a:pPr algn="ctr"/>
            <a:endParaRPr lang="en-US" sz="4783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4783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is the Professional Learning Journey (PLJ)?</a:t>
            </a:r>
          </a:p>
        </p:txBody>
      </p:sp>
    </p:spTree>
    <p:extLst>
      <p:ext uri="{BB962C8B-B14F-4D97-AF65-F5344CB8AC3E}">
        <p14:creationId xmlns:p14="http://schemas.microsoft.com/office/powerpoint/2010/main" val="3579870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BEBB3A-F103-486A-B371-945862F73023}"/>
              </a:ext>
            </a:extLst>
          </p:cNvPr>
          <p:cNvSpPr/>
          <p:nvPr/>
        </p:nvSpPr>
        <p:spPr>
          <a:xfrm>
            <a:off x="1035261" y="817258"/>
            <a:ext cx="9137555" cy="1553859"/>
          </a:xfrm>
          <a:prstGeom prst="rect">
            <a:avLst/>
          </a:prstGeom>
          <a:noFill/>
        </p:spPr>
        <p:txBody>
          <a:bodyPr wrap="square" lIns="80998" tIns="40499" rIns="80998" bIns="40499">
            <a:spAutoFit/>
          </a:bodyPr>
          <a:lstStyle/>
          <a:p>
            <a:pPr algn="ctr"/>
            <a:r>
              <a:rPr lang="en-US" sz="4783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Rhestrau</a:t>
            </a:r>
            <a:r>
              <a:rPr lang="en-US" sz="4783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Chwarae </a:t>
            </a:r>
            <a:r>
              <a:rPr lang="en-US" sz="4783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ar</a:t>
            </a:r>
            <a:r>
              <a:rPr lang="en-US" sz="4783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783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Hwb</a:t>
            </a:r>
            <a:r>
              <a:rPr lang="en-US" sz="4783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…</a:t>
            </a:r>
          </a:p>
          <a:p>
            <a:pPr algn="ctr"/>
            <a:r>
              <a:rPr lang="en-US" sz="4783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Hwb</a:t>
            </a:r>
            <a:r>
              <a:rPr lang="en-US" sz="4783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Playlists…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44B75-3F31-4BEC-B240-51A1D6429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5" y="2518495"/>
            <a:ext cx="1785788" cy="1339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3B0905-73EF-4745-AEEF-DE1B4612805F}"/>
              </a:ext>
            </a:extLst>
          </p:cNvPr>
          <p:cNvSpPr txBox="1"/>
          <p:nvPr/>
        </p:nvSpPr>
        <p:spPr>
          <a:xfrm>
            <a:off x="2790441" y="4476494"/>
            <a:ext cx="5425781" cy="365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1772" dirty="0">
                <a:solidFill>
                  <a:schemeClr val="bg1"/>
                </a:solidFill>
              </a:rPr>
              <a:t>Cynulleidfa ar gyfer yr adnodd/</a:t>
            </a:r>
            <a:r>
              <a:rPr lang="cy-GB" sz="1772" dirty="0" err="1">
                <a:solidFill>
                  <a:schemeClr val="bg1"/>
                </a:solidFill>
              </a:rPr>
              <a:t>Audience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for</a:t>
            </a:r>
            <a:r>
              <a:rPr lang="cy-GB" sz="1772" dirty="0">
                <a:solidFill>
                  <a:schemeClr val="bg1"/>
                </a:solidFill>
              </a:rPr>
              <a:t> the </a:t>
            </a:r>
            <a:r>
              <a:rPr lang="cy-GB" sz="1772" dirty="0" err="1">
                <a:solidFill>
                  <a:schemeClr val="bg1"/>
                </a:solidFill>
              </a:rPr>
              <a:t>resource</a:t>
            </a:r>
            <a:endParaRPr lang="en-GB" sz="1772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3D82F3-1BB8-4FDB-9FAC-562BDF93E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068" y="2537021"/>
            <a:ext cx="1785788" cy="1339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685916-E81E-4F8A-B7A5-27F600BC0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519" y="2529317"/>
            <a:ext cx="1785788" cy="13393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7A5F9CE-D9EC-4274-893A-A10D0B6A70A4}"/>
              </a:ext>
            </a:extLst>
          </p:cNvPr>
          <p:cNvCxnSpPr>
            <a:endCxn id="5" idx="3"/>
          </p:cNvCxnSpPr>
          <p:nvPr/>
        </p:nvCxnSpPr>
        <p:spPr>
          <a:xfrm flipH="1" flipV="1">
            <a:off x="2384652" y="3188165"/>
            <a:ext cx="887946" cy="1113684"/>
          </a:xfrm>
          <a:prstGeom prst="straightConnector1">
            <a:avLst/>
          </a:prstGeom>
          <a:ln w="2222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FF0B41-0E76-4081-84E2-39C5BEB423D7}"/>
              </a:ext>
            </a:extLst>
          </p:cNvPr>
          <p:cNvCxnSpPr/>
          <p:nvPr/>
        </p:nvCxnSpPr>
        <p:spPr>
          <a:xfrm flipH="1" flipV="1">
            <a:off x="4819357" y="3252175"/>
            <a:ext cx="537258" cy="982175"/>
          </a:xfrm>
          <a:prstGeom prst="straightConnector1">
            <a:avLst/>
          </a:prstGeom>
          <a:ln w="2222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B88F8-035E-4DB3-B62E-2F846E5F6DE3}"/>
              </a:ext>
            </a:extLst>
          </p:cNvPr>
          <p:cNvSpPr/>
          <p:nvPr/>
        </p:nvSpPr>
        <p:spPr>
          <a:xfrm>
            <a:off x="464053" y="5082889"/>
            <a:ext cx="847950" cy="291088"/>
          </a:xfrm>
          <a:prstGeom prst="rect">
            <a:avLst/>
          </a:prstGeom>
          <a:solidFill>
            <a:srgbClr val="046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94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D859B8-9FF2-4C38-BECD-C926C5407750}"/>
              </a:ext>
            </a:extLst>
          </p:cNvPr>
          <p:cNvSpPr txBox="1"/>
          <p:nvPr/>
        </p:nvSpPr>
        <p:spPr>
          <a:xfrm>
            <a:off x="1455437" y="5049140"/>
            <a:ext cx="2964338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94" dirty="0">
                <a:solidFill>
                  <a:schemeClr val="bg1"/>
                </a:solidFill>
              </a:rPr>
              <a:t>Uwch arweinwyr / Senior Leaders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20B817-B2C3-43C5-AC3E-C29D9FA5A9D6}"/>
              </a:ext>
            </a:extLst>
          </p:cNvPr>
          <p:cNvSpPr/>
          <p:nvPr/>
        </p:nvSpPr>
        <p:spPr>
          <a:xfrm>
            <a:off x="459834" y="5572253"/>
            <a:ext cx="847950" cy="291088"/>
          </a:xfrm>
          <a:prstGeom prst="rect">
            <a:avLst/>
          </a:prstGeom>
          <a:solidFill>
            <a:srgbClr val="E962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94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F8BECA-2506-4C14-91BA-DAE66C14572A}"/>
              </a:ext>
            </a:extLst>
          </p:cNvPr>
          <p:cNvSpPr txBox="1"/>
          <p:nvPr/>
        </p:nvSpPr>
        <p:spPr>
          <a:xfrm>
            <a:off x="1451218" y="5538505"/>
            <a:ext cx="3015954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94" dirty="0">
                <a:solidFill>
                  <a:schemeClr val="bg1"/>
                </a:solidFill>
              </a:rPr>
              <a:t>Arweinwyr </a:t>
            </a:r>
            <a:r>
              <a:rPr lang="en-GB" sz="1594" dirty="0" err="1">
                <a:solidFill>
                  <a:schemeClr val="bg1"/>
                </a:solidFill>
              </a:rPr>
              <a:t>canol</a:t>
            </a:r>
            <a:r>
              <a:rPr lang="en-GB" sz="1594" dirty="0">
                <a:solidFill>
                  <a:schemeClr val="bg1"/>
                </a:solidFill>
              </a:rPr>
              <a:t> / Middle Leaders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9DF211-7C06-4431-B775-822790144036}"/>
              </a:ext>
            </a:extLst>
          </p:cNvPr>
          <p:cNvSpPr/>
          <p:nvPr/>
        </p:nvSpPr>
        <p:spPr>
          <a:xfrm>
            <a:off x="5585503" y="5091326"/>
            <a:ext cx="847950" cy="291088"/>
          </a:xfrm>
          <a:prstGeom prst="rect">
            <a:avLst/>
          </a:prstGeom>
          <a:solidFill>
            <a:srgbClr val="1C78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94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CF6CD2-24E1-4DA0-AA30-12555585E274}"/>
              </a:ext>
            </a:extLst>
          </p:cNvPr>
          <p:cNvSpPr txBox="1"/>
          <p:nvPr/>
        </p:nvSpPr>
        <p:spPr>
          <a:xfrm>
            <a:off x="6576887" y="5057578"/>
            <a:ext cx="1889620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94" dirty="0">
                <a:solidFill>
                  <a:schemeClr val="bg1"/>
                </a:solidFill>
              </a:rPr>
              <a:t>Athrawon / Teachers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9ECB54-A864-4735-B41E-E500B31D5DFF}"/>
              </a:ext>
            </a:extLst>
          </p:cNvPr>
          <p:cNvSpPr/>
          <p:nvPr/>
        </p:nvSpPr>
        <p:spPr>
          <a:xfrm>
            <a:off x="5581284" y="5580690"/>
            <a:ext cx="847950" cy="291088"/>
          </a:xfrm>
          <a:prstGeom prst="rect">
            <a:avLst/>
          </a:prstGeom>
          <a:solidFill>
            <a:srgbClr val="471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94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0A03A0-0393-4BF5-BD05-E1793CE84273}"/>
              </a:ext>
            </a:extLst>
          </p:cNvPr>
          <p:cNvSpPr txBox="1"/>
          <p:nvPr/>
        </p:nvSpPr>
        <p:spPr>
          <a:xfrm>
            <a:off x="6572668" y="5546942"/>
            <a:ext cx="2554610" cy="337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94" dirty="0">
                <a:solidFill>
                  <a:schemeClr val="bg1"/>
                </a:solidFill>
              </a:rPr>
              <a:t>Staff cymorth / Support staff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00E5F3-AFF5-44E2-972C-303E66EC2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4880" y="2541287"/>
            <a:ext cx="1785788" cy="1339341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4258C4-69B6-427E-8B28-227D43442CDA}"/>
              </a:ext>
            </a:extLst>
          </p:cNvPr>
          <p:cNvCxnSpPr>
            <a:cxnSpLocks/>
          </p:cNvCxnSpPr>
          <p:nvPr/>
        </p:nvCxnSpPr>
        <p:spPr>
          <a:xfrm flipH="1" flipV="1">
            <a:off x="7523516" y="3488420"/>
            <a:ext cx="348499" cy="700113"/>
          </a:xfrm>
          <a:prstGeom prst="straightConnector1">
            <a:avLst/>
          </a:prstGeom>
          <a:ln w="2222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39E813F-5C30-4090-9939-0D7C8B467AB7}"/>
              </a:ext>
            </a:extLst>
          </p:cNvPr>
          <p:cNvCxnSpPr>
            <a:cxnSpLocks/>
          </p:cNvCxnSpPr>
          <p:nvPr/>
        </p:nvCxnSpPr>
        <p:spPr>
          <a:xfrm flipV="1">
            <a:off x="9643850" y="3644327"/>
            <a:ext cx="404991" cy="582174"/>
          </a:xfrm>
          <a:prstGeom prst="straightConnector1">
            <a:avLst/>
          </a:prstGeom>
          <a:ln w="2222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660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DDC577-E0ED-4B07-B910-C5D0C0542408}"/>
              </a:ext>
            </a:extLst>
          </p:cNvPr>
          <p:cNvSpPr/>
          <p:nvPr/>
        </p:nvSpPr>
        <p:spPr>
          <a:xfrm>
            <a:off x="131856" y="839705"/>
            <a:ext cx="4289985" cy="791145"/>
          </a:xfrm>
          <a:prstGeom prst="rect">
            <a:avLst/>
          </a:prstGeom>
          <a:solidFill>
            <a:srgbClr val="0095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1772" dirty="0">
                <a:solidFill>
                  <a:schemeClr val="bg1"/>
                </a:solidFill>
              </a:rPr>
              <a:t>Datblygu gweledigaeth ysgol gyfan a rennir</a:t>
            </a:r>
          </a:p>
          <a:p>
            <a:r>
              <a:rPr lang="cy-GB" sz="1772" dirty="0" err="1">
                <a:solidFill>
                  <a:schemeClr val="bg1"/>
                </a:solidFill>
              </a:rPr>
              <a:t>Developing</a:t>
            </a:r>
            <a:r>
              <a:rPr lang="cy-GB" sz="1772" dirty="0">
                <a:solidFill>
                  <a:schemeClr val="bg1"/>
                </a:solidFill>
              </a:rPr>
              <a:t> a </a:t>
            </a:r>
            <a:r>
              <a:rPr lang="cy-GB" sz="1772" dirty="0" err="1">
                <a:solidFill>
                  <a:schemeClr val="bg1"/>
                </a:solidFill>
              </a:rPr>
              <a:t>shared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whole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school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vision</a:t>
            </a:r>
            <a:endParaRPr lang="en-GB" sz="1772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963346-D198-471E-A44A-347BBA1A1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75" y="1798655"/>
            <a:ext cx="10541187" cy="544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69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AB9467-1810-4C6F-BE1F-8BB64177E37A}"/>
              </a:ext>
            </a:extLst>
          </p:cNvPr>
          <p:cNvSpPr/>
          <p:nvPr/>
        </p:nvSpPr>
        <p:spPr>
          <a:xfrm>
            <a:off x="122954" y="902010"/>
            <a:ext cx="3045767" cy="693857"/>
          </a:xfrm>
          <a:prstGeom prst="rect">
            <a:avLst/>
          </a:prstGeom>
          <a:solidFill>
            <a:srgbClr val="0067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1772" dirty="0">
                <a:solidFill>
                  <a:schemeClr val="bg1"/>
                </a:solidFill>
              </a:rPr>
              <a:t>Modelu arweinyddiaeth dysgu</a:t>
            </a:r>
          </a:p>
          <a:p>
            <a:r>
              <a:rPr lang="cy-GB" sz="1772" dirty="0" err="1">
                <a:solidFill>
                  <a:schemeClr val="bg1"/>
                </a:solidFill>
              </a:rPr>
              <a:t>Modelling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learning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leadership</a:t>
            </a:r>
            <a:endParaRPr lang="cy-GB" sz="1772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70C0AE-205E-41D9-9F91-9BB373441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1900727"/>
            <a:ext cx="10509609" cy="518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94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0713B-CA9F-4916-AB9E-ED3EEE460BC3}"/>
              </a:ext>
            </a:extLst>
          </p:cNvPr>
          <p:cNvSpPr/>
          <p:nvPr/>
        </p:nvSpPr>
        <p:spPr>
          <a:xfrm>
            <a:off x="122953" y="902010"/>
            <a:ext cx="7315659" cy="693857"/>
          </a:xfrm>
          <a:prstGeom prst="rect">
            <a:avLst/>
          </a:prstGeom>
          <a:solidFill>
            <a:srgbClr val="E600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1772" dirty="0">
                <a:solidFill>
                  <a:schemeClr val="bg1"/>
                </a:solidFill>
              </a:rPr>
              <a:t>Creu cyfleoedd dysgu parhaus i staff</a:t>
            </a:r>
          </a:p>
          <a:p>
            <a:r>
              <a:rPr lang="cy-GB" sz="1772" dirty="0" err="1">
                <a:solidFill>
                  <a:schemeClr val="bg1"/>
                </a:solidFill>
              </a:rPr>
              <a:t>Creating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continuous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learning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opportunities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for</a:t>
            </a:r>
            <a:r>
              <a:rPr lang="cy-GB" sz="1772" dirty="0">
                <a:solidFill>
                  <a:schemeClr val="bg1"/>
                </a:solidFill>
              </a:rPr>
              <a:t> staff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07C439-FF22-4C14-8585-CDE3C12AC9FA}"/>
              </a:ext>
            </a:extLst>
          </p:cNvPr>
          <p:cNvSpPr/>
          <p:nvPr/>
        </p:nvSpPr>
        <p:spPr>
          <a:xfrm>
            <a:off x="131953" y="1720992"/>
            <a:ext cx="7314925" cy="693857"/>
          </a:xfrm>
          <a:prstGeom prst="rect">
            <a:avLst/>
          </a:prstGeom>
          <a:solidFill>
            <a:srgbClr val="0058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1772" dirty="0">
                <a:solidFill>
                  <a:schemeClr val="bg1"/>
                </a:solidFill>
              </a:rPr>
              <a:t>Dysgu mewn tîm a chydweithio</a:t>
            </a:r>
          </a:p>
          <a:p>
            <a:r>
              <a:rPr lang="cy-GB" sz="1772" dirty="0" err="1">
                <a:solidFill>
                  <a:schemeClr val="bg1"/>
                </a:solidFill>
              </a:rPr>
              <a:t>Team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learning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and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collaboration</a:t>
            </a:r>
            <a:endParaRPr lang="cy-GB" sz="1772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5A1568-35AA-48F3-AE9F-750E03FCC69C}"/>
              </a:ext>
            </a:extLst>
          </p:cNvPr>
          <p:cNvSpPr/>
          <p:nvPr/>
        </p:nvSpPr>
        <p:spPr>
          <a:xfrm>
            <a:off x="86954" y="2512974"/>
            <a:ext cx="7368188" cy="965137"/>
          </a:xfrm>
          <a:prstGeom prst="rect">
            <a:avLst/>
          </a:prstGeom>
          <a:solidFill>
            <a:srgbClr val="6D952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1772" dirty="0">
                <a:solidFill>
                  <a:schemeClr val="bg1"/>
                </a:solidFill>
              </a:rPr>
              <a:t>Creu systemau ar cyfer casglu a chyfnewid gwybodaeth at ddibenion dysgu</a:t>
            </a:r>
          </a:p>
          <a:p>
            <a:r>
              <a:rPr lang="cy-GB" sz="1772" dirty="0" err="1">
                <a:solidFill>
                  <a:schemeClr val="bg1"/>
                </a:solidFill>
              </a:rPr>
              <a:t>Creating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systems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for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collecting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and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exchanging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knowledge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for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learning</a:t>
            </a:r>
            <a:endParaRPr lang="cy-GB" sz="1772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6FE648-674F-4A43-957B-08BA180B6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12" y="3978962"/>
            <a:ext cx="10421321" cy="158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52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3FF43B4-3263-4A67-956F-BBE2E36A9A0B}"/>
              </a:ext>
            </a:extLst>
          </p:cNvPr>
          <p:cNvSpPr/>
          <p:nvPr/>
        </p:nvSpPr>
        <p:spPr>
          <a:xfrm>
            <a:off x="122954" y="902010"/>
            <a:ext cx="4216236" cy="693857"/>
          </a:xfrm>
          <a:prstGeom prst="rect">
            <a:avLst/>
          </a:prstGeom>
          <a:solidFill>
            <a:srgbClr val="E953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1772" dirty="0">
                <a:solidFill>
                  <a:schemeClr val="bg1"/>
                </a:solidFill>
              </a:rPr>
              <a:t>Dysgu trwy’r system ddysgu ehangach</a:t>
            </a:r>
          </a:p>
          <a:p>
            <a:r>
              <a:rPr lang="cy-GB" sz="1772" dirty="0" err="1">
                <a:solidFill>
                  <a:schemeClr val="bg1"/>
                </a:solidFill>
              </a:rPr>
              <a:t>Learning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through</a:t>
            </a:r>
            <a:r>
              <a:rPr lang="cy-GB" sz="1772" dirty="0">
                <a:solidFill>
                  <a:schemeClr val="bg1"/>
                </a:solidFill>
              </a:rPr>
              <a:t> the </a:t>
            </a:r>
            <a:r>
              <a:rPr lang="cy-GB" sz="1772" dirty="0" err="1">
                <a:solidFill>
                  <a:schemeClr val="bg1"/>
                </a:solidFill>
              </a:rPr>
              <a:t>wider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learning</a:t>
            </a:r>
            <a:r>
              <a:rPr lang="cy-GB" sz="1772" dirty="0">
                <a:solidFill>
                  <a:schemeClr val="bg1"/>
                </a:solidFill>
              </a:rPr>
              <a:t>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306D9-7C12-46A5-ADF0-D33D12E0B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859" y="3471361"/>
            <a:ext cx="1913344" cy="14350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502423-E6AB-40BC-8328-A5345B31E771}"/>
              </a:ext>
            </a:extLst>
          </p:cNvPr>
          <p:cNvSpPr/>
          <p:nvPr/>
        </p:nvSpPr>
        <p:spPr>
          <a:xfrm>
            <a:off x="6332527" y="2096567"/>
            <a:ext cx="4246936" cy="996900"/>
          </a:xfrm>
          <a:prstGeom prst="rect">
            <a:avLst/>
          </a:prstGeom>
          <a:solidFill>
            <a:srgbClr val="E306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1772" dirty="0">
                <a:solidFill>
                  <a:schemeClr val="bg1"/>
                </a:solidFill>
              </a:rPr>
              <a:t>Sefydlu diwylliant o ymholi ac archwilio</a:t>
            </a:r>
          </a:p>
          <a:p>
            <a:r>
              <a:rPr lang="cy-GB" sz="1772" dirty="0" err="1">
                <a:solidFill>
                  <a:schemeClr val="bg1"/>
                </a:solidFill>
              </a:rPr>
              <a:t>Establishing</a:t>
            </a:r>
            <a:r>
              <a:rPr lang="cy-GB" sz="1772" dirty="0">
                <a:solidFill>
                  <a:schemeClr val="bg1"/>
                </a:solidFill>
              </a:rPr>
              <a:t> a </a:t>
            </a:r>
            <a:r>
              <a:rPr lang="cy-GB" sz="1772" dirty="0" err="1">
                <a:solidFill>
                  <a:schemeClr val="bg1"/>
                </a:solidFill>
              </a:rPr>
              <a:t>culture</a:t>
            </a:r>
            <a:r>
              <a:rPr lang="cy-GB" sz="1772" dirty="0">
                <a:solidFill>
                  <a:schemeClr val="bg1"/>
                </a:solidFill>
              </a:rPr>
              <a:t> of </a:t>
            </a:r>
            <a:r>
              <a:rPr lang="cy-GB" sz="1772" dirty="0" err="1">
                <a:solidFill>
                  <a:schemeClr val="bg1"/>
                </a:solidFill>
              </a:rPr>
              <a:t>enquiry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and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exploration</a:t>
            </a:r>
            <a:endParaRPr lang="en-GB" sz="1772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26E2C8-3CE2-452B-9F49-4C3FAA0A5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312" y="3464611"/>
            <a:ext cx="1913344" cy="1435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7FA585-C439-4D0B-9FFA-4B525BD3D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110" y="5129294"/>
            <a:ext cx="1913344" cy="1435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58DBA4-FA89-4229-8648-F2F8CED21666}"/>
              </a:ext>
            </a:extLst>
          </p:cNvPr>
          <p:cNvSpPr txBox="1"/>
          <p:nvPr/>
        </p:nvSpPr>
        <p:spPr>
          <a:xfrm>
            <a:off x="323993" y="4018100"/>
            <a:ext cx="3918060" cy="692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1949" dirty="0"/>
              <a:t>MFL </a:t>
            </a:r>
            <a:r>
              <a:rPr lang="cy-GB" sz="1949" dirty="0" err="1"/>
              <a:t>Case</a:t>
            </a:r>
            <a:r>
              <a:rPr lang="cy-GB" sz="1949" dirty="0"/>
              <a:t> </a:t>
            </a:r>
            <a:r>
              <a:rPr lang="cy-GB" sz="1949" dirty="0" err="1"/>
              <a:t>study</a:t>
            </a:r>
            <a:r>
              <a:rPr lang="cy-GB" sz="1949" dirty="0"/>
              <a:t> (</a:t>
            </a:r>
            <a:r>
              <a:rPr lang="cy-GB" sz="1949" dirty="0" err="1"/>
              <a:t>Roath</a:t>
            </a:r>
            <a:r>
              <a:rPr lang="cy-GB" sz="1949" dirty="0"/>
              <a:t> Park </a:t>
            </a:r>
            <a:r>
              <a:rPr lang="cy-GB" sz="1949" dirty="0" err="1"/>
              <a:t>Primary</a:t>
            </a:r>
            <a:r>
              <a:rPr lang="cy-GB" sz="1949" dirty="0"/>
              <a:t>)</a:t>
            </a:r>
          </a:p>
          <a:p>
            <a:r>
              <a:rPr lang="cy-GB" sz="1949" dirty="0"/>
              <a:t>Not </a:t>
            </a:r>
            <a:r>
              <a:rPr lang="cy-GB" sz="1949" dirty="0" err="1"/>
              <a:t>yet</a:t>
            </a:r>
            <a:r>
              <a:rPr lang="cy-GB" sz="1949" dirty="0"/>
              <a:t> </a:t>
            </a:r>
            <a:r>
              <a:rPr lang="cy-GB" sz="1949" dirty="0" err="1"/>
              <a:t>published</a:t>
            </a:r>
            <a:endParaRPr lang="en-GB" sz="1949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BEDAFC-4B58-4438-9546-084890C7E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55" y="2069923"/>
            <a:ext cx="2147579" cy="16106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9AB5B-FD3B-4D26-8D49-FD954D72FCCC}"/>
              </a:ext>
            </a:extLst>
          </p:cNvPr>
          <p:cNvSpPr txBox="1"/>
          <p:nvPr/>
        </p:nvSpPr>
        <p:spPr>
          <a:xfrm>
            <a:off x="8922461" y="5416163"/>
            <a:ext cx="1124539" cy="58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94" dirty="0">
                <a:hlinkClick r:id="rId6"/>
              </a:rPr>
              <a:t>PYPC/NPEP</a:t>
            </a:r>
          </a:p>
          <a:p>
            <a:r>
              <a:rPr lang="en-GB" sz="1594" dirty="0" err="1">
                <a:hlinkClick r:id="rId6"/>
              </a:rPr>
              <a:t>Dolen</a:t>
            </a:r>
            <a:r>
              <a:rPr lang="en-GB" sz="1594" dirty="0">
                <a:hlinkClick r:id="rId6"/>
              </a:rPr>
              <a:t>/link</a:t>
            </a:r>
            <a:endParaRPr lang="en-GB" sz="1594" dirty="0"/>
          </a:p>
        </p:txBody>
      </p:sp>
    </p:spTree>
    <p:extLst>
      <p:ext uri="{BB962C8B-B14F-4D97-AF65-F5344CB8AC3E}">
        <p14:creationId xmlns:p14="http://schemas.microsoft.com/office/powerpoint/2010/main" val="2820637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D1DC95-F973-4821-93E9-2735FBB16075}"/>
              </a:ext>
            </a:extLst>
          </p:cNvPr>
          <p:cNvSpPr txBox="1"/>
          <p:nvPr/>
        </p:nvSpPr>
        <p:spPr>
          <a:xfrm>
            <a:off x="297122" y="318151"/>
            <a:ext cx="6405984" cy="2491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1949" b="1" dirty="0">
                <a:solidFill>
                  <a:schemeClr val="bg1"/>
                </a:solidFill>
              </a:rPr>
              <a:t>Diben yr adnoddau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949" dirty="0">
                <a:solidFill>
                  <a:schemeClr val="bg1"/>
                </a:solidFill>
              </a:rPr>
              <a:t>Cipio arfer dda mewn ysgolion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949" dirty="0">
                <a:solidFill>
                  <a:schemeClr val="bg1"/>
                </a:solidFill>
              </a:rPr>
              <a:t>Alinio i baratoadau am y cwricwlwm newydd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949" dirty="0">
                <a:solidFill>
                  <a:schemeClr val="bg1"/>
                </a:solidFill>
              </a:rPr>
              <a:t>Yn cynnwys gwybodaeth: Pam?, Beth?, Sut? a Beth felly? 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949" dirty="0">
                <a:solidFill>
                  <a:schemeClr val="bg1"/>
                </a:solidFill>
              </a:rPr>
              <a:t>Cludadwy i fod o ddefnydd gan ysgolion eraill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949" dirty="0">
                <a:solidFill>
                  <a:schemeClr val="bg1"/>
                </a:solidFill>
              </a:rPr>
              <a:t>Wedi cyflwyno mewn modd syml a hygyrch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949" dirty="0">
                <a:solidFill>
                  <a:schemeClr val="bg1"/>
                </a:solidFill>
              </a:rPr>
              <a:t>Yn cynnwys mewnbwn gan </a:t>
            </a:r>
            <a:r>
              <a:rPr lang="cy-GB" sz="1949" dirty="0" err="1">
                <a:solidFill>
                  <a:schemeClr val="bg1"/>
                </a:solidFill>
              </a:rPr>
              <a:t>randdeiliaid</a:t>
            </a:r>
            <a:r>
              <a:rPr lang="cy-GB" sz="1949" dirty="0">
                <a:solidFill>
                  <a:schemeClr val="bg1"/>
                </a:solidFill>
              </a:rPr>
              <a:t> amrywiol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949" dirty="0">
                <a:solidFill>
                  <a:schemeClr val="bg1"/>
                </a:solidFill>
              </a:rPr>
              <a:t>Yn cynnwys adnoddau/ffeiliau a ddefnyddiwyd gan yr ysgol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106612-069E-4321-B625-C62258681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520" y="385331"/>
            <a:ext cx="1484966" cy="1442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08B235-3C48-4928-9430-CEA82BD06292}"/>
              </a:ext>
            </a:extLst>
          </p:cNvPr>
          <p:cNvSpPr txBox="1"/>
          <p:nvPr/>
        </p:nvSpPr>
        <p:spPr>
          <a:xfrm>
            <a:off x="3304561" y="3282526"/>
            <a:ext cx="6528710" cy="2491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1949" b="1" dirty="0" err="1">
                <a:solidFill>
                  <a:schemeClr val="bg1"/>
                </a:solidFill>
              </a:rPr>
              <a:t>Purpose</a:t>
            </a:r>
            <a:r>
              <a:rPr lang="cy-GB" sz="1949" b="1" dirty="0">
                <a:solidFill>
                  <a:schemeClr val="bg1"/>
                </a:solidFill>
              </a:rPr>
              <a:t> of the </a:t>
            </a:r>
            <a:r>
              <a:rPr lang="cy-GB" sz="1949" b="1" dirty="0" err="1">
                <a:solidFill>
                  <a:schemeClr val="bg1"/>
                </a:solidFill>
              </a:rPr>
              <a:t>resources</a:t>
            </a:r>
            <a:endParaRPr lang="cy-GB" sz="1949" b="1" dirty="0">
              <a:solidFill>
                <a:schemeClr val="bg1"/>
              </a:solidFill>
            </a:endParaRP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949" dirty="0" err="1">
                <a:solidFill>
                  <a:schemeClr val="bg1"/>
                </a:solidFill>
              </a:rPr>
              <a:t>Capture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good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practice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in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schools</a:t>
            </a:r>
            <a:endParaRPr lang="cy-GB" sz="1949" dirty="0">
              <a:solidFill>
                <a:schemeClr val="bg1"/>
              </a:solidFill>
            </a:endParaRP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949" dirty="0" err="1">
                <a:solidFill>
                  <a:schemeClr val="bg1"/>
                </a:solidFill>
              </a:rPr>
              <a:t>Aligns</a:t>
            </a:r>
            <a:r>
              <a:rPr lang="cy-GB" sz="1949" dirty="0">
                <a:solidFill>
                  <a:schemeClr val="bg1"/>
                </a:solidFill>
              </a:rPr>
              <a:t> to the </a:t>
            </a:r>
            <a:r>
              <a:rPr lang="cy-GB" sz="1949" dirty="0" err="1">
                <a:solidFill>
                  <a:schemeClr val="bg1"/>
                </a:solidFill>
              </a:rPr>
              <a:t>preparation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for</a:t>
            </a:r>
            <a:r>
              <a:rPr lang="cy-GB" sz="1949" dirty="0">
                <a:solidFill>
                  <a:schemeClr val="bg1"/>
                </a:solidFill>
              </a:rPr>
              <a:t> the </a:t>
            </a:r>
            <a:r>
              <a:rPr lang="cy-GB" sz="1949" dirty="0" err="1">
                <a:solidFill>
                  <a:schemeClr val="bg1"/>
                </a:solidFill>
              </a:rPr>
              <a:t>new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curriculum</a:t>
            </a:r>
            <a:endParaRPr lang="cy-GB" sz="1949" dirty="0">
              <a:solidFill>
                <a:schemeClr val="bg1"/>
              </a:solidFill>
            </a:endParaRP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949" dirty="0" err="1">
                <a:solidFill>
                  <a:schemeClr val="bg1"/>
                </a:solidFill>
              </a:rPr>
              <a:t>Includes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information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on</a:t>
            </a:r>
            <a:r>
              <a:rPr lang="cy-GB" sz="1949" dirty="0">
                <a:solidFill>
                  <a:schemeClr val="bg1"/>
                </a:solidFill>
              </a:rPr>
              <a:t>: </a:t>
            </a:r>
            <a:r>
              <a:rPr lang="cy-GB" sz="1949" dirty="0" err="1">
                <a:solidFill>
                  <a:schemeClr val="bg1"/>
                </a:solidFill>
              </a:rPr>
              <a:t>Why</a:t>
            </a:r>
            <a:r>
              <a:rPr lang="cy-GB" sz="1949" dirty="0">
                <a:solidFill>
                  <a:schemeClr val="bg1"/>
                </a:solidFill>
              </a:rPr>
              <a:t>?, </a:t>
            </a:r>
            <a:r>
              <a:rPr lang="cy-GB" sz="1949" dirty="0" err="1">
                <a:solidFill>
                  <a:schemeClr val="bg1"/>
                </a:solidFill>
              </a:rPr>
              <a:t>What</a:t>
            </a:r>
            <a:r>
              <a:rPr lang="cy-GB" sz="1949" dirty="0">
                <a:solidFill>
                  <a:schemeClr val="bg1"/>
                </a:solidFill>
              </a:rPr>
              <a:t>? , </a:t>
            </a:r>
            <a:r>
              <a:rPr lang="cy-GB" sz="1949" dirty="0" err="1">
                <a:solidFill>
                  <a:schemeClr val="bg1"/>
                </a:solidFill>
              </a:rPr>
              <a:t>How</a:t>
            </a:r>
            <a:r>
              <a:rPr lang="cy-GB" sz="1949" dirty="0">
                <a:solidFill>
                  <a:schemeClr val="bg1"/>
                </a:solidFill>
              </a:rPr>
              <a:t>? </a:t>
            </a:r>
            <a:r>
              <a:rPr lang="cy-GB" sz="1949" dirty="0" err="1">
                <a:solidFill>
                  <a:schemeClr val="bg1"/>
                </a:solidFill>
              </a:rPr>
              <a:t>and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So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what</a:t>
            </a:r>
            <a:r>
              <a:rPr lang="cy-GB" sz="1949" dirty="0">
                <a:solidFill>
                  <a:schemeClr val="bg1"/>
                </a:solidFill>
              </a:rPr>
              <a:t>?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949" dirty="0" err="1">
                <a:solidFill>
                  <a:schemeClr val="bg1"/>
                </a:solidFill>
              </a:rPr>
              <a:t>Portable</a:t>
            </a:r>
            <a:r>
              <a:rPr lang="cy-GB" sz="1949" dirty="0">
                <a:solidFill>
                  <a:schemeClr val="bg1"/>
                </a:solidFill>
              </a:rPr>
              <a:t> to be of </a:t>
            </a:r>
            <a:r>
              <a:rPr lang="cy-GB" sz="1949" dirty="0" err="1">
                <a:solidFill>
                  <a:schemeClr val="bg1"/>
                </a:solidFill>
              </a:rPr>
              <a:t>use</a:t>
            </a:r>
            <a:r>
              <a:rPr lang="cy-GB" sz="1949" dirty="0">
                <a:solidFill>
                  <a:schemeClr val="bg1"/>
                </a:solidFill>
              </a:rPr>
              <a:t> by </a:t>
            </a:r>
            <a:r>
              <a:rPr lang="cy-GB" sz="1949" dirty="0" err="1">
                <a:solidFill>
                  <a:schemeClr val="bg1"/>
                </a:solidFill>
              </a:rPr>
              <a:t>other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schools</a:t>
            </a:r>
            <a:endParaRPr lang="cy-GB" sz="1949" dirty="0">
              <a:solidFill>
                <a:schemeClr val="bg1"/>
              </a:solidFill>
            </a:endParaRP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949" dirty="0" err="1">
                <a:solidFill>
                  <a:schemeClr val="bg1"/>
                </a:solidFill>
              </a:rPr>
              <a:t>Presented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in</a:t>
            </a:r>
            <a:r>
              <a:rPr lang="cy-GB" sz="1949" dirty="0">
                <a:solidFill>
                  <a:schemeClr val="bg1"/>
                </a:solidFill>
              </a:rPr>
              <a:t> a </a:t>
            </a:r>
            <a:r>
              <a:rPr lang="cy-GB" sz="1949" dirty="0" err="1">
                <a:solidFill>
                  <a:schemeClr val="bg1"/>
                </a:solidFill>
              </a:rPr>
              <a:t>simple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and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accessible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manner</a:t>
            </a:r>
            <a:endParaRPr lang="cy-GB" sz="1949" dirty="0">
              <a:solidFill>
                <a:schemeClr val="bg1"/>
              </a:solidFill>
            </a:endParaRP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949" dirty="0" err="1">
                <a:solidFill>
                  <a:schemeClr val="bg1"/>
                </a:solidFill>
              </a:rPr>
              <a:t>Includes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input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from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different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stakeholders</a:t>
            </a:r>
            <a:endParaRPr lang="cy-GB" sz="1949" dirty="0">
              <a:solidFill>
                <a:schemeClr val="bg1"/>
              </a:solidFill>
            </a:endParaRP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949" dirty="0" err="1">
                <a:solidFill>
                  <a:schemeClr val="bg1"/>
                </a:solidFill>
              </a:rPr>
              <a:t>Includes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files</a:t>
            </a:r>
            <a:r>
              <a:rPr lang="cy-GB" sz="1949" dirty="0">
                <a:solidFill>
                  <a:schemeClr val="bg1"/>
                </a:solidFill>
              </a:rPr>
              <a:t>/</a:t>
            </a:r>
            <a:r>
              <a:rPr lang="cy-GB" sz="1949" dirty="0" err="1">
                <a:solidFill>
                  <a:schemeClr val="bg1"/>
                </a:solidFill>
              </a:rPr>
              <a:t>resources</a:t>
            </a:r>
            <a:r>
              <a:rPr lang="cy-GB" sz="1949" dirty="0">
                <a:solidFill>
                  <a:schemeClr val="bg1"/>
                </a:solidFill>
              </a:rPr>
              <a:t> </a:t>
            </a:r>
            <a:r>
              <a:rPr lang="cy-GB" sz="1949" dirty="0" err="1">
                <a:solidFill>
                  <a:schemeClr val="bg1"/>
                </a:solidFill>
              </a:rPr>
              <a:t>used</a:t>
            </a:r>
            <a:r>
              <a:rPr lang="cy-GB" sz="1949" dirty="0">
                <a:solidFill>
                  <a:schemeClr val="bg1"/>
                </a:solidFill>
              </a:rPr>
              <a:t> by the </a:t>
            </a:r>
            <a:r>
              <a:rPr lang="cy-GB" sz="1949" dirty="0" err="1">
                <a:solidFill>
                  <a:schemeClr val="bg1"/>
                </a:solidFill>
              </a:rPr>
              <a:t>school</a:t>
            </a:r>
            <a:endParaRPr lang="cy-GB" sz="1949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DCF1E6-FD0C-497F-B72D-80F18E0910EB}"/>
              </a:ext>
            </a:extLst>
          </p:cNvPr>
          <p:cNvSpPr txBox="1"/>
          <p:nvPr/>
        </p:nvSpPr>
        <p:spPr>
          <a:xfrm>
            <a:off x="186812" y="6381136"/>
            <a:ext cx="1027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dirty="0">
                <a:solidFill>
                  <a:schemeClr val="bg1"/>
                </a:solidFill>
                <a:hlinkClick r:id="rId4"/>
              </a:rPr>
              <a:t>Rhannu profiadau gan ysgolion oedd ynghlwm llynedd</a:t>
            </a:r>
            <a:r>
              <a:rPr lang="cy-GB" dirty="0">
                <a:solidFill>
                  <a:schemeClr val="bg1"/>
                </a:solidFill>
              </a:rPr>
              <a:t> / </a:t>
            </a:r>
            <a:r>
              <a:rPr lang="cy-GB" dirty="0" err="1">
                <a:solidFill>
                  <a:schemeClr val="bg1"/>
                </a:solidFill>
                <a:hlinkClick r:id="rId5"/>
              </a:rPr>
              <a:t>Sharing</a:t>
            </a:r>
            <a:r>
              <a:rPr lang="cy-GB" dirty="0">
                <a:solidFill>
                  <a:schemeClr val="bg1"/>
                </a:solidFill>
                <a:hlinkClick r:id="rId5"/>
              </a:rPr>
              <a:t> </a:t>
            </a:r>
            <a:r>
              <a:rPr lang="cy-GB" dirty="0" err="1">
                <a:solidFill>
                  <a:schemeClr val="bg1"/>
                </a:solidFill>
                <a:hlinkClick r:id="rId5"/>
              </a:rPr>
              <a:t>experiences</a:t>
            </a:r>
            <a:r>
              <a:rPr lang="cy-GB" dirty="0">
                <a:solidFill>
                  <a:schemeClr val="bg1"/>
                </a:solidFill>
                <a:hlinkClick r:id="rId5"/>
              </a:rPr>
              <a:t> </a:t>
            </a:r>
            <a:r>
              <a:rPr lang="cy-GB" dirty="0" err="1">
                <a:solidFill>
                  <a:schemeClr val="bg1"/>
                </a:solidFill>
                <a:hlinkClick r:id="rId5"/>
              </a:rPr>
              <a:t>from</a:t>
            </a:r>
            <a:r>
              <a:rPr lang="cy-GB" dirty="0">
                <a:solidFill>
                  <a:schemeClr val="bg1"/>
                </a:solidFill>
                <a:hlinkClick r:id="rId5"/>
              </a:rPr>
              <a:t> </a:t>
            </a:r>
            <a:r>
              <a:rPr lang="cy-GB" dirty="0" err="1">
                <a:solidFill>
                  <a:schemeClr val="bg1"/>
                </a:solidFill>
                <a:hlinkClick r:id="rId5"/>
              </a:rPr>
              <a:t>schools</a:t>
            </a:r>
            <a:r>
              <a:rPr lang="cy-GB" dirty="0">
                <a:solidFill>
                  <a:schemeClr val="bg1"/>
                </a:solidFill>
                <a:hlinkClick r:id="rId5"/>
              </a:rPr>
              <a:t> </a:t>
            </a:r>
            <a:r>
              <a:rPr lang="cy-GB" dirty="0" err="1">
                <a:solidFill>
                  <a:schemeClr val="bg1"/>
                </a:solidFill>
                <a:hlinkClick r:id="rId5"/>
              </a:rPr>
              <a:t>involved</a:t>
            </a:r>
            <a:r>
              <a:rPr lang="cy-GB" dirty="0">
                <a:solidFill>
                  <a:schemeClr val="bg1"/>
                </a:solidFill>
                <a:hlinkClick r:id="rId5"/>
              </a:rPr>
              <a:t> </a:t>
            </a:r>
            <a:r>
              <a:rPr lang="cy-GB" dirty="0" err="1">
                <a:solidFill>
                  <a:schemeClr val="bg1"/>
                </a:solidFill>
                <a:hlinkClick r:id="rId5"/>
              </a:rPr>
              <a:t>last</a:t>
            </a:r>
            <a:r>
              <a:rPr lang="cy-GB" dirty="0">
                <a:solidFill>
                  <a:schemeClr val="bg1"/>
                </a:solidFill>
                <a:hlinkClick r:id="rId5"/>
              </a:rPr>
              <a:t> </a:t>
            </a:r>
            <a:r>
              <a:rPr lang="cy-GB" dirty="0" err="1">
                <a:solidFill>
                  <a:schemeClr val="bg1"/>
                </a:solidFill>
                <a:hlinkClick r:id="rId5"/>
              </a:rPr>
              <a:t>year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41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106612-069E-4321-B625-C62258681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376" y="316212"/>
            <a:ext cx="1484966" cy="1442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45A21A-2ABC-42C2-8779-A72D7F3FBC36}"/>
              </a:ext>
            </a:extLst>
          </p:cNvPr>
          <p:cNvSpPr txBox="1"/>
          <p:nvPr/>
        </p:nvSpPr>
        <p:spPr>
          <a:xfrm>
            <a:off x="256219" y="2108305"/>
            <a:ext cx="4358373" cy="419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2126" b="1" dirty="0">
                <a:solidFill>
                  <a:schemeClr val="bg1"/>
                </a:solidFill>
              </a:rPr>
              <a:t>Gwedd 2 y Daith Ddysgu Proffesiynol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EF615-1C15-4888-9786-167834774A60}"/>
              </a:ext>
            </a:extLst>
          </p:cNvPr>
          <p:cNvSpPr txBox="1"/>
          <p:nvPr/>
        </p:nvSpPr>
        <p:spPr>
          <a:xfrm>
            <a:off x="198364" y="5135881"/>
            <a:ext cx="4501737" cy="1400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126" dirty="0">
                <a:solidFill>
                  <a:schemeClr val="bg1"/>
                </a:solidFill>
              </a:rPr>
              <a:t>Dyddiad cyhoeddi’r rhestrau chwarae newydd: gwedd 1 a 2</a:t>
            </a:r>
          </a:p>
          <a:p>
            <a:r>
              <a:rPr lang="cy-GB" sz="2126" dirty="0">
                <a:solidFill>
                  <a:schemeClr val="bg1"/>
                </a:solidFill>
              </a:rPr>
              <a:t>Gwedd 1 / </a:t>
            </a:r>
            <a:r>
              <a:rPr lang="cy-GB" sz="2126" dirty="0" err="1">
                <a:solidFill>
                  <a:schemeClr val="bg1"/>
                </a:solidFill>
              </a:rPr>
              <a:t>Phase</a:t>
            </a:r>
            <a:r>
              <a:rPr lang="cy-GB" sz="2126" dirty="0">
                <a:solidFill>
                  <a:schemeClr val="bg1"/>
                </a:solidFill>
              </a:rPr>
              <a:t> 1: Ebrill 2021</a:t>
            </a:r>
          </a:p>
          <a:p>
            <a:r>
              <a:rPr lang="cy-GB" sz="2126" dirty="0">
                <a:solidFill>
                  <a:schemeClr val="bg1"/>
                </a:solidFill>
              </a:rPr>
              <a:t>Gwedd 2/ </a:t>
            </a:r>
            <a:r>
              <a:rPr lang="cy-GB" sz="2126" dirty="0" err="1">
                <a:solidFill>
                  <a:schemeClr val="bg1"/>
                </a:solidFill>
              </a:rPr>
              <a:t>Phase</a:t>
            </a:r>
            <a:r>
              <a:rPr lang="cy-GB" sz="2126" dirty="0">
                <a:solidFill>
                  <a:schemeClr val="bg1"/>
                </a:solidFill>
              </a:rPr>
              <a:t> 2: Gorffennaf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1118E5-4310-4FB2-9B19-73E8FB2F1EEB}"/>
              </a:ext>
            </a:extLst>
          </p:cNvPr>
          <p:cNvSpPr txBox="1"/>
          <p:nvPr/>
        </p:nvSpPr>
        <p:spPr>
          <a:xfrm>
            <a:off x="338871" y="3273688"/>
            <a:ext cx="4702855" cy="1073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126" dirty="0">
                <a:solidFill>
                  <a:schemeClr val="bg1"/>
                </a:solidFill>
              </a:rPr>
              <a:t>Mor belled...</a:t>
            </a:r>
          </a:p>
          <a:p>
            <a:r>
              <a:rPr lang="cy-GB" sz="2126" dirty="0">
                <a:solidFill>
                  <a:schemeClr val="bg1"/>
                </a:solidFill>
              </a:rPr>
              <a:t>22 ysgol wedi’u comisiynu i greu 26 rhestr chwarae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B9A6A7-FFEA-4C6F-BC75-A636500F92A9}"/>
              </a:ext>
            </a:extLst>
          </p:cNvPr>
          <p:cNvSpPr txBox="1"/>
          <p:nvPr/>
        </p:nvSpPr>
        <p:spPr>
          <a:xfrm>
            <a:off x="5535303" y="5312206"/>
            <a:ext cx="4845695" cy="1073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126" dirty="0" err="1">
                <a:solidFill>
                  <a:schemeClr val="bg1"/>
                </a:solidFill>
              </a:rPr>
              <a:t>Playlist</a:t>
            </a:r>
            <a:r>
              <a:rPr lang="cy-GB" sz="2126" dirty="0">
                <a:solidFill>
                  <a:schemeClr val="bg1"/>
                </a:solidFill>
              </a:rPr>
              <a:t> </a:t>
            </a:r>
            <a:r>
              <a:rPr lang="cy-GB" sz="2126" dirty="0" err="1">
                <a:solidFill>
                  <a:schemeClr val="bg1"/>
                </a:solidFill>
              </a:rPr>
              <a:t>publication</a:t>
            </a:r>
            <a:r>
              <a:rPr lang="cy-GB" sz="2126" dirty="0">
                <a:solidFill>
                  <a:schemeClr val="bg1"/>
                </a:solidFill>
              </a:rPr>
              <a:t> </a:t>
            </a:r>
            <a:r>
              <a:rPr lang="cy-GB" sz="2126" dirty="0" err="1">
                <a:solidFill>
                  <a:schemeClr val="bg1"/>
                </a:solidFill>
              </a:rPr>
              <a:t>dates</a:t>
            </a:r>
            <a:r>
              <a:rPr lang="cy-GB" sz="2126" dirty="0">
                <a:solidFill>
                  <a:schemeClr val="bg1"/>
                </a:solidFill>
              </a:rPr>
              <a:t>: </a:t>
            </a:r>
            <a:r>
              <a:rPr lang="cy-GB" sz="2126" dirty="0" err="1">
                <a:solidFill>
                  <a:schemeClr val="bg1"/>
                </a:solidFill>
              </a:rPr>
              <a:t>tranche</a:t>
            </a:r>
            <a:r>
              <a:rPr lang="cy-GB" sz="2126" dirty="0">
                <a:solidFill>
                  <a:schemeClr val="bg1"/>
                </a:solidFill>
              </a:rPr>
              <a:t> 1 </a:t>
            </a:r>
            <a:r>
              <a:rPr lang="cy-GB" sz="2126" dirty="0" err="1">
                <a:solidFill>
                  <a:schemeClr val="bg1"/>
                </a:solidFill>
              </a:rPr>
              <a:t>and</a:t>
            </a:r>
            <a:r>
              <a:rPr lang="cy-GB" sz="2126" dirty="0">
                <a:solidFill>
                  <a:schemeClr val="bg1"/>
                </a:solidFill>
              </a:rPr>
              <a:t> 2</a:t>
            </a:r>
          </a:p>
          <a:p>
            <a:r>
              <a:rPr lang="cy-GB" sz="2126" dirty="0" err="1">
                <a:solidFill>
                  <a:schemeClr val="bg1"/>
                </a:solidFill>
              </a:rPr>
              <a:t>Tranche</a:t>
            </a:r>
            <a:r>
              <a:rPr lang="cy-GB" sz="2126" dirty="0">
                <a:solidFill>
                  <a:schemeClr val="bg1"/>
                </a:solidFill>
              </a:rPr>
              <a:t> 1: </a:t>
            </a:r>
            <a:r>
              <a:rPr lang="cy-GB" sz="2126" dirty="0" err="1">
                <a:solidFill>
                  <a:schemeClr val="bg1"/>
                </a:solidFill>
              </a:rPr>
              <a:t>April</a:t>
            </a:r>
            <a:r>
              <a:rPr lang="cy-GB" sz="2126" dirty="0">
                <a:solidFill>
                  <a:schemeClr val="bg1"/>
                </a:solidFill>
              </a:rPr>
              <a:t> 2021</a:t>
            </a:r>
          </a:p>
          <a:p>
            <a:r>
              <a:rPr lang="cy-GB" sz="2126" dirty="0" err="1">
                <a:solidFill>
                  <a:schemeClr val="bg1"/>
                </a:solidFill>
              </a:rPr>
              <a:t>Tranche</a:t>
            </a:r>
            <a:r>
              <a:rPr lang="cy-GB" sz="2126" dirty="0">
                <a:solidFill>
                  <a:schemeClr val="bg1"/>
                </a:solidFill>
              </a:rPr>
              <a:t> 2: </a:t>
            </a:r>
            <a:r>
              <a:rPr lang="cy-GB" sz="2126" dirty="0" err="1">
                <a:solidFill>
                  <a:schemeClr val="bg1"/>
                </a:solidFill>
              </a:rPr>
              <a:t>July</a:t>
            </a:r>
            <a:r>
              <a:rPr lang="cy-GB" sz="2126" dirty="0">
                <a:solidFill>
                  <a:schemeClr val="bg1"/>
                </a:solidFill>
              </a:rPr>
              <a:t>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8CC05E-0F3B-48FD-93E3-7DFC99A2A8F5}"/>
              </a:ext>
            </a:extLst>
          </p:cNvPr>
          <p:cNvSpPr txBox="1"/>
          <p:nvPr/>
        </p:nvSpPr>
        <p:spPr>
          <a:xfrm>
            <a:off x="5623040" y="3235117"/>
            <a:ext cx="4702855" cy="1073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126" dirty="0" err="1">
                <a:solidFill>
                  <a:schemeClr val="bg1"/>
                </a:solidFill>
              </a:rPr>
              <a:t>So</a:t>
            </a:r>
            <a:r>
              <a:rPr lang="cy-GB" sz="2126" dirty="0">
                <a:solidFill>
                  <a:schemeClr val="bg1"/>
                </a:solidFill>
              </a:rPr>
              <a:t> far...</a:t>
            </a:r>
          </a:p>
          <a:p>
            <a:r>
              <a:rPr lang="cy-GB" sz="2126" dirty="0">
                <a:solidFill>
                  <a:schemeClr val="bg1"/>
                </a:solidFill>
              </a:rPr>
              <a:t>22 </a:t>
            </a:r>
            <a:r>
              <a:rPr lang="cy-GB" sz="2126" dirty="0" err="1">
                <a:solidFill>
                  <a:schemeClr val="bg1"/>
                </a:solidFill>
              </a:rPr>
              <a:t>schools</a:t>
            </a:r>
            <a:r>
              <a:rPr lang="cy-GB" sz="2126" dirty="0">
                <a:solidFill>
                  <a:schemeClr val="bg1"/>
                </a:solidFill>
              </a:rPr>
              <a:t> </a:t>
            </a:r>
            <a:r>
              <a:rPr lang="cy-GB" sz="2126" dirty="0" err="1">
                <a:solidFill>
                  <a:schemeClr val="bg1"/>
                </a:solidFill>
              </a:rPr>
              <a:t>have</a:t>
            </a:r>
            <a:r>
              <a:rPr lang="cy-GB" sz="2126" dirty="0">
                <a:solidFill>
                  <a:schemeClr val="bg1"/>
                </a:solidFill>
              </a:rPr>
              <a:t> </a:t>
            </a:r>
            <a:r>
              <a:rPr lang="cy-GB" sz="2126" dirty="0" err="1">
                <a:solidFill>
                  <a:schemeClr val="bg1"/>
                </a:solidFill>
              </a:rPr>
              <a:t>been</a:t>
            </a:r>
            <a:r>
              <a:rPr lang="cy-GB" sz="2126" dirty="0">
                <a:solidFill>
                  <a:schemeClr val="bg1"/>
                </a:solidFill>
              </a:rPr>
              <a:t> </a:t>
            </a:r>
            <a:r>
              <a:rPr lang="cy-GB" sz="2126" dirty="0" err="1">
                <a:solidFill>
                  <a:schemeClr val="bg1"/>
                </a:solidFill>
              </a:rPr>
              <a:t>commissioned</a:t>
            </a:r>
            <a:r>
              <a:rPr lang="cy-GB" sz="2126" dirty="0">
                <a:solidFill>
                  <a:schemeClr val="bg1"/>
                </a:solidFill>
              </a:rPr>
              <a:t> to </a:t>
            </a:r>
            <a:r>
              <a:rPr lang="cy-GB" sz="2126" dirty="0" err="1">
                <a:solidFill>
                  <a:schemeClr val="bg1"/>
                </a:solidFill>
              </a:rPr>
              <a:t>produce</a:t>
            </a:r>
            <a:r>
              <a:rPr lang="cy-GB" sz="2126" dirty="0">
                <a:solidFill>
                  <a:schemeClr val="bg1"/>
                </a:solidFill>
              </a:rPr>
              <a:t> 26 </a:t>
            </a:r>
            <a:r>
              <a:rPr lang="cy-GB" sz="2126" dirty="0" err="1">
                <a:solidFill>
                  <a:schemeClr val="bg1"/>
                </a:solidFill>
              </a:rPr>
              <a:t>playlists</a:t>
            </a:r>
            <a:endParaRPr lang="cy-GB" sz="2126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9453BD-D596-4598-B970-8332D3B83A21}"/>
              </a:ext>
            </a:extLst>
          </p:cNvPr>
          <p:cNvSpPr/>
          <p:nvPr/>
        </p:nvSpPr>
        <p:spPr>
          <a:xfrm>
            <a:off x="5636815" y="1990183"/>
            <a:ext cx="4615381" cy="74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126" b="1" dirty="0" err="1">
                <a:solidFill>
                  <a:schemeClr val="bg1"/>
                </a:solidFill>
              </a:rPr>
              <a:t>Phase</a:t>
            </a:r>
            <a:r>
              <a:rPr lang="cy-GB" sz="2126" b="1" dirty="0">
                <a:solidFill>
                  <a:schemeClr val="bg1"/>
                </a:solidFill>
              </a:rPr>
              <a:t> 2 of the Professional </a:t>
            </a:r>
            <a:r>
              <a:rPr lang="cy-GB" sz="2126" b="1" dirty="0" err="1">
                <a:solidFill>
                  <a:schemeClr val="bg1"/>
                </a:solidFill>
              </a:rPr>
              <a:t>Learning</a:t>
            </a:r>
            <a:r>
              <a:rPr lang="cy-GB" sz="2126" b="1" dirty="0">
                <a:solidFill>
                  <a:schemeClr val="bg1"/>
                </a:solidFill>
              </a:rPr>
              <a:t> </a:t>
            </a:r>
            <a:r>
              <a:rPr lang="cy-GB" sz="2126" b="1" dirty="0" err="1">
                <a:solidFill>
                  <a:schemeClr val="bg1"/>
                </a:solidFill>
              </a:rPr>
              <a:t>Journey</a:t>
            </a:r>
            <a:endParaRPr lang="en-GB" sz="2126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48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CCC484-DB2B-4D4B-927B-A85FBF91C2C1}"/>
              </a:ext>
            </a:extLst>
          </p:cNvPr>
          <p:cNvSpPr txBox="1"/>
          <p:nvPr/>
        </p:nvSpPr>
        <p:spPr>
          <a:xfrm>
            <a:off x="66119" y="1166080"/>
            <a:ext cx="4958165" cy="4728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772" dirty="0">
                <a:solidFill>
                  <a:schemeClr val="bg1"/>
                </a:solidFill>
              </a:rPr>
              <a:t>Rhai o'r adnoddau rhestr chwarae sy'n cael eu datblygu:</a:t>
            </a:r>
          </a:p>
          <a:p>
            <a:endParaRPr lang="cy-GB" sz="1772" dirty="0">
              <a:solidFill>
                <a:schemeClr val="bg1"/>
              </a:solidFill>
            </a:endParaRP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772" dirty="0">
                <a:solidFill>
                  <a:schemeClr val="bg1"/>
                </a:solidFill>
              </a:rPr>
              <a:t>Defnyddio gwyddoniaeth wybyddol i ddatblygu'r cwricwlwm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772" dirty="0">
                <a:solidFill>
                  <a:schemeClr val="bg1"/>
                </a:solidFill>
              </a:rPr>
              <a:t>Datblygu strwythurau staffio a datblygu'r cwricwlwm (Iechyd a Lles)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772" dirty="0">
                <a:solidFill>
                  <a:schemeClr val="bg1"/>
                </a:solidFill>
              </a:rPr>
              <a:t>Ymagweddau pobl-ganolog tuag at DPP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772" dirty="0">
                <a:solidFill>
                  <a:schemeClr val="bg1"/>
                </a:solidFill>
              </a:rPr>
              <a:t>Cyfrifoldeb a rennir am ddylunio'r cwricwlwm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772" dirty="0">
                <a:solidFill>
                  <a:schemeClr val="bg1"/>
                </a:solidFill>
              </a:rPr>
              <a:t>Datblygu staff fel ymholwyr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772" dirty="0">
                <a:solidFill>
                  <a:schemeClr val="bg1"/>
                </a:solidFill>
              </a:rPr>
              <a:t>Datblygu dealltwriaeth staff a dysgwyr o'r pedwar diben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772" dirty="0">
                <a:solidFill>
                  <a:schemeClr val="bg1"/>
                </a:solidFill>
              </a:rPr>
              <a:t>Datblygu cwricwlwm lleol o amgylch y pedwar diben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772" dirty="0">
                <a:solidFill>
                  <a:schemeClr val="bg1"/>
                </a:solidFill>
              </a:rPr>
              <a:t>Datblygu arweinwyr a rheolaeth ‘fain’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cy-GB" sz="1772" dirty="0">
                <a:solidFill>
                  <a:schemeClr val="bg1"/>
                </a:solidFill>
              </a:rPr>
              <a:t>Datblygu'r cwricwlwm trwy nodau datblygu cynaliadwy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83DC93-D354-4FF1-9DF1-D1143007CF5B}"/>
              </a:ext>
            </a:extLst>
          </p:cNvPr>
          <p:cNvSpPr/>
          <p:nvPr/>
        </p:nvSpPr>
        <p:spPr>
          <a:xfrm>
            <a:off x="5766782" y="1181769"/>
            <a:ext cx="4735916" cy="4455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sz="1772" dirty="0" err="1">
                <a:solidFill>
                  <a:schemeClr val="bg1"/>
                </a:solidFill>
              </a:rPr>
              <a:t>Some</a:t>
            </a:r>
            <a:r>
              <a:rPr lang="cy-GB" sz="1772" dirty="0">
                <a:solidFill>
                  <a:schemeClr val="bg1"/>
                </a:solidFill>
              </a:rPr>
              <a:t> of the </a:t>
            </a:r>
            <a:r>
              <a:rPr lang="cy-GB" sz="1772" dirty="0" err="1">
                <a:solidFill>
                  <a:schemeClr val="bg1"/>
                </a:solidFill>
              </a:rPr>
              <a:t>playlist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resources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being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developed</a:t>
            </a:r>
            <a:r>
              <a:rPr lang="cy-GB" sz="1772" dirty="0">
                <a:solidFill>
                  <a:schemeClr val="bg1"/>
                </a:solidFill>
              </a:rPr>
              <a:t>:</a:t>
            </a:r>
          </a:p>
          <a:p>
            <a:endParaRPr lang="cy-GB" sz="1772" dirty="0">
              <a:solidFill>
                <a:schemeClr val="bg1"/>
              </a:solidFill>
            </a:endParaRP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 err="1">
                <a:solidFill>
                  <a:schemeClr val="bg1"/>
                </a:solidFill>
              </a:rPr>
              <a:t>Using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cognitive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science</a:t>
            </a:r>
            <a:r>
              <a:rPr lang="cy-GB" sz="1772" dirty="0">
                <a:solidFill>
                  <a:schemeClr val="bg1"/>
                </a:solidFill>
              </a:rPr>
              <a:t> to </a:t>
            </a:r>
            <a:r>
              <a:rPr lang="cy-GB" sz="1772" dirty="0" err="1">
                <a:solidFill>
                  <a:schemeClr val="bg1"/>
                </a:solidFill>
              </a:rPr>
              <a:t>develop</a:t>
            </a:r>
            <a:r>
              <a:rPr lang="cy-GB" sz="1772" dirty="0">
                <a:solidFill>
                  <a:schemeClr val="bg1"/>
                </a:solidFill>
              </a:rPr>
              <a:t> the </a:t>
            </a:r>
            <a:r>
              <a:rPr lang="cy-GB" sz="1772" dirty="0" err="1">
                <a:solidFill>
                  <a:schemeClr val="bg1"/>
                </a:solidFill>
              </a:rPr>
              <a:t>curriculum</a:t>
            </a:r>
            <a:endParaRPr lang="cy-GB" sz="1772" dirty="0">
              <a:solidFill>
                <a:schemeClr val="bg1"/>
              </a:solidFill>
            </a:endParaRP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 err="1">
                <a:solidFill>
                  <a:schemeClr val="bg1"/>
                </a:solidFill>
              </a:rPr>
              <a:t>Developing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staffing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structures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and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developing</a:t>
            </a:r>
            <a:r>
              <a:rPr lang="cy-GB" sz="1772" dirty="0">
                <a:solidFill>
                  <a:schemeClr val="bg1"/>
                </a:solidFill>
              </a:rPr>
              <a:t> the </a:t>
            </a:r>
            <a:r>
              <a:rPr lang="cy-GB" sz="1772" dirty="0" err="1">
                <a:solidFill>
                  <a:schemeClr val="bg1"/>
                </a:solidFill>
              </a:rPr>
              <a:t>curriculum</a:t>
            </a:r>
            <a:r>
              <a:rPr lang="cy-GB" sz="1772" dirty="0">
                <a:solidFill>
                  <a:schemeClr val="bg1"/>
                </a:solidFill>
              </a:rPr>
              <a:t> (</a:t>
            </a:r>
            <a:r>
              <a:rPr lang="cy-GB" sz="1772" dirty="0" err="1">
                <a:solidFill>
                  <a:schemeClr val="bg1"/>
                </a:solidFill>
              </a:rPr>
              <a:t>Health</a:t>
            </a:r>
            <a:r>
              <a:rPr lang="cy-GB" sz="1772" dirty="0">
                <a:solidFill>
                  <a:schemeClr val="bg1"/>
                </a:solidFill>
              </a:rPr>
              <a:t> &amp; Well-</a:t>
            </a:r>
            <a:r>
              <a:rPr lang="cy-GB" sz="1772" dirty="0" err="1">
                <a:solidFill>
                  <a:schemeClr val="bg1"/>
                </a:solidFill>
              </a:rPr>
              <a:t>being</a:t>
            </a:r>
            <a:r>
              <a:rPr lang="cy-GB" sz="1772" dirty="0">
                <a:solidFill>
                  <a:schemeClr val="bg1"/>
                </a:solidFill>
              </a:rPr>
              <a:t>)</a:t>
            </a: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 err="1">
                <a:solidFill>
                  <a:schemeClr val="bg1"/>
                </a:solidFill>
              </a:rPr>
              <a:t>People-centric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approaches</a:t>
            </a:r>
            <a:r>
              <a:rPr lang="cy-GB" sz="1772" dirty="0">
                <a:solidFill>
                  <a:schemeClr val="bg1"/>
                </a:solidFill>
              </a:rPr>
              <a:t> to CPD</a:t>
            </a: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 err="1">
                <a:solidFill>
                  <a:schemeClr val="bg1"/>
                </a:solidFill>
              </a:rPr>
              <a:t>Shared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responsibility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for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curriculum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design</a:t>
            </a:r>
            <a:endParaRPr lang="cy-GB" sz="1772" dirty="0">
              <a:solidFill>
                <a:schemeClr val="bg1"/>
              </a:solidFill>
            </a:endParaRP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 err="1">
                <a:solidFill>
                  <a:schemeClr val="bg1"/>
                </a:solidFill>
              </a:rPr>
              <a:t>Developing</a:t>
            </a:r>
            <a:r>
              <a:rPr lang="cy-GB" sz="1772" dirty="0">
                <a:solidFill>
                  <a:schemeClr val="bg1"/>
                </a:solidFill>
              </a:rPr>
              <a:t> staff as </a:t>
            </a:r>
            <a:r>
              <a:rPr lang="cy-GB" sz="1772" dirty="0" err="1">
                <a:solidFill>
                  <a:schemeClr val="bg1"/>
                </a:solidFill>
              </a:rPr>
              <a:t>enquirers</a:t>
            </a:r>
            <a:endParaRPr lang="cy-GB" sz="1772" dirty="0">
              <a:solidFill>
                <a:schemeClr val="bg1"/>
              </a:solidFill>
            </a:endParaRP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 err="1">
                <a:solidFill>
                  <a:schemeClr val="bg1"/>
                </a:solidFill>
              </a:rPr>
              <a:t>Developing</a:t>
            </a:r>
            <a:r>
              <a:rPr lang="cy-GB" sz="1772" dirty="0">
                <a:solidFill>
                  <a:schemeClr val="bg1"/>
                </a:solidFill>
              </a:rPr>
              <a:t> staff </a:t>
            </a:r>
            <a:r>
              <a:rPr lang="cy-GB" sz="1772" dirty="0" err="1">
                <a:solidFill>
                  <a:schemeClr val="bg1"/>
                </a:solidFill>
              </a:rPr>
              <a:t>and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learners</a:t>
            </a:r>
            <a:r>
              <a:rPr lang="cy-GB" sz="1772" dirty="0">
                <a:solidFill>
                  <a:schemeClr val="bg1"/>
                </a:solidFill>
              </a:rPr>
              <a:t>’ </a:t>
            </a:r>
            <a:r>
              <a:rPr lang="cy-GB" sz="1772" dirty="0" err="1">
                <a:solidFill>
                  <a:schemeClr val="bg1"/>
                </a:solidFill>
              </a:rPr>
              <a:t>understanding</a:t>
            </a:r>
            <a:r>
              <a:rPr lang="cy-GB" sz="1772" dirty="0">
                <a:solidFill>
                  <a:schemeClr val="bg1"/>
                </a:solidFill>
              </a:rPr>
              <a:t> of the </a:t>
            </a:r>
            <a:r>
              <a:rPr lang="cy-GB" sz="1772" dirty="0" err="1">
                <a:solidFill>
                  <a:schemeClr val="bg1"/>
                </a:solidFill>
              </a:rPr>
              <a:t>four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purposes</a:t>
            </a:r>
            <a:endParaRPr lang="cy-GB" sz="1772" dirty="0">
              <a:solidFill>
                <a:schemeClr val="bg1"/>
              </a:solidFill>
            </a:endParaRP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 err="1">
                <a:solidFill>
                  <a:schemeClr val="bg1"/>
                </a:solidFill>
              </a:rPr>
              <a:t>Developing</a:t>
            </a:r>
            <a:r>
              <a:rPr lang="cy-GB" sz="1772" dirty="0">
                <a:solidFill>
                  <a:schemeClr val="bg1"/>
                </a:solidFill>
              </a:rPr>
              <a:t> a </a:t>
            </a:r>
            <a:r>
              <a:rPr lang="cy-GB" sz="1772" dirty="0" err="1">
                <a:solidFill>
                  <a:schemeClr val="bg1"/>
                </a:solidFill>
              </a:rPr>
              <a:t>local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curriculum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around</a:t>
            </a:r>
            <a:r>
              <a:rPr lang="cy-GB" sz="1772" dirty="0">
                <a:solidFill>
                  <a:schemeClr val="bg1"/>
                </a:solidFill>
              </a:rPr>
              <a:t> the </a:t>
            </a:r>
            <a:r>
              <a:rPr lang="cy-GB" sz="1772" dirty="0" err="1">
                <a:solidFill>
                  <a:schemeClr val="bg1"/>
                </a:solidFill>
              </a:rPr>
              <a:t>four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purposes</a:t>
            </a:r>
            <a:endParaRPr lang="cy-GB" sz="1772" dirty="0">
              <a:solidFill>
                <a:schemeClr val="bg1"/>
              </a:solidFill>
            </a:endParaRP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 err="1">
                <a:solidFill>
                  <a:schemeClr val="bg1"/>
                </a:solidFill>
              </a:rPr>
              <a:t>Developing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leaders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and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lean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management</a:t>
            </a:r>
            <a:endParaRPr lang="cy-GB" sz="1772" dirty="0">
              <a:solidFill>
                <a:schemeClr val="bg1"/>
              </a:solidFill>
            </a:endParaRP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 err="1">
                <a:solidFill>
                  <a:schemeClr val="bg1"/>
                </a:solidFill>
              </a:rPr>
              <a:t>Developing</a:t>
            </a:r>
            <a:r>
              <a:rPr lang="cy-GB" sz="1772" dirty="0">
                <a:solidFill>
                  <a:schemeClr val="bg1"/>
                </a:solidFill>
              </a:rPr>
              <a:t> the </a:t>
            </a:r>
            <a:r>
              <a:rPr lang="cy-GB" sz="1772" dirty="0" err="1">
                <a:solidFill>
                  <a:schemeClr val="bg1"/>
                </a:solidFill>
              </a:rPr>
              <a:t>curriculum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through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sustainable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development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goals</a:t>
            </a:r>
            <a:endParaRPr lang="cy-GB" sz="1772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32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B83D710-78AD-4B2A-A25D-DD082675A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440" y="119566"/>
            <a:ext cx="1394050" cy="1354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C847FF-D309-46A3-AA06-714E038E073C}"/>
              </a:ext>
            </a:extLst>
          </p:cNvPr>
          <p:cNvSpPr txBox="1"/>
          <p:nvPr/>
        </p:nvSpPr>
        <p:spPr>
          <a:xfrm>
            <a:off x="1812645" y="3366154"/>
            <a:ext cx="5241884" cy="1455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72" dirty="0" err="1">
                <a:solidFill>
                  <a:schemeClr val="bg1"/>
                </a:solidFill>
              </a:rPr>
              <a:t>Ffurflen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ar-lein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>
                <a:solidFill>
                  <a:schemeClr val="bg1"/>
                </a:solidFill>
                <a:hlinkClick r:id="rId3"/>
              </a:rPr>
              <a:t>hon</a:t>
            </a:r>
            <a:r>
              <a:rPr lang="en-GB" sz="1772" dirty="0">
                <a:solidFill>
                  <a:schemeClr val="bg1"/>
                </a:solidFill>
              </a:rPr>
              <a:t>/ Complete this online </a:t>
            </a:r>
            <a:r>
              <a:rPr lang="en-GB" sz="1772" dirty="0">
                <a:solidFill>
                  <a:schemeClr val="bg1"/>
                </a:solidFill>
                <a:hlinkClick r:id="rId3"/>
              </a:rPr>
              <a:t>form</a:t>
            </a:r>
            <a:endParaRPr lang="en-GB" sz="1772" dirty="0">
              <a:solidFill>
                <a:schemeClr val="bg1"/>
              </a:solidFill>
            </a:endParaRPr>
          </a:p>
          <a:p>
            <a:endParaRPr lang="en-GB" sz="1772" dirty="0">
              <a:solidFill>
                <a:schemeClr val="bg1"/>
              </a:solidFill>
            </a:endParaRPr>
          </a:p>
          <a:p>
            <a:endParaRPr lang="en-GB" sz="1772" dirty="0">
              <a:solidFill>
                <a:schemeClr val="bg1"/>
              </a:solidFill>
            </a:endParaRPr>
          </a:p>
          <a:p>
            <a:r>
              <a:rPr lang="en-GB" sz="1772" dirty="0">
                <a:solidFill>
                  <a:schemeClr val="bg1"/>
                </a:solidFill>
              </a:rPr>
              <a:t>Mae </a:t>
            </a:r>
            <a:r>
              <a:rPr lang="en-GB" sz="1772" dirty="0" err="1">
                <a:solidFill>
                  <a:schemeClr val="bg1"/>
                </a:solidFill>
              </a:rPr>
              <a:t>angen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cwblhau’r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ffurflen</a:t>
            </a:r>
            <a:r>
              <a:rPr lang="en-GB" sz="1772" dirty="0">
                <a:solidFill>
                  <a:schemeClr val="bg1"/>
                </a:solidFill>
              </a:rPr>
              <a:t> erbyn </a:t>
            </a:r>
            <a:r>
              <a:rPr lang="en-GB" sz="1772" dirty="0" err="1">
                <a:solidFill>
                  <a:schemeClr val="bg1"/>
                </a:solidFill>
              </a:rPr>
              <a:t>Tachwedd</a:t>
            </a:r>
            <a:r>
              <a:rPr lang="en-GB" sz="1772" dirty="0">
                <a:solidFill>
                  <a:schemeClr val="bg1"/>
                </a:solidFill>
              </a:rPr>
              <a:t> 20fed / </a:t>
            </a:r>
          </a:p>
          <a:p>
            <a:r>
              <a:rPr lang="en-GB" sz="1772" dirty="0">
                <a:solidFill>
                  <a:schemeClr val="bg1"/>
                </a:solidFill>
              </a:rPr>
              <a:t>The forms needs to be completed by November 20th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3AE546-6F22-4027-8708-3EDFF122E834}"/>
              </a:ext>
            </a:extLst>
          </p:cNvPr>
          <p:cNvSpPr/>
          <p:nvPr/>
        </p:nvSpPr>
        <p:spPr>
          <a:xfrm>
            <a:off x="1322419" y="1644343"/>
            <a:ext cx="6570774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sz="2480" b="1" dirty="0">
                <a:solidFill>
                  <a:schemeClr val="bg1"/>
                </a:solidFill>
              </a:rPr>
              <a:t>Oes diddordeb gennych mewn cymryd rhan?</a:t>
            </a:r>
          </a:p>
          <a:p>
            <a:r>
              <a:rPr lang="cy-GB" sz="2480" b="1" dirty="0" err="1">
                <a:solidFill>
                  <a:schemeClr val="bg1"/>
                </a:solidFill>
              </a:rPr>
              <a:t>Are</a:t>
            </a:r>
            <a:r>
              <a:rPr lang="cy-GB" sz="2480" b="1" dirty="0">
                <a:solidFill>
                  <a:schemeClr val="bg1"/>
                </a:solidFill>
              </a:rPr>
              <a:t> </a:t>
            </a:r>
            <a:r>
              <a:rPr lang="cy-GB" sz="2480" b="1" dirty="0" err="1">
                <a:solidFill>
                  <a:schemeClr val="bg1"/>
                </a:solidFill>
              </a:rPr>
              <a:t>you</a:t>
            </a:r>
            <a:r>
              <a:rPr lang="cy-GB" sz="2480" b="1" dirty="0">
                <a:solidFill>
                  <a:schemeClr val="bg1"/>
                </a:solidFill>
              </a:rPr>
              <a:t> </a:t>
            </a:r>
            <a:r>
              <a:rPr lang="cy-GB" sz="2480" b="1" dirty="0" err="1">
                <a:solidFill>
                  <a:schemeClr val="bg1"/>
                </a:solidFill>
              </a:rPr>
              <a:t>interested</a:t>
            </a:r>
            <a:r>
              <a:rPr lang="cy-GB" sz="2480" b="1" dirty="0">
                <a:solidFill>
                  <a:schemeClr val="bg1"/>
                </a:solidFill>
              </a:rPr>
              <a:t> </a:t>
            </a:r>
            <a:r>
              <a:rPr lang="cy-GB" sz="2480" b="1" dirty="0" err="1">
                <a:solidFill>
                  <a:schemeClr val="bg1"/>
                </a:solidFill>
              </a:rPr>
              <a:t>in</a:t>
            </a:r>
            <a:r>
              <a:rPr lang="cy-GB" sz="2480" b="1" dirty="0">
                <a:solidFill>
                  <a:schemeClr val="bg1"/>
                </a:solidFill>
              </a:rPr>
              <a:t> </a:t>
            </a:r>
            <a:r>
              <a:rPr lang="cy-GB" sz="2480" b="1" dirty="0" err="1">
                <a:solidFill>
                  <a:schemeClr val="bg1"/>
                </a:solidFill>
              </a:rPr>
              <a:t>taking</a:t>
            </a:r>
            <a:r>
              <a:rPr lang="cy-GB" sz="2480" b="1" dirty="0">
                <a:solidFill>
                  <a:schemeClr val="bg1"/>
                </a:solidFill>
              </a:rPr>
              <a:t> </a:t>
            </a:r>
            <a:r>
              <a:rPr lang="cy-GB" sz="2480" b="1" dirty="0" err="1">
                <a:solidFill>
                  <a:schemeClr val="bg1"/>
                </a:solidFill>
              </a:rPr>
              <a:t>part</a:t>
            </a:r>
            <a:r>
              <a:rPr lang="cy-GB" sz="248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146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405279-0A97-4185-84A4-090DE9A955AD}"/>
              </a:ext>
            </a:extLst>
          </p:cNvPr>
          <p:cNvSpPr txBox="1"/>
          <p:nvPr/>
        </p:nvSpPr>
        <p:spPr>
          <a:xfrm>
            <a:off x="5643172" y="2109060"/>
            <a:ext cx="4655846" cy="3364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72" dirty="0">
                <a:solidFill>
                  <a:schemeClr val="bg1"/>
                </a:solidFill>
              </a:rPr>
              <a:t>If you take part, you will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GB" sz="1772" dirty="0">
                <a:solidFill>
                  <a:schemeClr val="bg1"/>
                </a:solidFill>
              </a:rPr>
              <a:t>Identify an area of good practice development in your school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GB" sz="1772" dirty="0">
                <a:solidFill>
                  <a:schemeClr val="bg1"/>
                </a:solidFill>
              </a:rPr>
              <a:t>Align this area to the component(s) of the PLJ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GB" sz="1772" dirty="0">
                <a:solidFill>
                  <a:schemeClr val="bg1"/>
                </a:solidFill>
              </a:rPr>
              <a:t>Produce a playlist storyboard and playlist</a:t>
            </a:r>
          </a:p>
          <a:p>
            <a:endParaRPr lang="en-GB" sz="1772" dirty="0">
              <a:solidFill>
                <a:schemeClr val="bg1"/>
              </a:solidFill>
            </a:endParaRPr>
          </a:p>
          <a:p>
            <a:endParaRPr lang="en-GB" sz="1772" dirty="0">
              <a:solidFill>
                <a:schemeClr val="bg1"/>
              </a:solidFill>
            </a:endParaRPr>
          </a:p>
          <a:p>
            <a:r>
              <a:rPr lang="en-GB" sz="1772" b="1" dirty="0">
                <a:solidFill>
                  <a:schemeClr val="bg1"/>
                </a:solidFill>
              </a:rPr>
              <a:t>If you take part, we will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GB" sz="1772" dirty="0">
                <a:solidFill>
                  <a:schemeClr val="bg1"/>
                </a:solidFill>
              </a:rPr>
              <a:t>Provide 1:1 support sessions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GB" sz="1772" dirty="0">
                <a:solidFill>
                  <a:schemeClr val="bg1"/>
                </a:solidFill>
              </a:rPr>
              <a:t>Provide development workshops and networking opportunities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GB" sz="1772" dirty="0">
                <a:solidFill>
                  <a:schemeClr val="bg1"/>
                </a:solidFill>
              </a:rPr>
              <a:t>Publish your school’s case study on </a:t>
            </a:r>
            <a:r>
              <a:rPr lang="en-GB" sz="1772" dirty="0" err="1">
                <a:solidFill>
                  <a:schemeClr val="bg1"/>
                </a:solidFill>
              </a:rPr>
              <a:t>Hwb</a:t>
            </a:r>
            <a:endParaRPr lang="en-GB" sz="1772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7512F-7623-4D76-B6C6-27C712DA63E1}"/>
              </a:ext>
            </a:extLst>
          </p:cNvPr>
          <p:cNvSpPr txBox="1"/>
          <p:nvPr/>
        </p:nvSpPr>
        <p:spPr>
          <a:xfrm>
            <a:off x="462847" y="1230930"/>
            <a:ext cx="3941079" cy="419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2126" b="1" dirty="0">
                <a:solidFill>
                  <a:schemeClr val="bg1"/>
                </a:solidFill>
              </a:rPr>
              <a:t>Datblygu adnoddau ar gyfer y PLJ</a:t>
            </a:r>
            <a:endParaRPr lang="en-GB" sz="2126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C22BEC-42E3-4326-9050-03312541D8A1}"/>
              </a:ext>
            </a:extLst>
          </p:cNvPr>
          <p:cNvSpPr txBox="1"/>
          <p:nvPr/>
        </p:nvSpPr>
        <p:spPr>
          <a:xfrm>
            <a:off x="5867178" y="1276918"/>
            <a:ext cx="3845092" cy="419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2126" b="1" dirty="0" err="1">
                <a:solidFill>
                  <a:schemeClr val="bg1"/>
                </a:solidFill>
              </a:rPr>
              <a:t>Developing</a:t>
            </a:r>
            <a:r>
              <a:rPr lang="cy-GB" sz="2126" b="1" dirty="0">
                <a:solidFill>
                  <a:schemeClr val="bg1"/>
                </a:solidFill>
              </a:rPr>
              <a:t> </a:t>
            </a:r>
            <a:r>
              <a:rPr lang="cy-GB" sz="2126" b="1" dirty="0" err="1">
                <a:solidFill>
                  <a:schemeClr val="bg1"/>
                </a:solidFill>
              </a:rPr>
              <a:t>resources</a:t>
            </a:r>
            <a:r>
              <a:rPr lang="cy-GB" sz="2126" b="1" dirty="0">
                <a:solidFill>
                  <a:schemeClr val="bg1"/>
                </a:solidFill>
              </a:rPr>
              <a:t> </a:t>
            </a:r>
            <a:r>
              <a:rPr lang="cy-GB" sz="2126" b="1" dirty="0" err="1">
                <a:solidFill>
                  <a:schemeClr val="bg1"/>
                </a:solidFill>
              </a:rPr>
              <a:t>for</a:t>
            </a:r>
            <a:r>
              <a:rPr lang="cy-GB" sz="2126" b="1" dirty="0">
                <a:solidFill>
                  <a:schemeClr val="bg1"/>
                </a:solidFill>
              </a:rPr>
              <a:t> the PLJ</a:t>
            </a:r>
            <a:endParaRPr lang="en-GB" sz="2126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4826F-6756-4C3A-902F-1CF4B53357B8}"/>
              </a:ext>
            </a:extLst>
          </p:cNvPr>
          <p:cNvSpPr txBox="1"/>
          <p:nvPr/>
        </p:nvSpPr>
        <p:spPr>
          <a:xfrm>
            <a:off x="402024" y="2208453"/>
            <a:ext cx="4655846" cy="309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72" dirty="0" err="1">
                <a:solidFill>
                  <a:schemeClr val="bg1"/>
                </a:solidFill>
              </a:rPr>
              <a:t>Os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cymerwch</a:t>
            </a:r>
            <a:r>
              <a:rPr lang="en-GB" sz="1772" dirty="0">
                <a:solidFill>
                  <a:schemeClr val="bg1"/>
                </a:solidFill>
              </a:rPr>
              <a:t> ran, </a:t>
            </a:r>
            <a:r>
              <a:rPr lang="en-GB" sz="1772" dirty="0" err="1">
                <a:solidFill>
                  <a:schemeClr val="bg1"/>
                </a:solidFill>
              </a:rPr>
              <a:t>byddwch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yn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GB" sz="1772" dirty="0" err="1">
                <a:solidFill>
                  <a:schemeClr val="bg1"/>
                </a:solidFill>
              </a:rPr>
              <a:t>Nodi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maes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datblygu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arfer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dda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yn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eich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ysgol</a:t>
            </a:r>
            <a:endParaRPr lang="en-GB" sz="1772" dirty="0">
              <a:solidFill>
                <a:schemeClr val="bg1"/>
              </a:solidFill>
            </a:endParaRP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GB" sz="1772" dirty="0" err="1">
                <a:solidFill>
                  <a:schemeClr val="bg1"/>
                </a:solidFill>
              </a:rPr>
              <a:t>Alinio'r</a:t>
            </a:r>
            <a:r>
              <a:rPr lang="en-GB" sz="1772" dirty="0">
                <a:solidFill>
                  <a:schemeClr val="bg1"/>
                </a:solidFill>
              </a:rPr>
              <a:t> ardal hon â </a:t>
            </a:r>
            <a:r>
              <a:rPr lang="en-GB" sz="1772" dirty="0" err="1">
                <a:solidFill>
                  <a:schemeClr val="bg1"/>
                </a:solidFill>
              </a:rPr>
              <a:t>chydran</a:t>
            </a:r>
            <a:r>
              <a:rPr lang="en-GB" sz="1772" dirty="0">
                <a:solidFill>
                  <a:schemeClr val="bg1"/>
                </a:solidFill>
              </a:rPr>
              <a:t> (</a:t>
            </a:r>
            <a:r>
              <a:rPr lang="en-GB" sz="1772" dirty="0" err="1">
                <a:solidFill>
                  <a:schemeClr val="bg1"/>
                </a:solidFill>
              </a:rPr>
              <a:t>nau</a:t>
            </a:r>
            <a:r>
              <a:rPr lang="en-GB" sz="1772" dirty="0">
                <a:solidFill>
                  <a:schemeClr val="bg1"/>
                </a:solidFill>
              </a:rPr>
              <a:t>) y PLJ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GB" sz="1772" dirty="0" err="1">
                <a:solidFill>
                  <a:schemeClr val="bg1"/>
                </a:solidFill>
              </a:rPr>
              <a:t>Cynhyrchu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bwrdd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stori</a:t>
            </a:r>
            <a:r>
              <a:rPr lang="en-GB" sz="1772" dirty="0">
                <a:solidFill>
                  <a:schemeClr val="bg1"/>
                </a:solidFill>
              </a:rPr>
              <a:t> a rhestr chwarae</a:t>
            </a:r>
          </a:p>
          <a:p>
            <a:endParaRPr lang="en-GB" sz="1772" dirty="0">
              <a:solidFill>
                <a:schemeClr val="bg1"/>
              </a:solidFill>
            </a:endParaRPr>
          </a:p>
          <a:p>
            <a:endParaRPr lang="en-GB" sz="1772" dirty="0">
              <a:solidFill>
                <a:schemeClr val="bg1"/>
              </a:solidFill>
            </a:endParaRPr>
          </a:p>
          <a:p>
            <a:r>
              <a:rPr lang="en-GB" sz="1772" dirty="0" err="1">
                <a:solidFill>
                  <a:schemeClr val="bg1"/>
                </a:solidFill>
              </a:rPr>
              <a:t>Os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cymerwch</a:t>
            </a:r>
            <a:r>
              <a:rPr lang="en-GB" sz="1772" dirty="0">
                <a:solidFill>
                  <a:schemeClr val="bg1"/>
                </a:solidFill>
              </a:rPr>
              <a:t> ran, </a:t>
            </a:r>
            <a:r>
              <a:rPr lang="en-GB" sz="1772" dirty="0" err="1">
                <a:solidFill>
                  <a:schemeClr val="bg1"/>
                </a:solidFill>
              </a:rPr>
              <a:t>fe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wnawn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ni</a:t>
            </a:r>
            <a:endParaRPr lang="en-GB" sz="1772" dirty="0">
              <a:solidFill>
                <a:schemeClr val="bg1"/>
              </a:solidFill>
            </a:endParaRP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GB" sz="1772" dirty="0" err="1">
                <a:solidFill>
                  <a:schemeClr val="bg1"/>
                </a:solidFill>
              </a:rPr>
              <a:t>Ddarparu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sesiynau</a:t>
            </a:r>
            <a:r>
              <a:rPr lang="en-GB" sz="1772" dirty="0">
                <a:solidFill>
                  <a:schemeClr val="bg1"/>
                </a:solidFill>
              </a:rPr>
              <a:t> cymorth 1: 1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GB" sz="1772" dirty="0" err="1">
                <a:solidFill>
                  <a:schemeClr val="bg1"/>
                </a:solidFill>
              </a:rPr>
              <a:t>Ddarparu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gweithdai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datblygu</a:t>
            </a:r>
            <a:r>
              <a:rPr lang="en-GB" sz="1772" dirty="0">
                <a:solidFill>
                  <a:schemeClr val="bg1"/>
                </a:solidFill>
              </a:rPr>
              <a:t> a </a:t>
            </a:r>
            <a:r>
              <a:rPr lang="en-GB" sz="1772" dirty="0" err="1">
                <a:solidFill>
                  <a:schemeClr val="bg1"/>
                </a:solidFill>
              </a:rPr>
              <a:t>chyfleoedd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rhwydweithio</a:t>
            </a:r>
            <a:endParaRPr lang="en-GB" sz="1772" dirty="0">
              <a:solidFill>
                <a:schemeClr val="bg1"/>
              </a:solidFill>
            </a:endParaRP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GB" sz="1772" dirty="0" err="1">
                <a:solidFill>
                  <a:schemeClr val="bg1"/>
                </a:solidFill>
              </a:rPr>
              <a:t>Cyhoeddu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astudiaeth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achos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eich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ysgol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ar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Hwb</a:t>
            </a:r>
            <a:endParaRPr lang="en-GB" sz="1772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95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9C6FDFF-E05E-4FF9-A5F5-A1E960700CB2}"/>
              </a:ext>
            </a:extLst>
          </p:cNvPr>
          <p:cNvSpPr/>
          <p:nvPr/>
        </p:nvSpPr>
        <p:spPr>
          <a:xfrm>
            <a:off x="156983" y="857001"/>
            <a:ext cx="3544761" cy="2453714"/>
          </a:xfrm>
          <a:prstGeom prst="wedgeRoundRectCallout">
            <a:avLst>
              <a:gd name="adj1" fmla="val -52144"/>
              <a:gd name="adj2" fmla="val 753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1949" b="1" i="1" dirty="0"/>
              <a:t>Beth yw’r PLJ?</a:t>
            </a:r>
          </a:p>
          <a:p>
            <a:r>
              <a:rPr lang="cy-GB" sz="1949" dirty="0"/>
              <a:t>Model llinol sy’n cyfuno SLO a’r NAPL, wedi’i gefnogi gan adnoddau astudiaeth achos, er mwyn darparu llwybr i gefnogi ysgolion gyda’u paratoadau am y cwricwlwm newydd.</a:t>
            </a:r>
            <a:endParaRPr lang="en-GB" sz="1594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FC73580-D7A6-4368-AF48-1CD60194CD83}"/>
              </a:ext>
            </a:extLst>
          </p:cNvPr>
          <p:cNvSpPr/>
          <p:nvPr/>
        </p:nvSpPr>
        <p:spPr>
          <a:xfrm>
            <a:off x="73285" y="4223827"/>
            <a:ext cx="3544761" cy="2453714"/>
          </a:xfrm>
          <a:prstGeom prst="wedgeRoundRectCallout">
            <a:avLst>
              <a:gd name="adj1" fmla="val -49923"/>
              <a:gd name="adj2" fmla="val -617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y-GB" sz="1949" b="1" i="1" dirty="0" err="1"/>
              <a:t>What</a:t>
            </a:r>
            <a:r>
              <a:rPr lang="cy-GB" sz="1949" b="1" i="1" dirty="0"/>
              <a:t> is the PLJ?</a:t>
            </a:r>
          </a:p>
          <a:p>
            <a:r>
              <a:rPr lang="cy-GB" sz="1949" dirty="0"/>
              <a:t>A </a:t>
            </a:r>
            <a:r>
              <a:rPr lang="cy-GB" sz="1949" dirty="0" err="1"/>
              <a:t>linear</a:t>
            </a:r>
            <a:r>
              <a:rPr lang="cy-GB" sz="1949" dirty="0"/>
              <a:t> model </a:t>
            </a:r>
            <a:r>
              <a:rPr lang="cy-GB" sz="1949" dirty="0" err="1"/>
              <a:t>combining</a:t>
            </a:r>
            <a:r>
              <a:rPr lang="cy-GB" sz="1949" dirty="0"/>
              <a:t> SLO </a:t>
            </a:r>
            <a:r>
              <a:rPr lang="cy-GB" sz="1949" dirty="0" err="1"/>
              <a:t>and</a:t>
            </a:r>
            <a:r>
              <a:rPr lang="cy-GB" sz="1949" dirty="0"/>
              <a:t> NAPL, </a:t>
            </a:r>
            <a:r>
              <a:rPr lang="cy-GB" sz="1949" dirty="0" err="1"/>
              <a:t>supported</a:t>
            </a:r>
            <a:r>
              <a:rPr lang="cy-GB" sz="1949" dirty="0"/>
              <a:t> by </a:t>
            </a:r>
            <a:r>
              <a:rPr lang="cy-GB" sz="1949" dirty="0" err="1"/>
              <a:t>case</a:t>
            </a:r>
            <a:r>
              <a:rPr lang="cy-GB" sz="1949" dirty="0"/>
              <a:t> </a:t>
            </a:r>
            <a:r>
              <a:rPr lang="cy-GB" sz="1949" dirty="0" err="1"/>
              <a:t>study</a:t>
            </a:r>
            <a:r>
              <a:rPr lang="cy-GB" sz="1949" dirty="0"/>
              <a:t> </a:t>
            </a:r>
            <a:r>
              <a:rPr lang="cy-GB" sz="1949" dirty="0" err="1"/>
              <a:t>resources</a:t>
            </a:r>
            <a:r>
              <a:rPr lang="cy-GB" sz="1949" dirty="0"/>
              <a:t>, to </a:t>
            </a:r>
            <a:r>
              <a:rPr lang="cy-GB" sz="1949" dirty="0" err="1"/>
              <a:t>provide</a:t>
            </a:r>
            <a:r>
              <a:rPr lang="cy-GB" sz="1949" dirty="0"/>
              <a:t> a </a:t>
            </a:r>
            <a:r>
              <a:rPr lang="cy-GB" sz="1949" dirty="0" err="1"/>
              <a:t>route</a:t>
            </a:r>
            <a:r>
              <a:rPr lang="cy-GB" sz="1949" dirty="0"/>
              <a:t> map </a:t>
            </a:r>
            <a:r>
              <a:rPr lang="cy-GB" sz="1949" dirty="0" err="1"/>
              <a:t>for</a:t>
            </a:r>
            <a:r>
              <a:rPr lang="cy-GB" sz="1949" dirty="0"/>
              <a:t> </a:t>
            </a:r>
            <a:r>
              <a:rPr lang="cy-GB" sz="1949" dirty="0" err="1"/>
              <a:t>schools</a:t>
            </a:r>
            <a:r>
              <a:rPr lang="cy-GB" sz="1949" dirty="0"/>
              <a:t> to help </a:t>
            </a:r>
            <a:r>
              <a:rPr lang="cy-GB" sz="1949" dirty="0" err="1"/>
              <a:t>them</a:t>
            </a:r>
            <a:r>
              <a:rPr lang="cy-GB" sz="1949" dirty="0"/>
              <a:t> </a:t>
            </a:r>
            <a:r>
              <a:rPr lang="cy-GB" sz="1949" dirty="0" err="1"/>
              <a:t>prepare</a:t>
            </a:r>
            <a:r>
              <a:rPr lang="cy-GB" sz="1949" dirty="0"/>
              <a:t> </a:t>
            </a:r>
            <a:r>
              <a:rPr lang="cy-GB" sz="1949" dirty="0" err="1"/>
              <a:t>for</a:t>
            </a:r>
            <a:r>
              <a:rPr lang="cy-GB" sz="1949" dirty="0"/>
              <a:t> the </a:t>
            </a:r>
            <a:r>
              <a:rPr lang="cy-GB" sz="1949" dirty="0" err="1"/>
              <a:t>new</a:t>
            </a:r>
            <a:r>
              <a:rPr lang="cy-GB" sz="1949" dirty="0"/>
              <a:t> </a:t>
            </a:r>
            <a:r>
              <a:rPr lang="cy-GB" sz="1949" dirty="0" err="1"/>
              <a:t>curriculum</a:t>
            </a:r>
            <a:r>
              <a:rPr lang="cy-GB" sz="1949" dirty="0"/>
              <a:t>.</a:t>
            </a:r>
          </a:p>
          <a:p>
            <a:pPr algn="ctr"/>
            <a:endParaRPr lang="en-GB" sz="1594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5413A9-FEBA-42B9-B946-59268F5C7F4F}"/>
              </a:ext>
            </a:extLst>
          </p:cNvPr>
          <p:cNvGrpSpPr/>
          <p:nvPr/>
        </p:nvGrpSpPr>
        <p:grpSpPr>
          <a:xfrm>
            <a:off x="3889694" y="852399"/>
            <a:ext cx="6630251" cy="5583705"/>
            <a:chOff x="4391129" y="205717"/>
            <a:chExt cx="7484981" cy="63035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482462-4A81-4551-A1A3-17087F843C4A}"/>
                </a:ext>
              </a:extLst>
            </p:cNvPr>
            <p:cNvSpPr txBox="1"/>
            <p:nvPr/>
          </p:nvSpPr>
          <p:spPr>
            <a:xfrm>
              <a:off x="4391129" y="3635511"/>
              <a:ext cx="7484981" cy="2873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y-GB" sz="1594" b="1" dirty="0" err="1">
                  <a:solidFill>
                    <a:schemeClr val="bg1"/>
                  </a:solidFill>
                </a:rPr>
                <a:t>Purpose</a:t>
              </a:r>
              <a:endParaRPr lang="cy-GB" sz="1594" b="1" dirty="0">
                <a:solidFill>
                  <a:schemeClr val="bg1"/>
                </a:solidFill>
              </a:endParaRPr>
            </a:p>
            <a:p>
              <a:pPr marL="253117" indent="-253117">
                <a:buFont typeface="Arial" panose="020B0604020202020204" pitchFamily="34" charset="0"/>
                <a:buChar char="•"/>
              </a:pPr>
              <a:r>
                <a:rPr lang="cy-GB" sz="1594" dirty="0" err="1">
                  <a:solidFill>
                    <a:schemeClr val="bg1"/>
                  </a:solidFill>
                </a:rPr>
                <a:t>Combines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different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models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and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approaches</a:t>
              </a:r>
              <a:endParaRPr lang="cy-GB" sz="1594" dirty="0">
                <a:solidFill>
                  <a:schemeClr val="bg1"/>
                </a:solidFill>
              </a:endParaRPr>
            </a:p>
            <a:p>
              <a:pPr marL="253117" indent="-253117">
                <a:buFont typeface="Arial" panose="020B0604020202020204" pitchFamily="34" charset="0"/>
                <a:buChar char="•"/>
              </a:pPr>
              <a:r>
                <a:rPr lang="cy-GB" sz="1594" dirty="0" err="1">
                  <a:solidFill>
                    <a:schemeClr val="bg1"/>
                  </a:solidFill>
                </a:rPr>
                <a:t>Supports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schools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with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preparation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for</a:t>
              </a:r>
              <a:r>
                <a:rPr lang="cy-GB" sz="1594" dirty="0">
                  <a:solidFill>
                    <a:schemeClr val="bg1"/>
                  </a:solidFill>
                </a:rPr>
                <a:t> the </a:t>
              </a:r>
              <a:r>
                <a:rPr lang="cy-GB" sz="1594" dirty="0" err="1">
                  <a:solidFill>
                    <a:schemeClr val="bg1"/>
                  </a:solidFill>
                </a:rPr>
                <a:t>new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curriculum</a:t>
              </a:r>
              <a:endParaRPr lang="cy-GB" sz="1594" dirty="0">
                <a:solidFill>
                  <a:schemeClr val="bg1"/>
                </a:solidFill>
              </a:endParaRPr>
            </a:p>
            <a:p>
              <a:pPr marL="253117" indent="-253117">
                <a:buFont typeface="Arial" panose="020B0604020202020204" pitchFamily="34" charset="0"/>
                <a:buChar char="•"/>
              </a:pPr>
              <a:r>
                <a:rPr lang="cy-GB" sz="1594" dirty="0" err="1">
                  <a:solidFill>
                    <a:schemeClr val="bg1"/>
                  </a:solidFill>
                </a:rPr>
                <a:t>Provides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an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integrated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national</a:t>
              </a:r>
              <a:r>
                <a:rPr lang="cy-GB" sz="1594" dirty="0">
                  <a:solidFill>
                    <a:schemeClr val="bg1"/>
                  </a:solidFill>
                </a:rPr>
                <a:t> model, </a:t>
              </a:r>
              <a:r>
                <a:rPr lang="cy-GB" sz="1594" dirty="0" err="1">
                  <a:solidFill>
                    <a:schemeClr val="bg1"/>
                  </a:solidFill>
                </a:rPr>
                <a:t>supported</a:t>
              </a:r>
              <a:r>
                <a:rPr lang="cy-GB" sz="1594" dirty="0">
                  <a:solidFill>
                    <a:schemeClr val="bg1"/>
                  </a:solidFill>
                </a:rPr>
                <a:t> by </a:t>
              </a:r>
              <a:r>
                <a:rPr lang="cy-GB" sz="1594" dirty="0" err="1">
                  <a:solidFill>
                    <a:schemeClr val="bg1"/>
                  </a:solidFill>
                </a:rPr>
                <a:t>national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resources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and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regional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professional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learning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programme</a:t>
              </a:r>
              <a:endParaRPr lang="cy-GB" sz="1594" dirty="0">
                <a:solidFill>
                  <a:schemeClr val="bg1"/>
                </a:solidFill>
              </a:endParaRPr>
            </a:p>
            <a:p>
              <a:pPr marL="253117" indent="-253117">
                <a:buFont typeface="Arial" panose="020B0604020202020204" pitchFamily="34" charset="0"/>
                <a:buChar char="•"/>
              </a:pPr>
              <a:r>
                <a:rPr lang="cy-GB" sz="1594" dirty="0" err="1">
                  <a:solidFill>
                    <a:schemeClr val="bg1"/>
                  </a:solidFill>
                </a:rPr>
                <a:t>Makes</a:t>
              </a:r>
              <a:r>
                <a:rPr lang="cy-GB" sz="1594" dirty="0">
                  <a:solidFill>
                    <a:schemeClr val="bg1"/>
                  </a:solidFill>
                </a:rPr>
                <a:t> the </a:t>
              </a:r>
              <a:r>
                <a:rPr lang="cy-GB" sz="1594" dirty="0" err="1">
                  <a:solidFill>
                    <a:schemeClr val="bg1"/>
                  </a:solidFill>
                </a:rPr>
                <a:t>guidance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live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via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school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case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study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examples</a:t>
              </a:r>
              <a:endParaRPr lang="cy-GB" sz="1594" dirty="0">
                <a:solidFill>
                  <a:schemeClr val="bg1"/>
                </a:solidFill>
              </a:endParaRPr>
            </a:p>
            <a:p>
              <a:pPr marL="253117" indent="-253117">
                <a:buFont typeface="Arial" panose="020B0604020202020204" pitchFamily="34" charset="0"/>
                <a:buChar char="•"/>
              </a:pPr>
              <a:r>
                <a:rPr lang="cy-GB" sz="1594" dirty="0" err="1">
                  <a:solidFill>
                    <a:schemeClr val="bg1"/>
                  </a:solidFill>
                </a:rPr>
                <a:t>School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case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studies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focus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on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b="1" dirty="0" err="1">
                  <a:solidFill>
                    <a:schemeClr val="bg1"/>
                  </a:solidFill>
                </a:rPr>
                <a:t>why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and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b="1" dirty="0" err="1">
                  <a:solidFill>
                    <a:schemeClr val="bg1"/>
                  </a:solidFill>
                </a:rPr>
                <a:t>how</a:t>
              </a:r>
              <a:r>
                <a:rPr lang="cy-GB" sz="1594" dirty="0">
                  <a:solidFill>
                    <a:schemeClr val="bg1"/>
                  </a:solidFill>
                </a:rPr>
                <a:t> the </a:t>
              </a:r>
              <a:r>
                <a:rPr lang="cy-GB" sz="1594" dirty="0" err="1">
                  <a:solidFill>
                    <a:schemeClr val="bg1"/>
                  </a:solidFill>
                </a:rPr>
                <a:t>developments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were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undertaken</a:t>
              </a:r>
              <a:r>
                <a:rPr lang="cy-GB" sz="1594" dirty="0">
                  <a:solidFill>
                    <a:schemeClr val="bg1"/>
                  </a:solidFill>
                </a:rPr>
                <a:t>.</a:t>
              </a:r>
            </a:p>
            <a:p>
              <a:pPr marL="253117" indent="-253117">
                <a:buFont typeface="Arial" panose="020B0604020202020204" pitchFamily="34" charset="0"/>
                <a:buChar char="•"/>
              </a:pPr>
              <a:r>
                <a:rPr lang="cy-GB" sz="1594" dirty="0" err="1">
                  <a:solidFill>
                    <a:schemeClr val="bg1"/>
                  </a:solidFill>
                </a:rPr>
                <a:t>Supports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schools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with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cy-GB" sz="1594" dirty="0" err="1">
                  <a:solidFill>
                    <a:schemeClr val="bg1"/>
                  </a:solidFill>
                </a:rPr>
                <a:t>resources</a:t>
              </a:r>
              <a:r>
                <a:rPr lang="cy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>
                  <a:solidFill>
                    <a:schemeClr val="bg1"/>
                  </a:solidFill>
                </a:rPr>
                <a:t>for additional national professional learning days in 2020-22.</a:t>
              </a:r>
              <a:endParaRPr lang="cy-GB" sz="1594" dirty="0">
                <a:solidFill>
                  <a:schemeClr val="bg1"/>
                </a:solidFill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EBEF61E-1724-42A0-A6D6-BFFCAD913AF1}"/>
                </a:ext>
              </a:extLst>
            </p:cNvPr>
            <p:cNvSpPr/>
            <p:nvPr/>
          </p:nvSpPr>
          <p:spPr>
            <a:xfrm>
              <a:off x="4421276" y="205717"/>
              <a:ext cx="6903218" cy="28737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594" b="1" dirty="0" err="1">
                  <a:solidFill>
                    <a:schemeClr val="bg1"/>
                  </a:solidFill>
                </a:rPr>
                <a:t>Pwrpas</a:t>
              </a:r>
              <a:endParaRPr lang="en-GB" sz="1594" b="1" dirty="0">
                <a:solidFill>
                  <a:schemeClr val="bg1"/>
                </a:solidFill>
              </a:endParaRPr>
            </a:p>
            <a:p>
              <a:pPr marL="253117" indent="-253117">
                <a:buFont typeface="Arial" panose="020B0604020202020204" pitchFamily="34" charset="0"/>
                <a:buChar char="•"/>
              </a:pPr>
              <a:r>
                <a:rPr lang="en-GB" sz="1594" dirty="0" err="1">
                  <a:solidFill>
                    <a:schemeClr val="bg1"/>
                  </a:solidFill>
                </a:rPr>
                <a:t>Cyfuno</a:t>
              </a:r>
              <a:r>
                <a:rPr lang="en-GB" sz="1594" dirty="0">
                  <a:solidFill>
                    <a:schemeClr val="bg1"/>
                  </a:solidFill>
                </a:rPr>
                <a:t> gwahanol </a:t>
              </a:r>
              <a:r>
                <a:rPr lang="en-GB" sz="1594" dirty="0" err="1">
                  <a:solidFill>
                    <a:schemeClr val="bg1"/>
                  </a:solidFill>
                </a:rPr>
                <a:t>fodelau</a:t>
              </a:r>
              <a:r>
                <a:rPr lang="en-GB" sz="1594" dirty="0">
                  <a:solidFill>
                    <a:schemeClr val="bg1"/>
                  </a:solidFill>
                </a:rPr>
                <a:t> a </a:t>
              </a:r>
              <a:r>
                <a:rPr lang="en-GB" sz="1594" dirty="0" err="1">
                  <a:solidFill>
                    <a:schemeClr val="bg1"/>
                  </a:solidFill>
                </a:rPr>
                <a:t>dulliau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gweithredu</a:t>
              </a:r>
              <a:endParaRPr lang="en-GB" sz="1594" dirty="0">
                <a:solidFill>
                  <a:schemeClr val="bg1"/>
                </a:solidFill>
              </a:endParaRPr>
            </a:p>
            <a:p>
              <a:pPr marL="253117" indent="-253117">
                <a:buFont typeface="Arial" panose="020B0604020202020204" pitchFamily="34" charset="0"/>
                <a:buChar char="•"/>
              </a:pPr>
              <a:r>
                <a:rPr lang="en-GB" sz="1594" dirty="0" err="1">
                  <a:solidFill>
                    <a:schemeClr val="bg1"/>
                  </a:solidFill>
                </a:rPr>
                <a:t>Cefnogi</a:t>
              </a:r>
              <a:r>
                <a:rPr lang="en-GB" sz="1594" dirty="0">
                  <a:solidFill>
                    <a:schemeClr val="bg1"/>
                  </a:solidFill>
                </a:rPr>
                <a:t> ysgolion </a:t>
              </a:r>
              <a:r>
                <a:rPr lang="en-GB" sz="1594" dirty="0" err="1">
                  <a:solidFill>
                    <a:schemeClr val="bg1"/>
                  </a:solidFill>
                </a:rPr>
                <a:t>i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baratoi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ar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gyfer</a:t>
              </a:r>
              <a:r>
                <a:rPr lang="en-GB" sz="1594" dirty="0">
                  <a:solidFill>
                    <a:schemeClr val="bg1"/>
                  </a:solidFill>
                </a:rPr>
                <a:t> y cwricwlwm newydd</a:t>
              </a:r>
            </a:p>
            <a:p>
              <a:pPr marL="253117" indent="-253117">
                <a:buFont typeface="Arial" panose="020B0604020202020204" pitchFamily="34" charset="0"/>
                <a:buChar char="•"/>
              </a:pPr>
              <a:r>
                <a:rPr lang="en-GB" sz="1594" dirty="0" err="1">
                  <a:solidFill>
                    <a:schemeClr val="bg1"/>
                  </a:solidFill>
                </a:rPr>
                <a:t>Darparu</a:t>
              </a:r>
              <a:r>
                <a:rPr lang="en-GB" sz="1594" dirty="0">
                  <a:solidFill>
                    <a:schemeClr val="bg1"/>
                  </a:solidFill>
                </a:rPr>
                <a:t> model </a:t>
              </a:r>
              <a:r>
                <a:rPr lang="en-GB" sz="1594" dirty="0" err="1">
                  <a:solidFill>
                    <a:schemeClr val="bg1"/>
                  </a:solidFill>
                </a:rPr>
                <a:t>cenedlaethol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integredig</a:t>
              </a:r>
              <a:r>
                <a:rPr lang="en-GB" sz="1594" dirty="0">
                  <a:solidFill>
                    <a:schemeClr val="bg1"/>
                  </a:solidFill>
                </a:rPr>
                <a:t>, wedi'i gefnogi </a:t>
              </a:r>
              <a:r>
                <a:rPr lang="en-GB" sz="1594" dirty="0" err="1">
                  <a:solidFill>
                    <a:schemeClr val="bg1"/>
                  </a:solidFill>
                </a:rPr>
                <a:t>gan</a:t>
              </a:r>
              <a:r>
                <a:rPr lang="en-GB" sz="1594" dirty="0">
                  <a:solidFill>
                    <a:schemeClr val="bg1"/>
                  </a:solidFill>
                </a:rPr>
                <a:t> adnoddau </a:t>
              </a:r>
              <a:r>
                <a:rPr lang="en-GB" sz="1594" dirty="0" err="1">
                  <a:solidFill>
                    <a:schemeClr val="bg1"/>
                  </a:solidFill>
                </a:rPr>
                <a:t>cenedlaethol</a:t>
              </a:r>
              <a:r>
                <a:rPr lang="en-GB" sz="1594" dirty="0">
                  <a:solidFill>
                    <a:schemeClr val="bg1"/>
                  </a:solidFill>
                </a:rPr>
                <a:t> a </a:t>
              </a:r>
              <a:r>
                <a:rPr lang="en-GB" sz="1594" dirty="0" err="1">
                  <a:solidFill>
                    <a:schemeClr val="bg1"/>
                  </a:solidFill>
                </a:rPr>
                <a:t>rhaglen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ddysgu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broffesiynol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ranbarthol</a:t>
              </a:r>
              <a:endParaRPr lang="en-GB" sz="1594" dirty="0">
                <a:solidFill>
                  <a:schemeClr val="bg1"/>
                </a:solidFill>
              </a:endParaRPr>
            </a:p>
            <a:p>
              <a:pPr marL="253117" indent="-253117">
                <a:buFont typeface="Arial" panose="020B0604020202020204" pitchFamily="34" charset="0"/>
                <a:buChar char="•"/>
              </a:pPr>
              <a:r>
                <a:rPr lang="en-GB" sz="1594" dirty="0">
                  <a:solidFill>
                    <a:schemeClr val="bg1"/>
                  </a:solidFill>
                </a:rPr>
                <a:t>Gwneud y </a:t>
              </a:r>
              <a:r>
                <a:rPr lang="en-GB" sz="1594" dirty="0" err="1">
                  <a:solidFill>
                    <a:schemeClr val="bg1"/>
                  </a:solidFill>
                </a:rPr>
                <a:t>canllawiau'n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fyw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trwy</a:t>
              </a:r>
              <a:r>
                <a:rPr lang="en-GB" sz="1594" dirty="0">
                  <a:solidFill>
                    <a:schemeClr val="bg1"/>
                  </a:solidFill>
                </a:rPr>
                <a:t> enghreifftiau </a:t>
              </a:r>
              <a:r>
                <a:rPr lang="en-GB" sz="1594" dirty="0" err="1">
                  <a:solidFill>
                    <a:schemeClr val="bg1"/>
                  </a:solidFill>
                </a:rPr>
                <a:t>astudiaeth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achos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ysgol</a:t>
              </a:r>
              <a:endParaRPr lang="en-GB" sz="1594" dirty="0">
                <a:solidFill>
                  <a:schemeClr val="bg1"/>
                </a:solidFill>
              </a:endParaRPr>
            </a:p>
            <a:p>
              <a:pPr marL="253117" indent="-253117">
                <a:buFont typeface="Arial" panose="020B0604020202020204" pitchFamily="34" charset="0"/>
                <a:buChar char="•"/>
              </a:pPr>
              <a:r>
                <a:rPr lang="en-GB" sz="1594" dirty="0">
                  <a:solidFill>
                    <a:schemeClr val="bg1"/>
                  </a:solidFill>
                </a:rPr>
                <a:t>Mae </a:t>
              </a:r>
              <a:r>
                <a:rPr lang="en-GB" sz="1594" dirty="0" err="1">
                  <a:solidFill>
                    <a:schemeClr val="bg1"/>
                  </a:solidFill>
                </a:rPr>
                <a:t>astudiaethau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achos</a:t>
              </a:r>
              <a:r>
                <a:rPr lang="en-GB" sz="1594" dirty="0">
                  <a:solidFill>
                    <a:schemeClr val="bg1"/>
                  </a:solidFill>
                </a:rPr>
                <a:t> ysgolion </a:t>
              </a:r>
              <a:r>
                <a:rPr lang="en-GB" sz="1594" dirty="0" err="1">
                  <a:solidFill>
                    <a:schemeClr val="bg1"/>
                  </a:solidFill>
                </a:rPr>
                <a:t>yn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canolbwyntio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ar</a:t>
              </a:r>
              <a:r>
                <a:rPr lang="en-GB" sz="1594" dirty="0">
                  <a:solidFill>
                    <a:schemeClr val="bg1"/>
                  </a:solidFill>
                </a:rPr>
                <a:t> pam a </a:t>
              </a:r>
              <a:r>
                <a:rPr lang="en-GB" sz="1594" dirty="0" err="1">
                  <a:solidFill>
                    <a:schemeClr val="bg1"/>
                  </a:solidFill>
                </a:rPr>
                <a:t>sut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yr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ymgymerwyd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â'r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datblygiadau</a:t>
              </a:r>
              <a:r>
                <a:rPr lang="en-GB" sz="1594" dirty="0">
                  <a:solidFill>
                    <a:schemeClr val="bg1"/>
                  </a:solidFill>
                </a:rPr>
                <a:t>.</a:t>
              </a:r>
            </a:p>
            <a:p>
              <a:pPr marL="253117" indent="-253117">
                <a:buFont typeface="Arial" panose="020B0604020202020204" pitchFamily="34" charset="0"/>
                <a:buChar char="•"/>
              </a:pPr>
              <a:r>
                <a:rPr lang="en-GB" sz="1594" dirty="0" err="1">
                  <a:solidFill>
                    <a:schemeClr val="bg1"/>
                  </a:solidFill>
                </a:rPr>
                <a:t>Cefnogi</a:t>
              </a:r>
              <a:r>
                <a:rPr lang="en-GB" sz="1594" dirty="0">
                  <a:solidFill>
                    <a:schemeClr val="bg1"/>
                  </a:solidFill>
                </a:rPr>
                <a:t> ysgolion gydag adnoddau </a:t>
              </a:r>
              <a:r>
                <a:rPr lang="en-GB" sz="1594" dirty="0" err="1">
                  <a:solidFill>
                    <a:schemeClr val="bg1"/>
                  </a:solidFill>
                </a:rPr>
                <a:t>ar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gyfer</a:t>
              </a:r>
              <a:r>
                <a:rPr lang="en-GB" sz="1594" dirty="0">
                  <a:solidFill>
                    <a:schemeClr val="bg1"/>
                  </a:solidFill>
                </a:rPr>
                <a:t> </a:t>
              </a:r>
              <a:r>
                <a:rPr lang="en-GB" sz="1594" dirty="0" err="1">
                  <a:solidFill>
                    <a:schemeClr val="bg1"/>
                  </a:solidFill>
                </a:rPr>
                <a:t>diwrnodau</a:t>
              </a:r>
              <a:r>
                <a:rPr lang="en-GB" sz="1594" dirty="0">
                  <a:solidFill>
                    <a:schemeClr val="bg1"/>
                  </a:solidFill>
                </a:rPr>
                <a:t> dysgu proffesiynol </a:t>
              </a:r>
              <a:r>
                <a:rPr lang="en-GB" sz="1594" dirty="0" err="1">
                  <a:solidFill>
                    <a:schemeClr val="bg1"/>
                  </a:solidFill>
                </a:rPr>
                <a:t>cenedlaethol</a:t>
              </a:r>
              <a:r>
                <a:rPr lang="en-GB" sz="1594" dirty="0">
                  <a:solidFill>
                    <a:schemeClr val="bg1"/>
                  </a:solidFill>
                </a:rPr>
                <a:t> ychwanegol </a:t>
              </a:r>
              <a:r>
                <a:rPr lang="en-GB" sz="1594" dirty="0" err="1">
                  <a:solidFill>
                    <a:schemeClr val="bg1"/>
                  </a:solidFill>
                </a:rPr>
                <a:t>yn</a:t>
              </a:r>
              <a:r>
                <a:rPr lang="en-GB" sz="1594" dirty="0">
                  <a:solidFill>
                    <a:schemeClr val="bg1"/>
                  </a:solidFill>
                </a:rPr>
                <a:t> 2020-22.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253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08A0A2-C7F7-4D72-85CD-7D68CA025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066" y="178560"/>
            <a:ext cx="1394050" cy="1354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0715B-916C-442C-ACFA-3549345E9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839" y="4357959"/>
            <a:ext cx="2225522" cy="2201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EE6B8F-2576-4CD6-B24A-686A17B253D7}"/>
              </a:ext>
            </a:extLst>
          </p:cNvPr>
          <p:cNvSpPr txBox="1"/>
          <p:nvPr/>
        </p:nvSpPr>
        <p:spPr>
          <a:xfrm>
            <a:off x="489549" y="1275435"/>
            <a:ext cx="4107663" cy="746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26" b="1" dirty="0" err="1">
                <a:solidFill>
                  <a:schemeClr val="bg1"/>
                </a:solidFill>
              </a:rPr>
              <a:t>Mewnwelediad</a:t>
            </a:r>
            <a:r>
              <a:rPr lang="en-GB" sz="2126" b="1" dirty="0">
                <a:solidFill>
                  <a:schemeClr val="bg1"/>
                </a:solidFill>
              </a:rPr>
              <a:t> </a:t>
            </a:r>
            <a:r>
              <a:rPr lang="en-GB" sz="2126" b="1" dirty="0" err="1">
                <a:solidFill>
                  <a:schemeClr val="bg1"/>
                </a:solidFill>
              </a:rPr>
              <a:t>polisi</a:t>
            </a:r>
            <a:r>
              <a:rPr lang="en-GB" sz="2126" b="1" dirty="0">
                <a:solidFill>
                  <a:schemeClr val="bg1"/>
                </a:solidFill>
              </a:rPr>
              <a:t> nesaf:</a:t>
            </a:r>
          </a:p>
          <a:p>
            <a:r>
              <a:rPr lang="en-GB" sz="2126" b="1" dirty="0">
                <a:solidFill>
                  <a:schemeClr val="bg1"/>
                </a:solidFill>
              </a:rPr>
              <a:t>Ysgolion fel </a:t>
            </a:r>
            <a:r>
              <a:rPr lang="en-GB" sz="2126" b="1" dirty="0" err="1">
                <a:solidFill>
                  <a:schemeClr val="bg1"/>
                </a:solidFill>
              </a:rPr>
              <a:t>Sefydliadau</a:t>
            </a:r>
            <a:r>
              <a:rPr lang="en-GB" sz="2126" b="1" dirty="0">
                <a:solidFill>
                  <a:schemeClr val="bg1"/>
                </a:solidFill>
              </a:rPr>
              <a:t> sy’n Dysgu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6AB44D-1D2E-4BF5-87A0-49318DF342DF}"/>
              </a:ext>
            </a:extLst>
          </p:cNvPr>
          <p:cNvSpPr txBox="1"/>
          <p:nvPr/>
        </p:nvSpPr>
        <p:spPr>
          <a:xfrm>
            <a:off x="5315323" y="1285818"/>
            <a:ext cx="3994235" cy="746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26" b="1" dirty="0">
                <a:solidFill>
                  <a:schemeClr val="bg1"/>
                </a:solidFill>
              </a:rPr>
              <a:t>Next policy insight:</a:t>
            </a:r>
          </a:p>
          <a:p>
            <a:r>
              <a:rPr lang="en-GB" sz="2126" b="1" dirty="0">
                <a:solidFill>
                  <a:schemeClr val="bg1"/>
                </a:solidFill>
              </a:rPr>
              <a:t>Schools as Learning Organisations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3C8F91-114F-4CE5-9743-815E408E0CD0}"/>
              </a:ext>
            </a:extLst>
          </p:cNvPr>
          <p:cNvSpPr txBox="1"/>
          <p:nvPr/>
        </p:nvSpPr>
        <p:spPr>
          <a:xfrm>
            <a:off x="2270955" y="3002209"/>
            <a:ext cx="4809395" cy="1073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126" b="1" dirty="0" err="1">
                <a:solidFill>
                  <a:schemeClr val="bg1"/>
                </a:solidFill>
              </a:rPr>
              <a:t>Arweinir</a:t>
            </a:r>
            <a:r>
              <a:rPr lang="en-GB" sz="2126" b="1" dirty="0">
                <a:solidFill>
                  <a:schemeClr val="bg1"/>
                </a:solidFill>
              </a:rPr>
              <a:t> </a:t>
            </a:r>
            <a:r>
              <a:rPr lang="en-GB" sz="2126" b="1" dirty="0" err="1">
                <a:solidFill>
                  <a:schemeClr val="bg1"/>
                </a:solidFill>
              </a:rPr>
              <a:t>gan</a:t>
            </a:r>
            <a:r>
              <a:rPr lang="en-GB" sz="2126" b="1" dirty="0">
                <a:solidFill>
                  <a:schemeClr val="bg1"/>
                </a:solidFill>
              </a:rPr>
              <a:t> / Led by </a:t>
            </a:r>
          </a:p>
          <a:p>
            <a:pPr algn="ctr"/>
            <a:r>
              <a:rPr lang="en-GB" sz="2126" b="1" dirty="0">
                <a:solidFill>
                  <a:schemeClr val="bg1"/>
                </a:solidFill>
              </a:rPr>
              <a:t>Ann Bradshaw</a:t>
            </a:r>
          </a:p>
          <a:p>
            <a:pPr algn="ctr"/>
            <a:r>
              <a:rPr lang="en-GB" sz="2126" b="1" dirty="0" err="1">
                <a:solidFill>
                  <a:schemeClr val="bg1"/>
                </a:solidFill>
              </a:rPr>
              <a:t>Llywodraeth</a:t>
            </a:r>
            <a:r>
              <a:rPr lang="en-GB" sz="2126" b="1" dirty="0">
                <a:solidFill>
                  <a:schemeClr val="bg1"/>
                </a:solidFill>
              </a:rPr>
              <a:t> Cymru / Welsh Government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F7D7F-E5D6-411B-BB1E-86711A2A073C}"/>
              </a:ext>
            </a:extLst>
          </p:cNvPr>
          <p:cNvSpPr txBox="1"/>
          <p:nvPr/>
        </p:nvSpPr>
        <p:spPr>
          <a:xfrm>
            <a:off x="3248194" y="4868856"/>
            <a:ext cx="3420103" cy="637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1772" i="1" dirty="0">
                <a:solidFill>
                  <a:schemeClr val="bg1"/>
                </a:solidFill>
              </a:rPr>
              <a:t>Tachwedd 26ain, 2020 2:00-3:00yh</a:t>
            </a:r>
          </a:p>
          <a:p>
            <a:r>
              <a:rPr lang="cy-GB" sz="1772" i="1" dirty="0" err="1">
                <a:solidFill>
                  <a:schemeClr val="bg1"/>
                </a:solidFill>
              </a:rPr>
              <a:t>November</a:t>
            </a:r>
            <a:r>
              <a:rPr lang="cy-GB" sz="1772" i="1" dirty="0">
                <a:solidFill>
                  <a:schemeClr val="bg1"/>
                </a:solidFill>
              </a:rPr>
              <a:t> 26th: 2020 2:00-3:00pm</a:t>
            </a:r>
            <a:endParaRPr lang="en-GB" sz="1772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53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B8FD773-F5E0-43EF-ADF8-B2C65241D1AF}"/>
              </a:ext>
            </a:extLst>
          </p:cNvPr>
          <p:cNvSpPr txBox="1"/>
          <p:nvPr/>
        </p:nvSpPr>
        <p:spPr>
          <a:xfrm>
            <a:off x="645951" y="1328205"/>
            <a:ext cx="3384260" cy="44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2303" dirty="0">
                <a:solidFill>
                  <a:schemeClr val="bg1"/>
                </a:solidFill>
              </a:rPr>
              <a:t>Diolch yn fawr / </a:t>
            </a:r>
            <a:r>
              <a:rPr lang="cy-GB" sz="2303" dirty="0" err="1">
                <a:solidFill>
                  <a:schemeClr val="bg1"/>
                </a:solidFill>
              </a:rPr>
              <a:t>Thank</a:t>
            </a:r>
            <a:r>
              <a:rPr lang="cy-GB" sz="2303" dirty="0">
                <a:solidFill>
                  <a:schemeClr val="bg1"/>
                </a:solidFill>
              </a:rPr>
              <a:t> </a:t>
            </a:r>
            <a:r>
              <a:rPr lang="cy-GB" sz="2303" dirty="0" err="1">
                <a:solidFill>
                  <a:schemeClr val="bg1"/>
                </a:solidFill>
              </a:rPr>
              <a:t>you</a:t>
            </a:r>
            <a:endParaRPr lang="cy-GB" sz="2303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83D710-78AD-4B2A-A25D-DD082675A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427" y="335876"/>
            <a:ext cx="1394050" cy="13542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DE1899E-74AD-4F08-B7DF-718D90C9027B}"/>
              </a:ext>
            </a:extLst>
          </p:cNvPr>
          <p:cNvSpPr/>
          <p:nvPr/>
        </p:nvSpPr>
        <p:spPr>
          <a:xfrm>
            <a:off x="982674" y="2097526"/>
            <a:ext cx="9137555" cy="1553859"/>
          </a:xfrm>
          <a:prstGeom prst="rect">
            <a:avLst/>
          </a:prstGeom>
          <a:noFill/>
        </p:spPr>
        <p:txBody>
          <a:bodyPr wrap="square" lIns="80998" tIns="40499" rIns="80998" bIns="40499">
            <a:spAutoFit/>
          </a:bodyPr>
          <a:lstStyle/>
          <a:p>
            <a:pPr algn="ctr"/>
            <a:r>
              <a:rPr lang="en-US" sz="4783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Unrhyw </a:t>
            </a:r>
            <a:r>
              <a:rPr lang="en-US" sz="4783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gwestiynau</a:t>
            </a:r>
            <a:r>
              <a:rPr lang="en-US" sz="4783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  <a:p>
            <a:pPr algn="ctr"/>
            <a:r>
              <a:rPr lang="en-US" sz="4783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Any 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6CEBB-CB93-4FEC-AA9E-CCBD167E0B84}"/>
              </a:ext>
            </a:extLst>
          </p:cNvPr>
          <p:cNvSpPr txBox="1"/>
          <p:nvPr/>
        </p:nvSpPr>
        <p:spPr>
          <a:xfrm>
            <a:off x="3314315" y="4885386"/>
            <a:ext cx="4978542" cy="14008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2126" dirty="0">
                <a:solidFill>
                  <a:schemeClr val="bg1"/>
                </a:solidFill>
              </a:rPr>
              <a:t>Manylion cyswllt/</a:t>
            </a:r>
            <a:r>
              <a:rPr lang="cy-GB" sz="2126" dirty="0" err="1">
                <a:solidFill>
                  <a:schemeClr val="bg1"/>
                </a:solidFill>
              </a:rPr>
              <a:t>Contact</a:t>
            </a:r>
            <a:r>
              <a:rPr lang="cy-GB" sz="2126" dirty="0">
                <a:solidFill>
                  <a:schemeClr val="bg1"/>
                </a:solidFill>
              </a:rPr>
              <a:t> </a:t>
            </a:r>
            <a:r>
              <a:rPr lang="cy-GB" sz="2126" dirty="0" err="1">
                <a:solidFill>
                  <a:schemeClr val="bg1"/>
                </a:solidFill>
              </a:rPr>
              <a:t>details</a:t>
            </a:r>
            <a:r>
              <a:rPr lang="cy-GB" sz="2126" dirty="0">
                <a:solidFill>
                  <a:schemeClr val="bg1"/>
                </a:solidFill>
              </a:rPr>
              <a:t>:</a:t>
            </a:r>
          </a:p>
          <a:p>
            <a:endParaRPr lang="cy-GB" sz="2126" dirty="0">
              <a:solidFill>
                <a:schemeClr val="bg1"/>
              </a:solidFill>
            </a:endParaRPr>
          </a:p>
          <a:p>
            <a:r>
              <a:rPr lang="cy-GB" sz="2126" dirty="0">
                <a:solidFill>
                  <a:schemeClr val="bg1"/>
                </a:solidFill>
              </a:rPr>
              <a:t>Mark Jones	mark.jones001@gov.wales</a:t>
            </a:r>
          </a:p>
          <a:p>
            <a:r>
              <a:rPr lang="cy-GB" sz="2126" dirty="0">
                <a:solidFill>
                  <a:schemeClr val="bg1"/>
                </a:solidFill>
              </a:rPr>
              <a:t>07972 134259</a:t>
            </a:r>
            <a:endParaRPr lang="en-GB" sz="212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95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499AE2-96D9-4C88-8346-3721CC86D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7" r="2335"/>
          <a:stretch/>
        </p:blipFill>
        <p:spPr>
          <a:xfrm>
            <a:off x="0" y="2307939"/>
            <a:ext cx="10815447" cy="3895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48335F-4FD3-47E0-BB41-A38FBAA3C628}"/>
              </a:ext>
            </a:extLst>
          </p:cNvPr>
          <p:cNvSpPr txBox="1"/>
          <p:nvPr/>
        </p:nvSpPr>
        <p:spPr>
          <a:xfrm>
            <a:off x="236599" y="883691"/>
            <a:ext cx="4136902" cy="746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2126" b="1" dirty="0">
                <a:solidFill>
                  <a:schemeClr val="bg1"/>
                </a:solidFill>
              </a:rPr>
              <a:t>Datblygiadau cynnar i gynllun y PLJ</a:t>
            </a:r>
          </a:p>
          <a:p>
            <a:r>
              <a:rPr lang="cy-GB" sz="2126" b="1" dirty="0" err="1">
                <a:solidFill>
                  <a:schemeClr val="bg1"/>
                </a:solidFill>
              </a:rPr>
              <a:t>Early</a:t>
            </a:r>
            <a:r>
              <a:rPr lang="cy-GB" sz="2126" b="1" dirty="0">
                <a:solidFill>
                  <a:schemeClr val="bg1"/>
                </a:solidFill>
              </a:rPr>
              <a:t> PLJ Design</a:t>
            </a:r>
            <a:endParaRPr lang="en-GB" sz="2126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71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19BA39-3BA9-408E-B5A2-FB23C76B8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7" b="2125"/>
          <a:stretch/>
        </p:blipFill>
        <p:spPr>
          <a:xfrm>
            <a:off x="329503" y="670173"/>
            <a:ext cx="10173562" cy="61327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256450-4E92-4C1B-B8CE-984DA00D5354}"/>
              </a:ext>
            </a:extLst>
          </p:cNvPr>
          <p:cNvSpPr txBox="1"/>
          <p:nvPr/>
        </p:nvSpPr>
        <p:spPr>
          <a:xfrm>
            <a:off x="1023604" y="776984"/>
            <a:ext cx="8684750" cy="58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1594" b="1" dirty="0"/>
              <a:t>Model cymhleth – cyfuno’r holl fodelau DP, addysgeg, cynnig rhanbarthol a phrosiectau e-adnoddau.</a:t>
            </a:r>
          </a:p>
          <a:p>
            <a:r>
              <a:rPr lang="cy-GB" sz="1594" b="1" dirty="0" err="1"/>
              <a:t>Complex</a:t>
            </a:r>
            <a:r>
              <a:rPr lang="cy-GB" sz="1594" b="1" dirty="0"/>
              <a:t> model – </a:t>
            </a:r>
            <a:r>
              <a:rPr lang="cy-GB" sz="1594" b="1" dirty="0" err="1"/>
              <a:t>combining</a:t>
            </a:r>
            <a:r>
              <a:rPr lang="cy-GB" sz="1594" b="1" dirty="0"/>
              <a:t> all PL </a:t>
            </a:r>
            <a:r>
              <a:rPr lang="cy-GB" sz="1594" b="1" dirty="0" err="1"/>
              <a:t>models</a:t>
            </a:r>
            <a:r>
              <a:rPr lang="cy-GB" sz="1594" b="1" dirty="0"/>
              <a:t>, </a:t>
            </a:r>
            <a:r>
              <a:rPr lang="cy-GB" sz="1594" b="1" dirty="0" err="1"/>
              <a:t>pedagogy</a:t>
            </a:r>
            <a:r>
              <a:rPr lang="cy-GB" sz="1594" b="1" dirty="0"/>
              <a:t>, </a:t>
            </a:r>
            <a:r>
              <a:rPr lang="cy-GB" sz="1594" b="1" dirty="0" err="1"/>
              <a:t>regional</a:t>
            </a:r>
            <a:r>
              <a:rPr lang="cy-GB" sz="1594" b="1" dirty="0"/>
              <a:t> offer </a:t>
            </a:r>
            <a:r>
              <a:rPr lang="cy-GB" sz="1594" b="1" dirty="0" err="1"/>
              <a:t>and</a:t>
            </a:r>
            <a:r>
              <a:rPr lang="cy-GB" sz="1594" b="1" dirty="0"/>
              <a:t> e-</a:t>
            </a:r>
            <a:r>
              <a:rPr lang="cy-GB" sz="1594" b="1" dirty="0" err="1"/>
              <a:t>resources</a:t>
            </a:r>
            <a:r>
              <a:rPr lang="cy-GB" sz="1594" b="1" dirty="0"/>
              <a:t> </a:t>
            </a:r>
            <a:r>
              <a:rPr lang="cy-GB" sz="1594" b="1" dirty="0" err="1"/>
              <a:t>projects</a:t>
            </a:r>
            <a:endParaRPr lang="en-GB" sz="1594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0956D4-312E-4B27-A18B-E6B1854F5FF5}"/>
              </a:ext>
            </a:extLst>
          </p:cNvPr>
          <p:cNvGrpSpPr/>
          <p:nvPr/>
        </p:nvGrpSpPr>
        <p:grpSpPr>
          <a:xfrm>
            <a:off x="630692" y="2638332"/>
            <a:ext cx="8355358" cy="2511539"/>
            <a:chOff x="711997" y="2221881"/>
            <a:chExt cx="9432478" cy="283531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0E5571C-4BED-47D3-AA7E-FCCF0C35CDED}"/>
                </a:ext>
              </a:extLst>
            </p:cNvPr>
            <p:cNvSpPr/>
            <p:nvPr/>
          </p:nvSpPr>
          <p:spPr>
            <a:xfrm>
              <a:off x="711997" y="2290307"/>
              <a:ext cx="1537398" cy="1195754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y-GB" sz="1594" b="1" dirty="0" err="1">
                  <a:solidFill>
                    <a:schemeClr val="tx1"/>
                  </a:solidFill>
                </a:rPr>
                <a:t>Vision</a:t>
              </a:r>
              <a:endParaRPr lang="en-GB" sz="1594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E66B184-F57F-447B-A6DF-A25D46A6EEEB}"/>
                </a:ext>
              </a:extLst>
            </p:cNvPr>
            <p:cNvSpPr/>
            <p:nvPr/>
          </p:nvSpPr>
          <p:spPr>
            <a:xfrm>
              <a:off x="2338633" y="2256094"/>
              <a:ext cx="1785497" cy="1280208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y-GB" sz="1594" b="1" dirty="0" err="1">
                  <a:solidFill>
                    <a:schemeClr val="tx1"/>
                  </a:solidFill>
                </a:rPr>
                <a:t>Managing</a:t>
              </a:r>
              <a:r>
                <a:rPr lang="cy-GB" sz="1594" b="1" dirty="0">
                  <a:solidFill>
                    <a:schemeClr val="tx1"/>
                  </a:solidFill>
                </a:rPr>
                <a:t> </a:t>
              </a:r>
              <a:r>
                <a:rPr lang="cy-GB" sz="1594" b="1" dirty="0" err="1">
                  <a:solidFill>
                    <a:schemeClr val="tx1"/>
                  </a:solidFill>
                </a:rPr>
                <a:t>change</a:t>
              </a:r>
              <a:endParaRPr lang="cy-GB" sz="1594" b="1" dirty="0">
                <a:solidFill>
                  <a:schemeClr val="tx1"/>
                </a:solidFill>
              </a:endParaRPr>
            </a:p>
            <a:p>
              <a:pPr algn="ctr"/>
              <a:endParaRPr lang="cy-GB" sz="1594" b="1" dirty="0">
                <a:solidFill>
                  <a:schemeClr val="tx1"/>
                </a:solidFill>
              </a:endParaRPr>
            </a:p>
            <a:p>
              <a:pPr algn="ctr"/>
              <a:r>
                <a:rPr lang="cy-GB" sz="1594" b="1" dirty="0" err="1">
                  <a:solidFill>
                    <a:schemeClr val="tx1"/>
                  </a:solidFill>
                </a:rPr>
                <a:t>Innovation</a:t>
              </a:r>
              <a:endParaRPr lang="en-GB" sz="1594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BB8ABAA-85B5-426C-AB8E-59918F5C0274}"/>
                </a:ext>
              </a:extLst>
            </p:cNvPr>
            <p:cNvSpPr/>
            <p:nvPr/>
          </p:nvSpPr>
          <p:spPr>
            <a:xfrm>
              <a:off x="4179873" y="2221881"/>
              <a:ext cx="2146282" cy="1361073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y-GB" sz="1594" b="1" dirty="0">
                  <a:solidFill>
                    <a:schemeClr val="tx1"/>
                  </a:solidFill>
                </a:rPr>
                <a:t>Professional </a:t>
              </a:r>
              <a:r>
                <a:rPr lang="cy-GB" sz="1594" b="1" dirty="0" err="1">
                  <a:solidFill>
                    <a:schemeClr val="tx1"/>
                  </a:solidFill>
                </a:rPr>
                <a:t>Learning</a:t>
              </a:r>
              <a:endParaRPr lang="en-GB" sz="1594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4D3BAB2-0E7F-4F7D-A980-A22B2FE62A7D}"/>
                </a:ext>
              </a:extLst>
            </p:cNvPr>
            <p:cNvSpPr/>
            <p:nvPr/>
          </p:nvSpPr>
          <p:spPr>
            <a:xfrm>
              <a:off x="6442702" y="2379803"/>
              <a:ext cx="1741956" cy="1115368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y-GB" sz="1594" b="1" dirty="0" err="1">
                  <a:solidFill>
                    <a:schemeClr val="tx1"/>
                  </a:solidFill>
                </a:rPr>
                <a:t>Learning</a:t>
              </a:r>
              <a:r>
                <a:rPr lang="cy-GB" sz="1594" b="1" dirty="0">
                  <a:solidFill>
                    <a:schemeClr val="tx1"/>
                  </a:solidFill>
                </a:rPr>
                <a:t> </a:t>
              </a:r>
              <a:r>
                <a:rPr lang="cy-GB" sz="1594" b="1" dirty="0" err="1">
                  <a:solidFill>
                    <a:schemeClr val="tx1"/>
                  </a:solidFill>
                </a:rPr>
                <a:t>from</a:t>
              </a:r>
              <a:r>
                <a:rPr lang="cy-GB" sz="1594" b="1" dirty="0">
                  <a:solidFill>
                    <a:schemeClr val="tx1"/>
                  </a:solidFill>
                </a:rPr>
                <a:t> the </a:t>
              </a:r>
              <a:r>
                <a:rPr lang="cy-GB" sz="1594" b="1" dirty="0" err="1">
                  <a:solidFill>
                    <a:schemeClr val="tx1"/>
                  </a:solidFill>
                </a:rPr>
                <a:t>wider</a:t>
              </a:r>
              <a:r>
                <a:rPr lang="cy-GB" sz="1594" b="1" dirty="0">
                  <a:solidFill>
                    <a:schemeClr val="tx1"/>
                  </a:solidFill>
                </a:rPr>
                <a:t> system</a:t>
              </a:r>
              <a:endParaRPr lang="en-GB" sz="1594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E63AFE1-2C59-47F2-BFD1-4C1539ADFB34}"/>
                </a:ext>
              </a:extLst>
            </p:cNvPr>
            <p:cNvSpPr/>
            <p:nvPr/>
          </p:nvSpPr>
          <p:spPr>
            <a:xfrm>
              <a:off x="8480275" y="2416425"/>
              <a:ext cx="1664200" cy="981628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y-GB" sz="1594" b="1" dirty="0" err="1">
                  <a:solidFill>
                    <a:schemeClr val="tx1"/>
                  </a:solidFill>
                </a:rPr>
                <a:t>Enquiry</a:t>
              </a:r>
              <a:r>
                <a:rPr lang="cy-GB" sz="1594" b="1" dirty="0">
                  <a:solidFill>
                    <a:schemeClr val="tx1"/>
                  </a:solidFill>
                </a:rPr>
                <a:t> </a:t>
              </a:r>
              <a:r>
                <a:rPr lang="cy-GB" sz="1594" b="1" dirty="0" err="1">
                  <a:solidFill>
                    <a:schemeClr val="tx1"/>
                  </a:solidFill>
                </a:rPr>
                <a:t>and</a:t>
              </a:r>
              <a:r>
                <a:rPr lang="cy-GB" sz="1594" b="1" dirty="0">
                  <a:solidFill>
                    <a:schemeClr val="tx1"/>
                  </a:solidFill>
                </a:rPr>
                <a:t> </a:t>
              </a:r>
              <a:r>
                <a:rPr lang="cy-GB" sz="1594" b="1" dirty="0" err="1">
                  <a:solidFill>
                    <a:schemeClr val="tx1"/>
                  </a:solidFill>
                </a:rPr>
                <a:t>exploration</a:t>
              </a:r>
              <a:endParaRPr lang="en-GB" sz="1594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849918B-3E2E-486F-8BF0-EC246A6D3D47}"/>
                </a:ext>
              </a:extLst>
            </p:cNvPr>
            <p:cNvSpPr/>
            <p:nvPr/>
          </p:nvSpPr>
          <p:spPr>
            <a:xfrm>
              <a:off x="3987039" y="3783203"/>
              <a:ext cx="2525727" cy="127398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y-GB" sz="1594" b="1" dirty="0" err="1"/>
                <a:t>Regional</a:t>
              </a:r>
              <a:r>
                <a:rPr lang="cy-GB" sz="1594" b="1" dirty="0"/>
                <a:t> </a:t>
              </a:r>
              <a:r>
                <a:rPr lang="cy-GB" sz="1594" b="1" dirty="0" err="1"/>
                <a:t>support</a:t>
              </a:r>
              <a:r>
                <a:rPr lang="cy-GB" sz="1594" b="1" dirty="0"/>
                <a:t> </a:t>
              </a:r>
              <a:r>
                <a:rPr lang="cy-GB" sz="1594" b="1" dirty="0" err="1"/>
                <a:t>programme</a:t>
              </a:r>
              <a:endParaRPr lang="en-GB" sz="1594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9973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B386BB-5A2D-41AC-A99C-B4CA01D0C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60147"/>
            <a:ext cx="10799763" cy="28949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B20C6E-8504-4DD8-ABCE-45AA801D9955}"/>
              </a:ext>
            </a:extLst>
          </p:cNvPr>
          <p:cNvSpPr txBox="1"/>
          <p:nvPr/>
        </p:nvSpPr>
        <p:spPr>
          <a:xfrm>
            <a:off x="753988" y="1047393"/>
            <a:ext cx="6185027" cy="855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2480" b="1" dirty="0">
                <a:solidFill>
                  <a:schemeClr val="bg1"/>
                </a:solidFill>
              </a:rPr>
              <a:t>Y Daith Ddysgu Proffesiynol – Trosolwg /</a:t>
            </a:r>
          </a:p>
          <a:p>
            <a:r>
              <a:rPr lang="cy-GB" sz="2480" b="1" dirty="0">
                <a:solidFill>
                  <a:schemeClr val="bg1"/>
                </a:solidFill>
              </a:rPr>
              <a:t>The Professional </a:t>
            </a:r>
            <a:r>
              <a:rPr lang="cy-GB" sz="2480" b="1" dirty="0" err="1">
                <a:solidFill>
                  <a:schemeClr val="bg1"/>
                </a:solidFill>
              </a:rPr>
              <a:t>Learning</a:t>
            </a:r>
            <a:r>
              <a:rPr lang="cy-GB" sz="2480" b="1" dirty="0">
                <a:solidFill>
                  <a:schemeClr val="bg1"/>
                </a:solidFill>
              </a:rPr>
              <a:t> </a:t>
            </a:r>
            <a:r>
              <a:rPr lang="cy-GB" sz="2480" b="1" dirty="0" err="1">
                <a:solidFill>
                  <a:schemeClr val="bg1"/>
                </a:solidFill>
              </a:rPr>
              <a:t>Journey</a:t>
            </a:r>
            <a:r>
              <a:rPr lang="cy-GB" sz="2480" b="1" dirty="0">
                <a:solidFill>
                  <a:schemeClr val="bg1"/>
                </a:solidFill>
              </a:rPr>
              <a:t> - </a:t>
            </a:r>
            <a:r>
              <a:rPr lang="cy-GB" sz="2480" b="1" dirty="0" err="1">
                <a:solidFill>
                  <a:schemeClr val="bg1"/>
                </a:solidFill>
              </a:rPr>
              <a:t>Overview</a:t>
            </a:r>
            <a:endParaRPr lang="en-GB" sz="248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2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4903C2-DE2D-4A9D-96AB-6C3D947B2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027" y="2083509"/>
            <a:ext cx="9113170" cy="22431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7F7C8E-5B63-48F5-A319-05EFEBA27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48" y="3470397"/>
            <a:ext cx="2983034" cy="29508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A54283-05F6-4BFF-BDE4-58565904A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177" y="3700580"/>
            <a:ext cx="1015049" cy="12972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B43FB-2704-4D0F-9BDD-5CC066B50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106" y="4210953"/>
            <a:ext cx="1327520" cy="10448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43BAA5-96D9-442E-83E4-86FDEF281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8778" y="4971815"/>
            <a:ext cx="1277399" cy="11636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33B54E-0071-4DC3-973A-A4F6223EA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272" y="4935630"/>
            <a:ext cx="1138047" cy="13037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5B0A9E-08DC-4B43-8A6B-140FCD9E5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477" y="4932679"/>
            <a:ext cx="1267592" cy="11466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8D7D3F-44C4-438F-A455-5B1F9671C7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676" y="4178256"/>
            <a:ext cx="1302165" cy="10541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DFAE63-B803-4A13-850E-ED5EDF5935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282" y="3695832"/>
            <a:ext cx="1000974" cy="12362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7DD32F5-C0CA-4368-8D4F-5058FA1A7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325" y="4951261"/>
            <a:ext cx="1138047" cy="13037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99BC6A8-A8E1-4AFE-BABA-9E16D8D1DF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5960" y="4725592"/>
            <a:ext cx="480475" cy="4463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2FBF4D-F909-42E7-ABE4-94911720E3E8}"/>
              </a:ext>
            </a:extLst>
          </p:cNvPr>
          <p:cNvSpPr txBox="1"/>
          <p:nvPr/>
        </p:nvSpPr>
        <p:spPr>
          <a:xfrm>
            <a:off x="186813" y="86112"/>
            <a:ext cx="9320981" cy="74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126" b="1" dirty="0">
                <a:solidFill>
                  <a:schemeClr val="bg1"/>
                </a:solidFill>
              </a:rPr>
              <a:t>Cysylltu Ysgolion fel Sefydliadau sy’n Dysgu i’r Daith Ddysgu Proffesiynol </a:t>
            </a:r>
          </a:p>
          <a:p>
            <a:r>
              <a:rPr lang="cy-GB" sz="2126" b="1" dirty="0" err="1">
                <a:solidFill>
                  <a:schemeClr val="bg1"/>
                </a:solidFill>
              </a:rPr>
              <a:t>Linking</a:t>
            </a:r>
            <a:r>
              <a:rPr lang="cy-GB" sz="2126" b="1" dirty="0">
                <a:solidFill>
                  <a:schemeClr val="bg1"/>
                </a:solidFill>
              </a:rPr>
              <a:t> </a:t>
            </a:r>
            <a:r>
              <a:rPr lang="cy-GB" sz="2126" b="1" dirty="0" err="1">
                <a:solidFill>
                  <a:schemeClr val="bg1"/>
                </a:solidFill>
              </a:rPr>
              <a:t>Schools</a:t>
            </a:r>
            <a:r>
              <a:rPr lang="cy-GB" sz="2126" b="1" dirty="0">
                <a:solidFill>
                  <a:schemeClr val="bg1"/>
                </a:solidFill>
              </a:rPr>
              <a:t> as </a:t>
            </a:r>
            <a:r>
              <a:rPr lang="cy-GB" sz="2126" b="1" dirty="0" err="1">
                <a:solidFill>
                  <a:schemeClr val="bg1"/>
                </a:solidFill>
              </a:rPr>
              <a:t>Learning</a:t>
            </a:r>
            <a:r>
              <a:rPr lang="cy-GB" sz="2126" b="1" dirty="0">
                <a:solidFill>
                  <a:schemeClr val="bg1"/>
                </a:solidFill>
              </a:rPr>
              <a:t> </a:t>
            </a:r>
            <a:r>
              <a:rPr lang="cy-GB" sz="2126" b="1" dirty="0" err="1">
                <a:solidFill>
                  <a:schemeClr val="bg1"/>
                </a:solidFill>
              </a:rPr>
              <a:t>Organisations</a:t>
            </a:r>
            <a:r>
              <a:rPr lang="cy-GB" sz="2126" b="1" dirty="0">
                <a:solidFill>
                  <a:schemeClr val="bg1"/>
                </a:solidFill>
              </a:rPr>
              <a:t> to the Professional </a:t>
            </a:r>
            <a:r>
              <a:rPr lang="cy-GB" sz="2126" b="1" dirty="0" err="1">
                <a:solidFill>
                  <a:schemeClr val="bg1"/>
                </a:solidFill>
              </a:rPr>
              <a:t>Learning</a:t>
            </a:r>
            <a:r>
              <a:rPr lang="cy-GB" sz="2126" b="1" dirty="0">
                <a:solidFill>
                  <a:schemeClr val="bg1"/>
                </a:solidFill>
              </a:rPr>
              <a:t> </a:t>
            </a:r>
            <a:r>
              <a:rPr lang="cy-GB" sz="2126" b="1" dirty="0" err="1">
                <a:solidFill>
                  <a:schemeClr val="bg1"/>
                </a:solidFill>
              </a:rPr>
              <a:t>Journey</a:t>
            </a:r>
            <a:endParaRPr lang="en-GB" sz="2126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2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719E-6 -4.07193E-6 L 0.04807 -0.347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173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2184E-8 2.80668E-6 L 0.40688 -0.400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44" y="-200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289E-7 3.95633E-6 L 0.50919 -0.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59" y="-15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0825E-7 -3.4361E-6 L 0.47185 -0.25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3" y="-1299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141E-6 -1.86898E-6 L 0.28091 -0.313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8" y="-1567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5026E-6 -2.73817E-6 L 0.76158 -0.329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71" y="-1650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5571E-8 -3.62877E-6 L 0.77819 -0.383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09" y="-192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 0.00129 L 0.30339 -0.3363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2" y="-168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3D8368-8039-4530-8E71-36713D993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25" y="1089500"/>
            <a:ext cx="9745449" cy="2395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82C3C6-42E2-42F7-9268-CE7B2B901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60" y="2434390"/>
            <a:ext cx="4037029" cy="39934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C4E536-9A24-4449-A0C9-7F83AD28B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22" y="1159750"/>
            <a:ext cx="2261512" cy="713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0FB24C-47A8-40EB-895C-2E28C1A74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110" y="1159176"/>
            <a:ext cx="2280884" cy="73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02151-1C5F-4E84-8F5C-7825FE310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223" y="1157668"/>
            <a:ext cx="2209534" cy="1056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15F550-E9CC-4FD1-96F9-97B7B10B0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7534" y="1159427"/>
            <a:ext cx="2209534" cy="1056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7D914D-FD0D-4698-9C54-AA0C6AA3B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279" y="1160590"/>
            <a:ext cx="2209534" cy="1056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5267F-5640-4866-BD0B-D2EA93DB4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9132" y="1180273"/>
            <a:ext cx="2291803" cy="708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97E622-643B-4428-83EA-4B2D542C3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252" y="1139891"/>
            <a:ext cx="2280884" cy="732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1B2430-686C-431D-BEBE-21C1E1BC7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2990" y="1184130"/>
            <a:ext cx="2291803" cy="7088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A1D898-62BC-48B2-9E6B-EC3A92335B90}"/>
              </a:ext>
            </a:extLst>
          </p:cNvPr>
          <p:cNvSpPr txBox="1"/>
          <p:nvPr/>
        </p:nvSpPr>
        <p:spPr>
          <a:xfrm>
            <a:off x="6577767" y="3871531"/>
            <a:ext cx="4041010" cy="238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126" b="1" dirty="0">
                <a:solidFill>
                  <a:schemeClr val="bg1"/>
                </a:solidFill>
              </a:rPr>
              <a:t>Cysylltu’r Daith Ddysgu Proffesiynol i’r model Ysgolion fel Sefydliadau sy’n Dysgu </a:t>
            </a:r>
          </a:p>
          <a:p>
            <a:endParaRPr lang="cy-GB" sz="2126" b="1" dirty="0">
              <a:solidFill>
                <a:schemeClr val="bg1"/>
              </a:solidFill>
            </a:endParaRPr>
          </a:p>
          <a:p>
            <a:r>
              <a:rPr lang="cy-GB" sz="2126" b="1" dirty="0" err="1">
                <a:solidFill>
                  <a:schemeClr val="bg1"/>
                </a:solidFill>
              </a:rPr>
              <a:t>Linking</a:t>
            </a:r>
            <a:r>
              <a:rPr lang="cy-GB" sz="2126" b="1" dirty="0">
                <a:solidFill>
                  <a:schemeClr val="bg1"/>
                </a:solidFill>
              </a:rPr>
              <a:t> the Professional </a:t>
            </a:r>
            <a:r>
              <a:rPr lang="cy-GB" sz="2126" b="1" dirty="0" err="1">
                <a:solidFill>
                  <a:schemeClr val="bg1"/>
                </a:solidFill>
              </a:rPr>
              <a:t>Learning</a:t>
            </a:r>
            <a:r>
              <a:rPr lang="cy-GB" sz="2126" b="1" dirty="0">
                <a:solidFill>
                  <a:schemeClr val="bg1"/>
                </a:solidFill>
              </a:rPr>
              <a:t> </a:t>
            </a:r>
            <a:r>
              <a:rPr lang="cy-GB" sz="2126" b="1" dirty="0" err="1">
                <a:solidFill>
                  <a:schemeClr val="bg1"/>
                </a:solidFill>
              </a:rPr>
              <a:t>Journey</a:t>
            </a:r>
            <a:r>
              <a:rPr lang="cy-GB" sz="2126" b="1" dirty="0">
                <a:solidFill>
                  <a:schemeClr val="bg1"/>
                </a:solidFill>
              </a:rPr>
              <a:t> to </a:t>
            </a:r>
            <a:r>
              <a:rPr lang="cy-GB" sz="2126" b="1" dirty="0" err="1">
                <a:solidFill>
                  <a:schemeClr val="bg1"/>
                </a:solidFill>
              </a:rPr>
              <a:t>Schools</a:t>
            </a:r>
            <a:r>
              <a:rPr lang="cy-GB" sz="2126" b="1" dirty="0">
                <a:solidFill>
                  <a:schemeClr val="bg1"/>
                </a:solidFill>
              </a:rPr>
              <a:t> as </a:t>
            </a:r>
            <a:r>
              <a:rPr lang="cy-GB" sz="2126" b="1" dirty="0" err="1">
                <a:solidFill>
                  <a:schemeClr val="bg1"/>
                </a:solidFill>
              </a:rPr>
              <a:t>Learning</a:t>
            </a:r>
            <a:r>
              <a:rPr lang="cy-GB" sz="2126" b="1" dirty="0">
                <a:solidFill>
                  <a:schemeClr val="bg1"/>
                </a:solidFill>
              </a:rPr>
              <a:t> </a:t>
            </a:r>
            <a:r>
              <a:rPr lang="cy-GB" sz="2126" b="1" dirty="0" err="1">
                <a:solidFill>
                  <a:schemeClr val="bg1"/>
                </a:solidFill>
              </a:rPr>
              <a:t>Organisations</a:t>
            </a:r>
            <a:endParaRPr lang="en-GB" sz="2126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1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29167 0.2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10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23268 0.199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997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24636E-7 1.51359E-6 L -0.0269 0.697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2" y="3485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10977 0.3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1821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0.08463 0.6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062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1785E-7 -3.08285E-7 L -0.47714 0.586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7" y="2933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70989 0.359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95" y="179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44023 0.64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8" y="3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F02ADF-F64E-42EA-85C7-1E32BE714D05}"/>
              </a:ext>
            </a:extLst>
          </p:cNvPr>
          <p:cNvSpPr txBox="1"/>
          <p:nvPr/>
        </p:nvSpPr>
        <p:spPr>
          <a:xfrm>
            <a:off x="2314234" y="1097417"/>
            <a:ext cx="5417380" cy="746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y-GB" sz="2126" b="1" dirty="0">
                <a:solidFill>
                  <a:schemeClr val="bg1"/>
                </a:solidFill>
              </a:rPr>
              <a:t>Cysylltiadau i fodelau/dulliau/prosiectau eraill</a:t>
            </a:r>
          </a:p>
          <a:p>
            <a:r>
              <a:rPr lang="cy-GB" sz="2126" b="1" dirty="0" err="1">
                <a:solidFill>
                  <a:schemeClr val="bg1"/>
                </a:solidFill>
              </a:rPr>
              <a:t>Links</a:t>
            </a:r>
            <a:r>
              <a:rPr lang="cy-GB" sz="2126" b="1" dirty="0">
                <a:solidFill>
                  <a:schemeClr val="bg1"/>
                </a:solidFill>
              </a:rPr>
              <a:t> to </a:t>
            </a:r>
            <a:r>
              <a:rPr lang="cy-GB" sz="2126" b="1" dirty="0" err="1">
                <a:solidFill>
                  <a:schemeClr val="bg1"/>
                </a:solidFill>
              </a:rPr>
              <a:t>other</a:t>
            </a:r>
            <a:r>
              <a:rPr lang="cy-GB" sz="2126" b="1" dirty="0">
                <a:solidFill>
                  <a:schemeClr val="bg1"/>
                </a:solidFill>
              </a:rPr>
              <a:t> </a:t>
            </a:r>
            <a:r>
              <a:rPr lang="cy-GB" sz="2126" b="1" dirty="0" err="1">
                <a:solidFill>
                  <a:schemeClr val="bg1"/>
                </a:solidFill>
              </a:rPr>
              <a:t>models</a:t>
            </a:r>
            <a:r>
              <a:rPr lang="cy-GB" sz="2126" b="1" dirty="0">
                <a:solidFill>
                  <a:schemeClr val="bg1"/>
                </a:solidFill>
              </a:rPr>
              <a:t>/</a:t>
            </a:r>
            <a:r>
              <a:rPr lang="cy-GB" sz="2126" b="1" dirty="0" err="1">
                <a:solidFill>
                  <a:schemeClr val="bg1"/>
                </a:solidFill>
              </a:rPr>
              <a:t>approaches</a:t>
            </a:r>
            <a:r>
              <a:rPr lang="cy-GB" sz="2126" b="1" dirty="0">
                <a:solidFill>
                  <a:schemeClr val="bg1"/>
                </a:solidFill>
              </a:rPr>
              <a:t>/</a:t>
            </a:r>
            <a:r>
              <a:rPr lang="cy-GB" sz="2126" b="1" dirty="0" err="1">
                <a:solidFill>
                  <a:schemeClr val="bg1"/>
                </a:solidFill>
              </a:rPr>
              <a:t>projects</a:t>
            </a:r>
            <a:endParaRPr lang="en-GB" sz="2126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7EED3-ED03-46DB-921E-D2D1BE082093}"/>
              </a:ext>
            </a:extLst>
          </p:cNvPr>
          <p:cNvSpPr txBox="1"/>
          <p:nvPr/>
        </p:nvSpPr>
        <p:spPr>
          <a:xfrm>
            <a:off x="5811437" y="2165525"/>
            <a:ext cx="5175244" cy="3364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772" dirty="0">
                <a:solidFill>
                  <a:schemeClr val="bg1"/>
                </a:solidFill>
              </a:rPr>
              <a:t>The PLJ </a:t>
            </a:r>
            <a:r>
              <a:rPr lang="cy-GB" sz="1772" dirty="0" err="1">
                <a:solidFill>
                  <a:schemeClr val="bg1"/>
                </a:solidFill>
              </a:rPr>
              <a:t>already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incorporates</a:t>
            </a:r>
            <a:r>
              <a:rPr lang="cy-GB" sz="1772" dirty="0">
                <a:solidFill>
                  <a:schemeClr val="bg1"/>
                </a:solidFill>
              </a:rPr>
              <a:t> the </a:t>
            </a:r>
            <a:r>
              <a:rPr lang="cy-GB" sz="1772" dirty="0" err="1">
                <a:solidFill>
                  <a:schemeClr val="bg1"/>
                </a:solidFill>
              </a:rPr>
              <a:t>following</a:t>
            </a:r>
            <a:endParaRPr lang="cy-GB" sz="1772" dirty="0">
              <a:solidFill>
                <a:schemeClr val="bg1"/>
              </a:solidFill>
            </a:endParaRP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 err="1">
                <a:solidFill>
                  <a:schemeClr val="bg1"/>
                </a:solidFill>
              </a:rPr>
              <a:t>Schools</a:t>
            </a:r>
            <a:r>
              <a:rPr lang="cy-GB" sz="1772" dirty="0">
                <a:solidFill>
                  <a:schemeClr val="bg1"/>
                </a:solidFill>
              </a:rPr>
              <a:t> as </a:t>
            </a:r>
            <a:r>
              <a:rPr lang="cy-GB" sz="1772" dirty="0" err="1">
                <a:solidFill>
                  <a:schemeClr val="bg1"/>
                </a:solidFill>
              </a:rPr>
              <a:t>learning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organisations</a:t>
            </a:r>
            <a:endParaRPr lang="cy-GB" sz="1772" dirty="0">
              <a:solidFill>
                <a:schemeClr val="bg1"/>
              </a:solidFill>
            </a:endParaRP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>
                <a:solidFill>
                  <a:schemeClr val="bg1"/>
                </a:solidFill>
              </a:rPr>
              <a:t>The </a:t>
            </a:r>
            <a:r>
              <a:rPr lang="cy-GB" sz="1772" dirty="0" err="1">
                <a:solidFill>
                  <a:schemeClr val="bg1"/>
                </a:solidFill>
              </a:rPr>
              <a:t>national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approach</a:t>
            </a:r>
            <a:r>
              <a:rPr lang="cy-GB" sz="1772" dirty="0">
                <a:solidFill>
                  <a:schemeClr val="bg1"/>
                </a:solidFill>
              </a:rPr>
              <a:t> to </a:t>
            </a:r>
            <a:r>
              <a:rPr lang="cy-GB" sz="1772" dirty="0" err="1">
                <a:solidFill>
                  <a:schemeClr val="bg1"/>
                </a:solidFill>
              </a:rPr>
              <a:t>professional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learning</a:t>
            </a:r>
            <a:endParaRPr lang="cy-GB" sz="1772" dirty="0">
              <a:solidFill>
                <a:schemeClr val="bg1"/>
              </a:solidFill>
            </a:endParaRP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>
                <a:solidFill>
                  <a:schemeClr val="bg1"/>
                </a:solidFill>
              </a:rPr>
              <a:t>The </a:t>
            </a:r>
            <a:r>
              <a:rPr lang="cy-GB" sz="1772" dirty="0" err="1">
                <a:solidFill>
                  <a:schemeClr val="bg1"/>
                </a:solidFill>
              </a:rPr>
              <a:t>national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regional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support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programme</a:t>
            </a:r>
            <a:endParaRPr lang="cy-GB" sz="1772" dirty="0">
              <a:solidFill>
                <a:schemeClr val="bg1"/>
              </a:solidFill>
            </a:endParaRP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>
                <a:solidFill>
                  <a:schemeClr val="bg1"/>
                </a:solidFill>
              </a:rPr>
              <a:t>The </a:t>
            </a:r>
            <a:r>
              <a:rPr lang="cy-GB" sz="1772" dirty="0" err="1">
                <a:solidFill>
                  <a:schemeClr val="bg1"/>
                </a:solidFill>
              </a:rPr>
              <a:t>new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curriculum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for</a:t>
            </a:r>
            <a:r>
              <a:rPr lang="cy-GB" sz="1772" dirty="0">
                <a:solidFill>
                  <a:schemeClr val="bg1"/>
                </a:solidFill>
              </a:rPr>
              <a:t> Wales</a:t>
            </a:r>
          </a:p>
          <a:p>
            <a:endParaRPr lang="cy-GB" sz="1772" dirty="0">
              <a:solidFill>
                <a:schemeClr val="bg1"/>
              </a:solidFill>
            </a:endParaRPr>
          </a:p>
          <a:p>
            <a:r>
              <a:rPr lang="cy-GB" sz="1772" dirty="0" err="1">
                <a:solidFill>
                  <a:schemeClr val="bg1"/>
                </a:solidFill>
              </a:rPr>
              <a:t>Work</a:t>
            </a:r>
            <a:r>
              <a:rPr lang="cy-GB" sz="1772" dirty="0">
                <a:solidFill>
                  <a:schemeClr val="bg1"/>
                </a:solidFill>
              </a:rPr>
              <a:t> is </a:t>
            </a:r>
            <a:r>
              <a:rPr lang="cy-GB" sz="1772" dirty="0" err="1">
                <a:solidFill>
                  <a:schemeClr val="bg1"/>
                </a:solidFill>
              </a:rPr>
              <a:t>underway</a:t>
            </a:r>
            <a:r>
              <a:rPr lang="cy-GB" sz="1772" dirty="0">
                <a:solidFill>
                  <a:schemeClr val="bg1"/>
                </a:solidFill>
              </a:rPr>
              <a:t> to </a:t>
            </a:r>
            <a:r>
              <a:rPr lang="cy-GB" sz="1772" dirty="0" err="1">
                <a:solidFill>
                  <a:schemeClr val="bg1"/>
                </a:solidFill>
              </a:rPr>
              <a:t>further</a:t>
            </a:r>
            <a:r>
              <a:rPr lang="cy-GB" sz="1772" dirty="0">
                <a:solidFill>
                  <a:schemeClr val="bg1"/>
                </a:solidFill>
              </a:rPr>
              <a:t> </a:t>
            </a:r>
            <a:r>
              <a:rPr lang="cy-GB" sz="1772" dirty="0" err="1">
                <a:solidFill>
                  <a:schemeClr val="bg1"/>
                </a:solidFill>
              </a:rPr>
              <a:t>align</a:t>
            </a:r>
            <a:r>
              <a:rPr lang="cy-GB" sz="1772" dirty="0">
                <a:solidFill>
                  <a:schemeClr val="bg1"/>
                </a:solidFill>
              </a:rPr>
              <a:t> the PLJ to the </a:t>
            </a:r>
            <a:r>
              <a:rPr lang="cy-GB" sz="1772" dirty="0" err="1">
                <a:solidFill>
                  <a:schemeClr val="bg1"/>
                </a:solidFill>
              </a:rPr>
              <a:t>following</a:t>
            </a:r>
            <a:r>
              <a:rPr lang="en-GB" sz="1772" dirty="0">
                <a:solidFill>
                  <a:schemeClr val="bg1"/>
                </a:solidFill>
              </a:rPr>
              <a:t>:</a:t>
            </a: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en-GB" sz="1772" dirty="0">
                <a:solidFill>
                  <a:schemeClr val="bg1"/>
                </a:solidFill>
              </a:rPr>
              <a:t>National Pedagogy Project</a:t>
            </a: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en-GB" sz="1772" dirty="0">
                <a:solidFill>
                  <a:schemeClr val="bg1"/>
                </a:solidFill>
              </a:rPr>
              <a:t>The National Evaluation and Improvement Resource</a:t>
            </a: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en-GB" sz="1772" dirty="0">
                <a:solidFill>
                  <a:schemeClr val="bg1"/>
                </a:solidFill>
              </a:rPr>
              <a:t>The National Professional Enquiry Project</a:t>
            </a:r>
            <a:endParaRPr lang="cy-GB" sz="1772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CDBA74-7FDC-41C3-A77D-F2DCE165DA1E}"/>
              </a:ext>
            </a:extLst>
          </p:cNvPr>
          <p:cNvSpPr txBox="1"/>
          <p:nvPr/>
        </p:nvSpPr>
        <p:spPr>
          <a:xfrm>
            <a:off x="258756" y="2353927"/>
            <a:ext cx="5175244" cy="2819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772" dirty="0">
                <a:solidFill>
                  <a:schemeClr val="bg1"/>
                </a:solidFill>
              </a:rPr>
              <a:t>Mae’r PLJ yn cynnwys yn ymgorffori’r canlynol</a:t>
            </a: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>
                <a:solidFill>
                  <a:schemeClr val="bg1"/>
                </a:solidFill>
              </a:rPr>
              <a:t>Ysgolion fel sefydliadau sy’n dysgu</a:t>
            </a: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>
                <a:solidFill>
                  <a:schemeClr val="bg1"/>
                </a:solidFill>
              </a:rPr>
              <a:t>Y dull cenedlaethol ar gyfer dysgu proffesiynol</a:t>
            </a: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>
                <a:solidFill>
                  <a:schemeClr val="bg1"/>
                </a:solidFill>
              </a:rPr>
              <a:t>Y rhaglen gymorth ranbarthol genedlaethol</a:t>
            </a: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cy-GB" sz="1772" dirty="0">
                <a:solidFill>
                  <a:schemeClr val="bg1"/>
                </a:solidFill>
              </a:rPr>
              <a:t>Y cwricwlwm newydd i Gymru</a:t>
            </a:r>
          </a:p>
          <a:p>
            <a:endParaRPr lang="cy-GB" sz="1772" dirty="0">
              <a:solidFill>
                <a:schemeClr val="bg1"/>
              </a:solidFill>
            </a:endParaRPr>
          </a:p>
          <a:p>
            <a:r>
              <a:rPr lang="cy-GB" sz="1772" dirty="0">
                <a:solidFill>
                  <a:schemeClr val="bg1"/>
                </a:solidFill>
              </a:rPr>
              <a:t>Mae gwaith ar y gweill i alinio’r PLJ ymhellach gyda’r</a:t>
            </a:r>
            <a:endParaRPr lang="en-GB" sz="1772" dirty="0">
              <a:solidFill>
                <a:schemeClr val="bg1"/>
              </a:solidFill>
            </a:endParaRP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en-GB" sz="1772" dirty="0" err="1">
                <a:solidFill>
                  <a:schemeClr val="bg1"/>
                </a:solidFill>
              </a:rPr>
              <a:t>Prosiect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Addysgeg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Cenedlaethol</a:t>
            </a:r>
            <a:endParaRPr lang="en-GB" sz="1772" dirty="0">
              <a:solidFill>
                <a:schemeClr val="bg1"/>
              </a:solidFill>
            </a:endParaRP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en-GB" sz="1772" dirty="0" err="1">
                <a:solidFill>
                  <a:schemeClr val="bg1"/>
                </a:solidFill>
              </a:rPr>
              <a:t>Yr</a:t>
            </a:r>
            <a:r>
              <a:rPr lang="en-GB" sz="1772" dirty="0">
                <a:solidFill>
                  <a:schemeClr val="bg1"/>
                </a:solidFill>
              </a:rPr>
              <a:t> Adnodd </a:t>
            </a:r>
            <a:r>
              <a:rPr lang="en-GB" sz="1772" dirty="0" err="1">
                <a:solidFill>
                  <a:schemeClr val="bg1"/>
                </a:solidFill>
              </a:rPr>
              <a:t>Gwerthuso</a:t>
            </a:r>
            <a:r>
              <a:rPr lang="en-GB" sz="1772" dirty="0">
                <a:solidFill>
                  <a:schemeClr val="bg1"/>
                </a:solidFill>
              </a:rPr>
              <a:t> a </a:t>
            </a:r>
            <a:r>
              <a:rPr lang="en-GB" sz="1772" dirty="0" err="1">
                <a:solidFill>
                  <a:schemeClr val="bg1"/>
                </a:solidFill>
              </a:rPr>
              <a:t>Gwella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Cenedlaethol</a:t>
            </a:r>
            <a:endParaRPr lang="en-GB" sz="1772" dirty="0">
              <a:solidFill>
                <a:schemeClr val="bg1"/>
              </a:solidFill>
            </a:endParaRPr>
          </a:p>
          <a:p>
            <a:pPr marL="303741" indent="-303741">
              <a:buFont typeface="Arial" panose="020B0604020202020204" pitchFamily="34" charset="0"/>
              <a:buChar char="•"/>
            </a:pPr>
            <a:r>
              <a:rPr lang="en-GB" sz="1772" dirty="0">
                <a:solidFill>
                  <a:schemeClr val="bg1"/>
                </a:solidFill>
              </a:rPr>
              <a:t>Y </a:t>
            </a:r>
            <a:r>
              <a:rPr lang="en-GB" sz="1772" dirty="0" err="1">
                <a:solidFill>
                  <a:schemeClr val="bg1"/>
                </a:solidFill>
              </a:rPr>
              <a:t>Prosiect</a:t>
            </a:r>
            <a:r>
              <a:rPr lang="en-GB" sz="1772" dirty="0">
                <a:solidFill>
                  <a:schemeClr val="bg1"/>
                </a:solidFill>
              </a:rPr>
              <a:t> </a:t>
            </a:r>
            <a:r>
              <a:rPr lang="en-GB" sz="1772" dirty="0" err="1">
                <a:solidFill>
                  <a:schemeClr val="bg1"/>
                </a:solidFill>
              </a:rPr>
              <a:t>Ymholi</a:t>
            </a:r>
            <a:r>
              <a:rPr lang="en-GB" sz="1772" dirty="0">
                <a:solidFill>
                  <a:schemeClr val="bg1"/>
                </a:solidFill>
              </a:rPr>
              <a:t> Proffesiynol </a:t>
            </a:r>
            <a:r>
              <a:rPr lang="en-GB" sz="1772" dirty="0" err="1">
                <a:solidFill>
                  <a:schemeClr val="bg1"/>
                </a:solidFill>
              </a:rPr>
              <a:t>Cenedlaethol</a:t>
            </a:r>
            <a:endParaRPr lang="cy-GB" sz="1772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791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04560" y="680005"/>
            <a:ext cx="8154428" cy="41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126" b="1" dirty="0">
                <a:solidFill>
                  <a:schemeClr val="bg1"/>
                </a:solidFill>
              </a:rPr>
              <a:t>The Professional Learning Journey (PLJ-1)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70173"/>
            <a:ext cx="5493584" cy="41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126" b="1" dirty="0">
                <a:solidFill>
                  <a:schemeClr val="bg1"/>
                </a:solidFill>
              </a:rPr>
              <a:t>Y </a:t>
            </a:r>
            <a:r>
              <a:rPr lang="en-GB" sz="2126" b="1" dirty="0" err="1">
                <a:solidFill>
                  <a:schemeClr val="bg1"/>
                </a:solidFill>
              </a:rPr>
              <a:t>Daith</a:t>
            </a:r>
            <a:r>
              <a:rPr lang="en-GB" sz="2126" b="1" dirty="0">
                <a:solidFill>
                  <a:schemeClr val="bg1"/>
                </a:solidFill>
              </a:rPr>
              <a:t> </a:t>
            </a:r>
            <a:r>
              <a:rPr lang="en-GB" sz="2126" b="1" dirty="0" err="1">
                <a:solidFill>
                  <a:schemeClr val="bg1"/>
                </a:solidFill>
              </a:rPr>
              <a:t>Ddysgu</a:t>
            </a:r>
            <a:r>
              <a:rPr lang="en-GB" sz="2126" b="1" dirty="0">
                <a:solidFill>
                  <a:schemeClr val="bg1"/>
                </a:solidFill>
              </a:rPr>
              <a:t> </a:t>
            </a:r>
            <a:r>
              <a:rPr lang="en-GB" sz="2126" b="1" dirty="0" err="1">
                <a:solidFill>
                  <a:schemeClr val="bg1"/>
                </a:solidFill>
              </a:rPr>
              <a:t>Broffesiynol</a:t>
            </a:r>
            <a:r>
              <a:rPr lang="en-GB" sz="2126" b="1" dirty="0">
                <a:solidFill>
                  <a:schemeClr val="bg1"/>
                </a:solidFill>
              </a:rPr>
              <a:t> (PLJ-1)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FC3E3-60CA-4274-AB9D-8ADFDDE939D1}"/>
              </a:ext>
            </a:extLst>
          </p:cNvPr>
          <p:cNvSpPr txBox="1"/>
          <p:nvPr/>
        </p:nvSpPr>
        <p:spPr>
          <a:xfrm>
            <a:off x="212620" y="2237927"/>
            <a:ext cx="4758645" cy="3363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126" dirty="0">
                <a:solidFill>
                  <a:schemeClr val="bg1"/>
                </a:solidFill>
              </a:rPr>
              <a:t>Cyhoeddwyd y gwefan a’r adnoddau ar ddechrau Mai 2020</a:t>
            </a:r>
          </a:p>
          <a:p>
            <a:endParaRPr lang="cy-GB" sz="2126" dirty="0">
              <a:solidFill>
                <a:schemeClr val="bg1"/>
              </a:solidFill>
            </a:endParaRPr>
          </a:p>
          <a:p>
            <a:r>
              <a:rPr lang="cy-GB" sz="2126" dirty="0">
                <a:solidFill>
                  <a:schemeClr val="bg1"/>
                </a:solidFill>
              </a:rPr>
              <a:t>Ar gael mewn ardal gyhoeddus ar Hwb</a:t>
            </a:r>
          </a:p>
          <a:p>
            <a:r>
              <a:rPr lang="cy-GB" sz="2126" dirty="0">
                <a:solidFill>
                  <a:schemeClr val="bg1"/>
                </a:solidFill>
              </a:rPr>
              <a:t>Dolen (</a:t>
            </a:r>
            <a:r>
              <a:rPr lang="cy-GB" sz="2126" dirty="0">
                <a:solidFill>
                  <a:schemeClr val="bg1"/>
                </a:solidFill>
                <a:hlinkClick r:id="rId3"/>
              </a:rPr>
              <a:t>Gymraeg</a:t>
            </a:r>
            <a:r>
              <a:rPr lang="cy-GB" sz="2126" dirty="0">
                <a:solidFill>
                  <a:schemeClr val="bg1"/>
                </a:solidFill>
              </a:rPr>
              <a:t>) </a:t>
            </a:r>
          </a:p>
          <a:p>
            <a:r>
              <a:rPr lang="en-GB" sz="2126" dirty="0">
                <a:solidFill>
                  <a:schemeClr val="bg1"/>
                </a:solidFill>
              </a:rPr>
              <a:t>19 rhestr chwarae, </a:t>
            </a:r>
            <a:r>
              <a:rPr lang="en-GB" sz="2126" dirty="0" err="1">
                <a:solidFill>
                  <a:schemeClr val="bg1"/>
                </a:solidFill>
              </a:rPr>
              <a:t>astudiaethau</a:t>
            </a:r>
            <a:r>
              <a:rPr lang="en-GB" sz="2126" dirty="0">
                <a:solidFill>
                  <a:schemeClr val="bg1"/>
                </a:solidFill>
              </a:rPr>
              <a:t> </a:t>
            </a:r>
            <a:r>
              <a:rPr lang="en-GB" sz="2126" dirty="0" err="1">
                <a:solidFill>
                  <a:schemeClr val="bg1"/>
                </a:solidFill>
              </a:rPr>
              <a:t>achos</a:t>
            </a:r>
            <a:r>
              <a:rPr lang="en-GB" sz="2126" dirty="0">
                <a:solidFill>
                  <a:schemeClr val="bg1"/>
                </a:solidFill>
              </a:rPr>
              <a:t> </a:t>
            </a:r>
            <a:r>
              <a:rPr lang="en-GB" sz="2126" dirty="0" err="1">
                <a:solidFill>
                  <a:schemeClr val="bg1"/>
                </a:solidFill>
              </a:rPr>
              <a:t>gan</a:t>
            </a:r>
            <a:r>
              <a:rPr lang="en-GB" sz="2126" dirty="0">
                <a:solidFill>
                  <a:schemeClr val="bg1"/>
                </a:solidFill>
              </a:rPr>
              <a:t> ysgolion</a:t>
            </a:r>
          </a:p>
          <a:p>
            <a:endParaRPr lang="en-GB" sz="2126" dirty="0">
              <a:solidFill>
                <a:schemeClr val="bg1"/>
              </a:solidFill>
            </a:endParaRPr>
          </a:p>
          <a:p>
            <a:r>
              <a:rPr lang="en-GB" sz="2126" dirty="0" err="1">
                <a:solidFill>
                  <a:schemeClr val="bg1"/>
                </a:solidFill>
              </a:rPr>
              <a:t>Cyswllt</a:t>
            </a:r>
            <a:r>
              <a:rPr lang="en-GB" sz="2126" dirty="0">
                <a:solidFill>
                  <a:schemeClr val="bg1"/>
                </a:solidFill>
              </a:rPr>
              <a:t> </a:t>
            </a:r>
            <a:r>
              <a:rPr lang="en-GB" sz="2126" dirty="0" err="1">
                <a:solidFill>
                  <a:schemeClr val="bg1"/>
                </a:solidFill>
              </a:rPr>
              <a:t>i</a:t>
            </a:r>
            <a:r>
              <a:rPr lang="en-GB" sz="2126" dirty="0">
                <a:solidFill>
                  <a:schemeClr val="bg1"/>
                </a:solidFill>
              </a:rPr>
              <a:t> </a:t>
            </a:r>
            <a:r>
              <a:rPr lang="en-GB" sz="2126" dirty="0" err="1">
                <a:solidFill>
                  <a:schemeClr val="bg1"/>
                </a:solidFill>
              </a:rPr>
              <a:t>brosiectau</a:t>
            </a:r>
            <a:r>
              <a:rPr lang="en-GB" sz="2126" dirty="0">
                <a:solidFill>
                  <a:schemeClr val="bg1"/>
                </a:solidFill>
              </a:rPr>
              <a:t> eraill: Talk Pedagogy, SLO, NEIR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6AE579-3386-48CA-99EF-80716E023E2D}"/>
              </a:ext>
            </a:extLst>
          </p:cNvPr>
          <p:cNvSpPr txBox="1"/>
          <p:nvPr/>
        </p:nvSpPr>
        <p:spPr>
          <a:xfrm>
            <a:off x="6064741" y="2443798"/>
            <a:ext cx="4417778" cy="3036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126" dirty="0" err="1">
                <a:solidFill>
                  <a:schemeClr val="bg1"/>
                </a:solidFill>
              </a:rPr>
              <a:t>Website</a:t>
            </a:r>
            <a:r>
              <a:rPr lang="cy-GB" sz="2126" dirty="0">
                <a:solidFill>
                  <a:schemeClr val="bg1"/>
                </a:solidFill>
              </a:rPr>
              <a:t> </a:t>
            </a:r>
            <a:r>
              <a:rPr lang="cy-GB" sz="2126" dirty="0" err="1">
                <a:solidFill>
                  <a:schemeClr val="bg1"/>
                </a:solidFill>
              </a:rPr>
              <a:t>and</a:t>
            </a:r>
            <a:r>
              <a:rPr lang="cy-GB" sz="2126" dirty="0">
                <a:solidFill>
                  <a:schemeClr val="bg1"/>
                </a:solidFill>
              </a:rPr>
              <a:t> </a:t>
            </a:r>
            <a:r>
              <a:rPr lang="cy-GB" sz="2126" dirty="0" err="1">
                <a:solidFill>
                  <a:schemeClr val="bg1"/>
                </a:solidFill>
              </a:rPr>
              <a:t>resources</a:t>
            </a:r>
            <a:r>
              <a:rPr lang="cy-GB" sz="2126" dirty="0">
                <a:solidFill>
                  <a:schemeClr val="bg1"/>
                </a:solidFill>
              </a:rPr>
              <a:t> </a:t>
            </a:r>
            <a:r>
              <a:rPr lang="cy-GB" sz="2126" dirty="0" err="1">
                <a:solidFill>
                  <a:schemeClr val="bg1"/>
                </a:solidFill>
              </a:rPr>
              <a:t>published</a:t>
            </a:r>
            <a:r>
              <a:rPr lang="cy-GB" sz="2126" dirty="0">
                <a:solidFill>
                  <a:schemeClr val="bg1"/>
                </a:solidFill>
              </a:rPr>
              <a:t> at the </a:t>
            </a:r>
            <a:r>
              <a:rPr lang="cy-GB" sz="2126" dirty="0" err="1">
                <a:solidFill>
                  <a:schemeClr val="bg1"/>
                </a:solidFill>
              </a:rPr>
              <a:t>beginning</a:t>
            </a:r>
            <a:r>
              <a:rPr lang="cy-GB" sz="2126" dirty="0">
                <a:solidFill>
                  <a:schemeClr val="bg1"/>
                </a:solidFill>
              </a:rPr>
              <a:t> of May 2020</a:t>
            </a:r>
          </a:p>
          <a:p>
            <a:endParaRPr lang="cy-GB" sz="2126" dirty="0">
              <a:solidFill>
                <a:schemeClr val="bg1"/>
              </a:solidFill>
            </a:endParaRPr>
          </a:p>
          <a:p>
            <a:r>
              <a:rPr lang="cy-GB" sz="2126" dirty="0" err="1">
                <a:solidFill>
                  <a:schemeClr val="bg1"/>
                </a:solidFill>
              </a:rPr>
              <a:t>Available</a:t>
            </a:r>
            <a:r>
              <a:rPr lang="cy-GB" sz="2126" dirty="0">
                <a:solidFill>
                  <a:schemeClr val="bg1"/>
                </a:solidFill>
              </a:rPr>
              <a:t> </a:t>
            </a:r>
            <a:r>
              <a:rPr lang="cy-GB" sz="2126" dirty="0" err="1">
                <a:solidFill>
                  <a:schemeClr val="bg1"/>
                </a:solidFill>
              </a:rPr>
              <a:t>in</a:t>
            </a:r>
            <a:r>
              <a:rPr lang="cy-GB" sz="2126" dirty="0">
                <a:solidFill>
                  <a:schemeClr val="bg1"/>
                </a:solidFill>
              </a:rPr>
              <a:t> a </a:t>
            </a:r>
            <a:r>
              <a:rPr lang="cy-GB" sz="2126" dirty="0" err="1">
                <a:solidFill>
                  <a:schemeClr val="bg1"/>
                </a:solidFill>
              </a:rPr>
              <a:t>public</a:t>
            </a:r>
            <a:r>
              <a:rPr lang="cy-GB" sz="2126" dirty="0">
                <a:solidFill>
                  <a:schemeClr val="bg1"/>
                </a:solidFill>
              </a:rPr>
              <a:t> </a:t>
            </a:r>
            <a:r>
              <a:rPr lang="cy-GB" sz="2126" dirty="0" err="1">
                <a:solidFill>
                  <a:schemeClr val="bg1"/>
                </a:solidFill>
              </a:rPr>
              <a:t>area</a:t>
            </a:r>
            <a:r>
              <a:rPr lang="cy-GB" sz="2126" dirty="0">
                <a:solidFill>
                  <a:schemeClr val="bg1"/>
                </a:solidFill>
              </a:rPr>
              <a:t> </a:t>
            </a:r>
            <a:r>
              <a:rPr lang="cy-GB" sz="2126" dirty="0" err="1">
                <a:solidFill>
                  <a:schemeClr val="bg1"/>
                </a:solidFill>
              </a:rPr>
              <a:t>on</a:t>
            </a:r>
            <a:r>
              <a:rPr lang="cy-GB" sz="2126" dirty="0">
                <a:solidFill>
                  <a:schemeClr val="bg1"/>
                </a:solidFill>
              </a:rPr>
              <a:t> Hwb</a:t>
            </a:r>
          </a:p>
          <a:p>
            <a:r>
              <a:rPr lang="cy-GB" sz="2126" dirty="0" err="1">
                <a:solidFill>
                  <a:schemeClr val="bg1"/>
                </a:solidFill>
              </a:rPr>
              <a:t>Link</a:t>
            </a:r>
            <a:r>
              <a:rPr lang="cy-GB" sz="2126" dirty="0">
                <a:solidFill>
                  <a:schemeClr val="bg1"/>
                </a:solidFill>
              </a:rPr>
              <a:t> (</a:t>
            </a:r>
            <a:r>
              <a:rPr lang="cy-GB" sz="2126" dirty="0" err="1">
                <a:solidFill>
                  <a:schemeClr val="bg1"/>
                </a:solidFill>
                <a:hlinkClick r:id="rId4"/>
              </a:rPr>
              <a:t>English</a:t>
            </a:r>
            <a:r>
              <a:rPr lang="cy-GB" sz="2126" dirty="0">
                <a:solidFill>
                  <a:schemeClr val="bg1"/>
                </a:solidFill>
              </a:rPr>
              <a:t>)</a:t>
            </a:r>
            <a:endParaRPr lang="en-GB" sz="2126" dirty="0">
              <a:solidFill>
                <a:schemeClr val="bg1"/>
              </a:solidFill>
            </a:endParaRPr>
          </a:p>
          <a:p>
            <a:r>
              <a:rPr lang="en-GB" sz="2126" dirty="0">
                <a:solidFill>
                  <a:schemeClr val="bg1"/>
                </a:solidFill>
              </a:rPr>
              <a:t>19 case study playlists from schools</a:t>
            </a:r>
          </a:p>
          <a:p>
            <a:endParaRPr lang="en-GB" sz="2126" dirty="0">
              <a:solidFill>
                <a:schemeClr val="bg1"/>
              </a:solidFill>
            </a:endParaRPr>
          </a:p>
          <a:p>
            <a:r>
              <a:rPr lang="en-GB" sz="2126" dirty="0">
                <a:solidFill>
                  <a:schemeClr val="bg1"/>
                </a:solidFill>
              </a:rPr>
              <a:t>Links to other projects: Talk Pedagogy, SLO, NEIR</a:t>
            </a:r>
          </a:p>
        </p:txBody>
      </p:sp>
    </p:spTree>
    <p:extLst>
      <p:ext uri="{BB962C8B-B14F-4D97-AF65-F5344CB8AC3E}">
        <p14:creationId xmlns:p14="http://schemas.microsoft.com/office/powerpoint/2010/main" val="2265406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.xml.rels>&#65279;<?xml version="1.0" encoding="utf-8"?><Relationships xmlns="http://schemas.openxmlformats.org/package/2006/relationships"><Relationship Type="http://schemas.openxmlformats.org/officeDocument/2006/relationships/customXmlProps" Target="/customXML/itemProps.xml" Id="Rd3c4172d526e4b2384ade4b889302c76" /></Relationships>
</file>

<file path=customXML/item.xml><?xml version="1.0" encoding="utf-8"?>
<metadata xmlns="http://www.objective.com/ecm/document/metadata/FF3C5B18883D4E21973B57C2EEED7FD1" version="1.0.0">
  <systemFields>
    <field name="Objective-Id">
      <value order="0">A32432059</value>
    </field>
    <field name="Objective-Title">
      <value order="0">Presentation/Cyflwyniad - Mark Jones (Welsh Government/Llywodraeth Cymru)</value>
    </field>
    <field name="Objective-Description">
      <value order="0"/>
    </field>
    <field name="Objective-CreationStamp">
      <value order="0">2020-11-30T09:50:37Z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2020-11-30T09:53:06Z</value>
    </field>
    <field name="Objective-Owner">
      <value order="0">Clarke, Lisa (EPS - PLPL)</value>
    </field>
    <field name="Objective-Path">
      <value order="0">Objective Global Folder:Business File Plan:Education &amp; Public Services (EPS):Education &amp; Public Services (EPS) - Education - Pedagogy, Leadership and Professional Learning:1 - Save:Professional Learning &amp; Schools as Learning Organisations:Professional Learning  - Pioneer Events - 2015-2020:Virtual Events Programme - Autumn Term 2020</value>
    </field>
    <field name="Objective-Parent">
      <value order="0">Virtual Events Programme - Autumn Term 2020</value>
    </field>
    <field name="Objective-State">
      <value order="0">Being Drafted</value>
    </field>
    <field name="Objective-VersionId">
      <value order="0">vA64384927</value>
    </field>
    <field name="Objective-Version">
      <value order="0">0.1</value>
    </field>
    <field name="Objective-VersionNumber">
      <value order="0">1</value>
    </field>
    <field name="Objective-VersionComment">
      <value order="0">First version</value>
    </field>
    <field name="Objective-FileNumber">
      <value order="0">qA1330886</value>
    </field>
    <field name="Objective-Classification">
      <value order="0">Official</value>
    </field>
    <field name="Objective-Caveats">
      <value order="0"/>
    </field>
  </systemFields>
  <catalogues>
    <catalogue name="Document Type Catalogue" type="type" ori="id:cA14">
      <field name="Objective-Language">
        <value order="0">English (eng)</value>
      </field>
      <field name="Objective-Date Acquired">
        <value order="0">2020-11-30T00:00:00Z</value>
      </field>
      <field name="Objective-What to Keep">
        <value order="0">No</value>
      </field>
      <field name="Objective-Official Translation">
        <value order="0"/>
      </field>
      <field name="Objective-Connect Creator">
        <value order="0"/>
      </field>
    </catalogue>
  </catalogues>
</metadata>
</file>

<file path=customXML/itemProps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FF3C5B18883D4E21973B57C2EEED7FD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1765</TotalTime>
  <Words>1431</Words>
  <Application>Microsoft Office PowerPoint</Application>
  <PresentationFormat>Custom</PresentationFormat>
  <Paragraphs>219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Jones</dc:creator>
  <cp:lastModifiedBy> </cp:lastModifiedBy>
  <cp:revision>63</cp:revision>
  <cp:lastPrinted>2020-11-16T18:06:52Z</cp:lastPrinted>
  <dcterms:created xsi:type="dcterms:W3CDTF">2020-10-18T17:13:00Z</dcterms:created>
  <dcterms:modified xsi:type="dcterms:W3CDTF">2020-11-27T13:15:33Z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A32432059</vt:lpwstr>
  </property>
  <property fmtid="{D5CDD505-2E9C-101B-9397-08002B2CF9AE}" pid="4" name="Objective-Title">
    <vt:lpwstr>Presentation/Cyflwyniad - Mark Jones (Welsh Government/Llywodraeth Cymru)</vt:lpwstr>
  </property>
  <property fmtid="{D5CDD505-2E9C-101B-9397-08002B2CF9AE}" pid="5" name="Objective-Description">
    <vt:lpwstr/>
  </property>
  <property fmtid="{D5CDD505-2E9C-101B-9397-08002B2CF9AE}" pid="6" name="Objective-CreationStamp">
    <vt:filetime>2020-11-30T09:50:37Z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2020-11-30T09:53:06Z</vt:filetime>
  </property>
  <property fmtid="{D5CDD505-2E9C-101B-9397-08002B2CF9AE}" pid="11" name="Objective-Owner">
    <vt:lpwstr>Clarke, Lisa (EPS - PLPL)</vt:lpwstr>
  </property>
  <property fmtid="{D5CDD505-2E9C-101B-9397-08002B2CF9AE}" pid="12" name="Objective-Path">
    <vt:lpwstr>Objective Global Folder:Business File Plan:Education &amp; Public Services (EPS):Education &amp; Public Services (EPS) - Education - Pedagogy, Leadership and Professional Learning:1 - Save:Professional Learning &amp; Schools as Learning Organisations:Professional Learning  - Pioneer Events - 2015-2020:Virtual Events Programme - Autumn Term 2020</vt:lpwstr>
  </property>
  <property fmtid="{D5CDD505-2E9C-101B-9397-08002B2CF9AE}" pid="13" name="Objective-Parent">
    <vt:lpwstr>Virtual Events Programme - Autumn Term 2020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vA64384927</vt:lpwstr>
  </property>
  <property fmtid="{D5CDD505-2E9C-101B-9397-08002B2CF9AE}" pid="16" name="Objective-Version">
    <vt:lpwstr>0.1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>qA1330886</vt:lpwstr>
  </property>
  <property fmtid="{D5CDD505-2E9C-101B-9397-08002B2CF9AE}" pid="20" name="Objective-Classification">
    <vt:lpwstr>Official</vt:lpwstr>
  </property>
  <property fmtid="{D5CDD505-2E9C-101B-9397-08002B2CF9AE}" pid="21" name="Objective-Caveats">
    <vt:lpwstr/>
  </property>
  <property fmtid="{D5CDD505-2E9C-101B-9397-08002B2CF9AE}" pid="22" name="Objective-Language">
    <vt:lpwstr>English (eng)</vt:lpwstr>
  </property>
  <property fmtid="{D5CDD505-2E9C-101B-9397-08002B2CF9AE}" pid="23" name="Objective-Date Acquired">
    <vt:filetime>2020-11-30T00:00:00Z</vt:filetime>
  </property>
  <property fmtid="{D5CDD505-2E9C-101B-9397-08002B2CF9AE}" pid="24" name="Objective-What to Keep">
    <vt:lpwstr>No</vt:lpwstr>
  </property>
  <property fmtid="{D5CDD505-2E9C-101B-9397-08002B2CF9AE}" pid="25" name="Objective-Official Translation">
    <vt:lpwstr/>
  </property>
  <property fmtid="{D5CDD505-2E9C-101B-9397-08002B2CF9AE}" pid="26" name="Objective-Connect Creator">
    <vt:lpwstr/>
  </property>
</Properties>
</file>