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5.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Lst>
  <p:notesMasterIdLst>
    <p:notesMasterId r:id="rId24"/>
  </p:notesMasterIdLst>
  <p:sldIdLst>
    <p:sldId id="276" r:id="rId7"/>
    <p:sldId id="267" r:id="rId8"/>
    <p:sldId id="256" r:id="rId9"/>
    <p:sldId id="257" r:id="rId10"/>
    <p:sldId id="258" r:id="rId11"/>
    <p:sldId id="259" r:id="rId12"/>
    <p:sldId id="260" r:id="rId13"/>
    <p:sldId id="261" r:id="rId14"/>
    <p:sldId id="262" r:id="rId15"/>
    <p:sldId id="263" r:id="rId16"/>
    <p:sldId id="264" r:id="rId17"/>
    <p:sldId id="268" r:id="rId18"/>
    <p:sldId id="269" r:id="rId19"/>
    <p:sldId id="270" r:id="rId20"/>
    <p:sldId id="278" r:id="rId21"/>
    <p:sldId id="272" r:id="rId22"/>
    <p:sldId id="273" r:id="rId23"/>
  </p:sldIdLst>
  <p:sldSz cx="12192000" cy="6858000"/>
  <p:notesSz cx="6669088" cy="9802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61" autoAdjust="0"/>
    <p:restoredTop sz="94660"/>
  </p:normalViewPr>
  <p:slideViewPr>
    <p:cSldViewPr snapToGrid="0">
      <p:cViewPr varScale="1">
        <p:scale>
          <a:sx n="65" d="100"/>
          <a:sy n="65" d="100"/>
        </p:scale>
        <p:origin x="284"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2.xml" Id="rId8" /><Relationship Type="http://schemas.openxmlformats.org/officeDocument/2006/relationships/slide" Target="slides/slide7.xml" Id="rId13" /><Relationship Type="http://schemas.openxmlformats.org/officeDocument/2006/relationships/slide" Target="slides/slide12.xml" Id="rId18" /><Relationship Type="http://schemas.openxmlformats.org/officeDocument/2006/relationships/viewProps" Target="viewProps.xml" Id="rId26" /><Relationship Type="http://schemas.openxmlformats.org/officeDocument/2006/relationships/slide" Target="slides/slide15.xml" Id="rId21" /><Relationship Type="http://schemas.openxmlformats.org/officeDocument/2006/relationships/slide" Target="slides/slide1.xml" Id="rId7" /><Relationship Type="http://schemas.openxmlformats.org/officeDocument/2006/relationships/slide" Target="slides/slide6.xml" Id="rId12" /><Relationship Type="http://schemas.openxmlformats.org/officeDocument/2006/relationships/slide" Target="slides/slide11.xml" Id="rId17" /><Relationship Type="http://schemas.openxmlformats.org/officeDocument/2006/relationships/presProps" Target="presProps.xml" Id="rId25" /><Relationship Type="http://schemas.openxmlformats.org/officeDocument/2006/relationships/customXml" Target="../customXml/item2.xml" Id="rId2" /><Relationship Type="http://schemas.openxmlformats.org/officeDocument/2006/relationships/slide" Target="slides/slide10.xml" Id="rId16" /><Relationship Type="http://schemas.openxmlformats.org/officeDocument/2006/relationships/slide" Target="slides/slide14.xml" Id="rId20" /><Relationship Type="http://schemas.openxmlformats.org/officeDocument/2006/relationships/customXml" Target="../customXml/item1.xml" Id="rId1" /><Relationship Type="http://schemas.openxmlformats.org/officeDocument/2006/relationships/slideMaster" Target="slideMasters/slideMaster2.xml" Id="rId6" /><Relationship Type="http://schemas.openxmlformats.org/officeDocument/2006/relationships/slide" Target="slides/slide5.xml" Id="rId11" /><Relationship Type="http://schemas.openxmlformats.org/officeDocument/2006/relationships/notesMaster" Target="notesMasters/notesMaster1.xml" Id="rId24" /><Relationship Type="http://schemas.openxmlformats.org/officeDocument/2006/relationships/slideMaster" Target="slideMasters/slideMaster1.xml" Id="rId5" /><Relationship Type="http://schemas.openxmlformats.org/officeDocument/2006/relationships/slide" Target="slides/slide9.xml" Id="rId15" /><Relationship Type="http://schemas.openxmlformats.org/officeDocument/2006/relationships/slide" Target="slides/slide17.xml" Id="rId23" /><Relationship Type="http://schemas.openxmlformats.org/officeDocument/2006/relationships/tableStyles" Target="tableStyles.xml" Id="rId28" /><Relationship Type="http://schemas.openxmlformats.org/officeDocument/2006/relationships/slide" Target="slides/slide4.xml" Id="rId10" /><Relationship Type="http://schemas.openxmlformats.org/officeDocument/2006/relationships/slide" Target="slides/slide13.xml" Id="rId19" /><Relationship Type="http://schemas.openxmlformats.org/officeDocument/2006/relationships/customXml" Target="../customXml/item4.xml" Id="rId4" /><Relationship Type="http://schemas.openxmlformats.org/officeDocument/2006/relationships/slide" Target="slides/slide3.xml" Id="rId9" /><Relationship Type="http://schemas.openxmlformats.org/officeDocument/2006/relationships/slide" Target="slides/slide8.xml" Id="rId14" /><Relationship Type="http://schemas.openxmlformats.org/officeDocument/2006/relationships/slide" Target="slides/slide16.xml" Id="rId22" /><Relationship Type="http://schemas.openxmlformats.org/officeDocument/2006/relationships/theme" Target="theme/theme1.xml" Id="rId27" /><Relationship Type="http://schemas.openxmlformats.org/officeDocument/2006/relationships/customXml" Target="/customXML/item5.xml" Id="R8c2f01daf52748b5"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21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8250" y="0"/>
            <a:ext cx="2889250" cy="492125"/>
          </a:xfrm>
          <a:prstGeom prst="rect">
            <a:avLst/>
          </a:prstGeom>
        </p:spPr>
        <p:txBody>
          <a:bodyPr vert="horz" lIns="91440" tIns="45720" rIns="91440" bIns="45720" rtlCol="0"/>
          <a:lstStyle>
            <a:lvl1pPr algn="r">
              <a:defRPr sz="1200"/>
            </a:lvl1pPr>
          </a:lstStyle>
          <a:p>
            <a:fld id="{CA72C01D-4E52-4FB5-9E7E-78CC3C56DC2B}" type="datetimeFigureOut">
              <a:rPr lang="en-GB" smtClean="0"/>
              <a:t>26/11/2020</a:t>
            </a:fld>
            <a:endParaRPr lang="en-GB"/>
          </a:p>
        </p:txBody>
      </p:sp>
      <p:sp>
        <p:nvSpPr>
          <p:cNvPr id="4" name="Slide Image Placeholder 3"/>
          <p:cNvSpPr>
            <a:spLocks noGrp="1" noRot="1" noChangeAspect="1"/>
          </p:cNvSpPr>
          <p:nvPr>
            <p:ph type="sldImg" idx="2"/>
          </p:nvPr>
        </p:nvSpPr>
        <p:spPr>
          <a:xfrm>
            <a:off x="395288" y="1225550"/>
            <a:ext cx="5878512" cy="3308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750" y="4718050"/>
            <a:ext cx="5335588" cy="3859213"/>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10688"/>
            <a:ext cx="2889250" cy="4921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8250" y="9310688"/>
            <a:ext cx="2889250" cy="492125"/>
          </a:xfrm>
          <a:prstGeom prst="rect">
            <a:avLst/>
          </a:prstGeom>
        </p:spPr>
        <p:txBody>
          <a:bodyPr vert="horz" lIns="91440" tIns="45720" rIns="91440" bIns="45720" rtlCol="0" anchor="b"/>
          <a:lstStyle>
            <a:lvl1pPr algn="r">
              <a:defRPr sz="1200"/>
            </a:lvl1pPr>
          </a:lstStyle>
          <a:p>
            <a:fld id="{691A4003-3DE9-497C-B1EA-239B4877BA8A}" type="slidenum">
              <a:rPr lang="en-GB" smtClean="0"/>
              <a:t>‹#›</a:t>
            </a:fld>
            <a:endParaRPr lang="en-GB"/>
          </a:p>
        </p:txBody>
      </p:sp>
    </p:spTree>
    <p:extLst>
      <p:ext uri="{BB962C8B-B14F-4D97-AF65-F5344CB8AC3E}">
        <p14:creationId xmlns:p14="http://schemas.microsoft.com/office/powerpoint/2010/main" val="3543904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B7B1AD-F1A6-400A-99E7-3D3F4AB22F78}"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991411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030B2-A0D1-47EB-B89F-E51F634665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A824E3-DDCF-4237-B768-FC08851863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1C2BB0-C842-409A-8307-921C2F531011}"/>
              </a:ext>
            </a:extLst>
          </p:cNvPr>
          <p:cNvSpPr>
            <a:spLocks noGrp="1"/>
          </p:cNvSpPr>
          <p:nvPr>
            <p:ph type="dt" sz="half" idx="10"/>
          </p:nvPr>
        </p:nvSpPr>
        <p:spPr/>
        <p:txBody>
          <a:bodyPr/>
          <a:lstStyle/>
          <a:p>
            <a:fld id="{9F6EEBC4-F088-4498-991D-56D75A6CDEC8}" type="datetimeFigureOut">
              <a:rPr lang="en-GB" smtClean="0"/>
              <a:t>26/11/2020</a:t>
            </a:fld>
            <a:endParaRPr lang="en-GB"/>
          </a:p>
        </p:txBody>
      </p:sp>
      <p:sp>
        <p:nvSpPr>
          <p:cNvPr id="5" name="Footer Placeholder 4">
            <a:extLst>
              <a:ext uri="{FF2B5EF4-FFF2-40B4-BE49-F238E27FC236}">
                <a16:creationId xmlns:a16="http://schemas.microsoft.com/office/drawing/2014/main" id="{7681232C-2DB3-439C-968E-CB226E9FA6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00B368-A0BE-4794-A8A4-6DEF8BC7BE89}"/>
              </a:ext>
            </a:extLst>
          </p:cNvPr>
          <p:cNvSpPr>
            <a:spLocks noGrp="1"/>
          </p:cNvSpPr>
          <p:nvPr>
            <p:ph type="sldNum" sz="quarter" idx="12"/>
          </p:nvPr>
        </p:nvSpPr>
        <p:spPr/>
        <p:txBody>
          <a:bodyPr/>
          <a:lstStyle/>
          <a:p>
            <a:fld id="{A5AD487A-591E-4C78-8C9A-D59EC5EBE617}" type="slidenum">
              <a:rPr lang="en-GB" smtClean="0"/>
              <a:t>‹#›</a:t>
            </a:fld>
            <a:endParaRPr lang="en-GB"/>
          </a:p>
        </p:txBody>
      </p:sp>
    </p:spTree>
    <p:extLst>
      <p:ext uri="{BB962C8B-B14F-4D97-AF65-F5344CB8AC3E}">
        <p14:creationId xmlns:p14="http://schemas.microsoft.com/office/powerpoint/2010/main" val="302349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C91C-9282-4E16-BDDD-5C450C4894C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463E44-0BFF-4E13-A696-6B67B672D9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94CA3E-D2F2-49CA-A943-5B6F86E94EC6}"/>
              </a:ext>
            </a:extLst>
          </p:cNvPr>
          <p:cNvSpPr>
            <a:spLocks noGrp="1"/>
          </p:cNvSpPr>
          <p:nvPr>
            <p:ph type="dt" sz="half" idx="10"/>
          </p:nvPr>
        </p:nvSpPr>
        <p:spPr/>
        <p:txBody>
          <a:bodyPr/>
          <a:lstStyle/>
          <a:p>
            <a:fld id="{9F6EEBC4-F088-4498-991D-56D75A6CDEC8}" type="datetimeFigureOut">
              <a:rPr lang="en-GB" smtClean="0"/>
              <a:t>26/11/2020</a:t>
            </a:fld>
            <a:endParaRPr lang="en-GB"/>
          </a:p>
        </p:txBody>
      </p:sp>
      <p:sp>
        <p:nvSpPr>
          <p:cNvPr id="5" name="Footer Placeholder 4">
            <a:extLst>
              <a:ext uri="{FF2B5EF4-FFF2-40B4-BE49-F238E27FC236}">
                <a16:creationId xmlns:a16="http://schemas.microsoft.com/office/drawing/2014/main" id="{4DC57298-7739-483B-8C3F-2A2FE8F69C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69CC9F-7D9B-4B1B-BBCF-13E0FE2AEB73}"/>
              </a:ext>
            </a:extLst>
          </p:cNvPr>
          <p:cNvSpPr>
            <a:spLocks noGrp="1"/>
          </p:cNvSpPr>
          <p:nvPr>
            <p:ph type="sldNum" sz="quarter" idx="12"/>
          </p:nvPr>
        </p:nvSpPr>
        <p:spPr/>
        <p:txBody>
          <a:bodyPr/>
          <a:lstStyle/>
          <a:p>
            <a:fld id="{A5AD487A-591E-4C78-8C9A-D59EC5EBE617}" type="slidenum">
              <a:rPr lang="en-GB" smtClean="0"/>
              <a:t>‹#›</a:t>
            </a:fld>
            <a:endParaRPr lang="en-GB"/>
          </a:p>
        </p:txBody>
      </p:sp>
    </p:spTree>
    <p:extLst>
      <p:ext uri="{BB962C8B-B14F-4D97-AF65-F5344CB8AC3E}">
        <p14:creationId xmlns:p14="http://schemas.microsoft.com/office/powerpoint/2010/main" val="312665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9B5657-69D7-4DA2-B23C-E16BCDA9B5C8}"/>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96220D-1D54-44C9-9E12-5BA2ACA4ACDA}"/>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CDFA45-10F3-4581-8CC5-C91438647DFA}"/>
              </a:ext>
            </a:extLst>
          </p:cNvPr>
          <p:cNvSpPr>
            <a:spLocks noGrp="1"/>
          </p:cNvSpPr>
          <p:nvPr>
            <p:ph type="dt" sz="half" idx="10"/>
          </p:nvPr>
        </p:nvSpPr>
        <p:spPr/>
        <p:txBody>
          <a:bodyPr/>
          <a:lstStyle/>
          <a:p>
            <a:fld id="{9F6EEBC4-F088-4498-991D-56D75A6CDEC8}" type="datetimeFigureOut">
              <a:rPr lang="en-GB" smtClean="0"/>
              <a:t>26/11/2020</a:t>
            </a:fld>
            <a:endParaRPr lang="en-GB"/>
          </a:p>
        </p:txBody>
      </p:sp>
      <p:sp>
        <p:nvSpPr>
          <p:cNvPr id="5" name="Footer Placeholder 4">
            <a:extLst>
              <a:ext uri="{FF2B5EF4-FFF2-40B4-BE49-F238E27FC236}">
                <a16:creationId xmlns:a16="http://schemas.microsoft.com/office/drawing/2014/main" id="{9FACAC54-DED2-428A-BD2A-F0BCD48CE3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7353F5-C722-44E4-9CB2-612819FA91EE}"/>
              </a:ext>
            </a:extLst>
          </p:cNvPr>
          <p:cNvSpPr>
            <a:spLocks noGrp="1"/>
          </p:cNvSpPr>
          <p:nvPr>
            <p:ph type="sldNum" sz="quarter" idx="12"/>
          </p:nvPr>
        </p:nvSpPr>
        <p:spPr/>
        <p:txBody>
          <a:bodyPr/>
          <a:lstStyle/>
          <a:p>
            <a:fld id="{A5AD487A-591E-4C78-8C9A-D59EC5EBE617}" type="slidenum">
              <a:rPr lang="en-GB" smtClean="0"/>
              <a:t>‹#›</a:t>
            </a:fld>
            <a:endParaRPr lang="en-GB"/>
          </a:p>
        </p:txBody>
      </p:sp>
    </p:spTree>
    <p:extLst>
      <p:ext uri="{BB962C8B-B14F-4D97-AF65-F5344CB8AC3E}">
        <p14:creationId xmlns:p14="http://schemas.microsoft.com/office/powerpoint/2010/main" val="1566243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E914AB7-6581-4863-A6D1-9A6E806F4178}" type="datetimeFigureOut">
              <a:rPr lang="en-GB" smtClean="0">
                <a:solidFill>
                  <a:prstClr val="black">
                    <a:tint val="75000"/>
                  </a:prstClr>
                </a:solidFill>
              </a:rPr>
              <a:pPr/>
              <a:t>26/11/2020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C3A5501-9C1B-462B-BD25-8B03A23EB6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8272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914AB7-6581-4863-A6D1-9A6E806F4178}" type="datetimeFigureOut">
              <a:rPr lang="en-GB" smtClean="0">
                <a:solidFill>
                  <a:prstClr val="black">
                    <a:tint val="75000"/>
                  </a:prstClr>
                </a:solidFill>
              </a:rPr>
              <a:pPr/>
              <a:t>26/11/2020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C3A5501-9C1B-462B-BD25-8B03A23EB6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20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914AB7-6581-4863-A6D1-9A6E806F4178}" type="datetimeFigureOut">
              <a:rPr lang="en-GB" smtClean="0">
                <a:solidFill>
                  <a:prstClr val="black">
                    <a:tint val="75000"/>
                  </a:prstClr>
                </a:solidFill>
              </a:rPr>
              <a:pPr/>
              <a:t>26/11/2020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C3A5501-9C1B-462B-BD25-8B03A23EB6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9712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E914AB7-6581-4863-A6D1-9A6E806F4178}" type="datetimeFigureOut">
              <a:rPr lang="en-GB" smtClean="0">
                <a:solidFill>
                  <a:prstClr val="black">
                    <a:tint val="75000"/>
                  </a:prstClr>
                </a:solidFill>
              </a:rPr>
              <a:pPr/>
              <a:t>26/11/2020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C3A5501-9C1B-462B-BD25-8B03A23EB6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6578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E914AB7-6581-4863-A6D1-9A6E806F4178}" type="datetimeFigureOut">
              <a:rPr lang="en-GB" smtClean="0">
                <a:solidFill>
                  <a:prstClr val="black">
                    <a:tint val="75000"/>
                  </a:prstClr>
                </a:solidFill>
              </a:rPr>
              <a:pPr/>
              <a:t>26/11/2020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C3A5501-9C1B-462B-BD25-8B03A23EB6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8933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E914AB7-6581-4863-A6D1-9A6E806F4178}" type="datetimeFigureOut">
              <a:rPr lang="en-GB" smtClean="0">
                <a:solidFill>
                  <a:prstClr val="black">
                    <a:tint val="75000"/>
                  </a:prstClr>
                </a:solidFill>
              </a:rPr>
              <a:pPr/>
              <a:t>26/11/2020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C3A5501-9C1B-462B-BD25-8B03A23EB6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4233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914AB7-6581-4863-A6D1-9A6E806F4178}" type="datetimeFigureOut">
              <a:rPr lang="en-GB" smtClean="0">
                <a:solidFill>
                  <a:prstClr val="black">
                    <a:tint val="75000"/>
                  </a:prstClr>
                </a:solidFill>
              </a:rPr>
              <a:pPr/>
              <a:t>26/11/2020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C3A5501-9C1B-462B-BD25-8B03A23EB6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772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914AB7-6581-4863-A6D1-9A6E806F4178}" type="datetimeFigureOut">
              <a:rPr lang="en-GB" smtClean="0">
                <a:solidFill>
                  <a:prstClr val="black">
                    <a:tint val="75000"/>
                  </a:prstClr>
                </a:solidFill>
              </a:rPr>
              <a:pPr/>
              <a:t>26/11/2020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C3A5501-9C1B-462B-BD25-8B03A23EB6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5920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CF7C-0597-4C1A-AF8F-673FFBB256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49C286-6EC3-453C-BF4D-7F324CD1F9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B59104-57D6-45C2-BC56-6BB3082C1A79}"/>
              </a:ext>
            </a:extLst>
          </p:cNvPr>
          <p:cNvSpPr>
            <a:spLocks noGrp="1"/>
          </p:cNvSpPr>
          <p:nvPr>
            <p:ph type="dt" sz="half" idx="10"/>
          </p:nvPr>
        </p:nvSpPr>
        <p:spPr/>
        <p:txBody>
          <a:bodyPr/>
          <a:lstStyle/>
          <a:p>
            <a:fld id="{9F6EEBC4-F088-4498-991D-56D75A6CDEC8}" type="datetimeFigureOut">
              <a:rPr lang="en-GB" smtClean="0"/>
              <a:t>26/11/2020</a:t>
            </a:fld>
            <a:endParaRPr lang="en-GB"/>
          </a:p>
        </p:txBody>
      </p:sp>
      <p:sp>
        <p:nvSpPr>
          <p:cNvPr id="5" name="Footer Placeholder 4">
            <a:extLst>
              <a:ext uri="{FF2B5EF4-FFF2-40B4-BE49-F238E27FC236}">
                <a16:creationId xmlns:a16="http://schemas.microsoft.com/office/drawing/2014/main" id="{4B86320F-E921-47D5-8088-375CA3DB00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C4BEDE-EBE5-4831-9036-97B2019DDBC3}"/>
              </a:ext>
            </a:extLst>
          </p:cNvPr>
          <p:cNvSpPr>
            <a:spLocks noGrp="1"/>
          </p:cNvSpPr>
          <p:nvPr>
            <p:ph type="sldNum" sz="quarter" idx="12"/>
          </p:nvPr>
        </p:nvSpPr>
        <p:spPr/>
        <p:txBody>
          <a:bodyPr/>
          <a:lstStyle/>
          <a:p>
            <a:fld id="{A5AD487A-591E-4C78-8C9A-D59EC5EBE617}" type="slidenum">
              <a:rPr lang="en-GB" smtClean="0"/>
              <a:t>‹#›</a:t>
            </a:fld>
            <a:endParaRPr lang="en-GB"/>
          </a:p>
        </p:txBody>
      </p:sp>
    </p:spTree>
    <p:extLst>
      <p:ext uri="{BB962C8B-B14F-4D97-AF65-F5344CB8AC3E}">
        <p14:creationId xmlns:p14="http://schemas.microsoft.com/office/powerpoint/2010/main" val="1289460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914AB7-6581-4863-A6D1-9A6E806F4178}" type="datetimeFigureOut">
              <a:rPr lang="en-GB" smtClean="0">
                <a:solidFill>
                  <a:prstClr val="black">
                    <a:tint val="75000"/>
                  </a:prstClr>
                </a:solidFill>
              </a:rPr>
              <a:pPr/>
              <a:t>26/11/2020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C3A5501-9C1B-462B-BD25-8B03A23EB6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8781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914AB7-6581-4863-A6D1-9A6E806F4178}" type="datetimeFigureOut">
              <a:rPr lang="en-GB" smtClean="0">
                <a:solidFill>
                  <a:prstClr val="black">
                    <a:tint val="75000"/>
                  </a:prstClr>
                </a:solidFill>
              </a:rPr>
              <a:pPr/>
              <a:t>26/11/2020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C3A5501-9C1B-462B-BD25-8B03A23EB6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646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914AB7-6581-4863-A6D1-9A6E806F4178}" type="datetimeFigureOut">
              <a:rPr lang="en-GB" smtClean="0">
                <a:solidFill>
                  <a:prstClr val="black">
                    <a:tint val="75000"/>
                  </a:prstClr>
                </a:solidFill>
              </a:rPr>
              <a:pPr/>
              <a:t>26/11/2020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C3A5501-9C1B-462B-BD25-8B03A23EB6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83596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8856-0BCC-42D2-B6ED-DB5257C53B54}"/>
              </a:ext>
            </a:extLst>
          </p:cNvPr>
          <p:cNvSpPr>
            <a:spLocks noGrp="1"/>
          </p:cNvSpPr>
          <p:nvPr>
            <p:ph type="title"/>
          </p:nvPr>
        </p:nvSpPr>
        <p:spPr>
          <a:xfrm>
            <a:off x="831849"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DCC806-65A3-474D-B01F-4BC38C501B5C}"/>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039D6BD-DF26-418D-9611-D93FAFE05897}"/>
              </a:ext>
            </a:extLst>
          </p:cNvPr>
          <p:cNvSpPr>
            <a:spLocks noGrp="1"/>
          </p:cNvSpPr>
          <p:nvPr>
            <p:ph type="dt" sz="half" idx="10"/>
          </p:nvPr>
        </p:nvSpPr>
        <p:spPr/>
        <p:txBody>
          <a:bodyPr/>
          <a:lstStyle/>
          <a:p>
            <a:fld id="{9F6EEBC4-F088-4498-991D-56D75A6CDEC8}" type="datetimeFigureOut">
              <a:rPr lang="en-GB" smtClean="0"/>
              <a:t>26/11/2020</a:t>
            </a:fld>
            <a:endParaRPr lang="en-GB"/>
          </a:p>
        </p:txBody>
      </p:sp>
      <p:sp>
        <p:nvSpPr>
          <p:cNvPr id="5" name="Footer Placeholder 4">
            <a:extLst>
              <a:ext uri="{FF2B5EF4-FFF2-40B4-BE49-F238E27FC236}">
                <a16:creationId xmlns:a16="http://schemas.microsoft.com/office/drawing/2014/main" id="{F4110F6E-7679-4759-A3AE-598EC8799A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D378F5-5003-421E-BC64-13F6D623734E}"/>
              </a:ext>
            </a:extLst>
          </p:cNvPr>
          <p:cNvSpPr>
            <a:spLocks noGrp="1"/>
          </p:cNvSpPr>
          <p:nvPr>
            <p:ph type="sldNum" sz="quarter" idx="12"/>
          </p:nvPr>
        </p:nvSpPr>
        <p:spPr/>
        <p:txBody>
          <a:bodyPr/>
          <a:lstStyle/>
          <a:p>
            <a:fld id="{A5AD487A-591E-4C78-8C9A-D59EC5EBE617}" type="slidenum">
              <a:rPr lang="en-GB" smtClean="0"/>
              <a:t>‹#›</a:t>
            </a:fld>
            <a:endParaRPr lang="en-GB"/>
          </a:p>
        </p:txBody>
      </p:sp>
    </p:spTree>
    <p:extLst>
      <p:ext uri="{BB962C8B-B14F-4D97-AF65-F5344CB8AC3E}">
        <p14:creationId xmlns:p14="http://schemas.microsoft.com/office/powerpoint/2010/main" val="2973361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6120-D53A-4993-87A5-CAEA71434B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303ECD-942D-4871-BF76-2BE1BBDA30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920F53-74F8-46E7-A377-1C40BECF1A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4FDB4EE-B459-4D25-AAD8-58BE9377E7F9}"/>
              </a:ext>
            </a:extLst>
          </p:cNvPr>
          <p:cNvSpPr>
            <a:spLocks noGrp="1"/>
          </p:cNvSpPr>
          <p:nvPr>
            <p:ph type="dt" sz="half" idx="10"/>
          </p:nvPr>
        </p:nvSpPr>
        <p:spPr/>
        <p:txBody>
          <a:bodyPr/>
          <a:lstStyle/>
          <a:p>
            <a:fld id="{9F6EEBC4-F088-4498-991D-56D75A6CDEC8}" type="datetimeFigureOut">
              <a:rPr lang="en-GB" smtClean="0"/>
              <a:t>26/11/2020</a:t>
            </a:fld>
            <a:endParaRPr lang="en-GB"/>
          </a:p>
        </p:txBody>
      </p:sp>
      <p:sp>
        <p:nvSpPr>
          <p:cNvPr id="6" name="Footer Placeholder 5">
            <a:extLst>
              <a:ext uri="{FF2B5EF4-FFF2-40B4-BE49-F238E27FC236}">
                <a16:creationId xmlns:a16="http://schemas.microsoft.com/office/drawing/2014/main" id="{582C8B25-9ED2-4A36-82FD-7338239DB4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416F4C-3894-464C-A4FA-6EDA2659EC0A}"/>
              </a:ext>
            </a:extLst>
          </p:cNvPr>
          <p:cNvSpPr>
            <a:spLocks noGrp="1"/>
          </p:cNvSpPr>
          <p:nvPr>
            <p:ph type="sldNum" sz="quarter" idx="12"/>
          </p:nvPr>
        </p:nvSpPr>
        <p:spPr/>
        <p:txBody>
          <a:bodyPr/>
          <a:lstStyle/>
          <a:p>
            <a:fld id="{A5AD487A-591E-4C78-8C9A-D59EC5EBE617}" type="slidenum">
              <a:rPr lang="en-GB" smtClean="0"/>
              <a:t>‹#›</a:t>
            </a:fld>
            <a:endParaRPr lang="en-GB"/>
          </a:p>
        </p:txBody>
      </p:sp>
    </p:spTree>
    <p:extLst>
      <p:ext uri="{BB962C8B-B14F-4D97-AF65-F5344CB8AC3E}">
        <p14:creationId xmlns:p14="http://schemas.microsoft.com/office/powerpoint/2010/main" val="4214518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6831-EC04-463E-B2F3-D0179DF241B4}"/>
              </a:ext>
            </a:extLst>
          </p:cNvPr>
          <p:cNvSpPr>
            <a:spLocks noGrp="1"/>
          </p:cNvSpPr>
          <p:nvPr>
            <p:ph type="title"/>
          </p:nvPr>
        </p:nvSpPr>
        <p:spPr>
          <a:xfrm>
            <a:off x="839788"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F7BE7A-E5AE-42E6-8E0C-E7ADF78C7887}"/>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9EB2A5-E419-4D5A-B146-8A7746342CA8}"/>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D5E12F-6242-4EE2-AB7E-5A6ED22DAFD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F475F61-F318-42FB-B619-A53009D0A20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3E69B6-D974-404E-9A72-D8D78938BE6B}"/>
              </a:ext>
            </a:extLst>
          </p:cNvPr>
          <p:cNvSpPr>
            <a:spLocks noGrp="1"/>
          </p:cNvSpPr>
          <p:nvPr>
            <p:ph type="dt" sz="half" idx="10"/>
          </p:nvPr>
        </p:nvSpPr>
        <p:spPr/>
        <p:txBody>
          <a:bodyPr/>
          <a:lstStyle/>
          <a:p>
            <a:fld id="{9F6EEBC4-F088-4498-991D-56D75A6CDEC8}" type="datetimeFigureOut">
              <a:rPr lang="en-GB" smtClean="0"/>
              <a:t>26/11/2020</a:t>
            </a:fld>
            <a:endParaRPr lang="en-GB"/>
          </a:p>
        </p:txBody>
      </p:sp>
      <p:sp>
        <p:nvSpPr>
          <p:cNvPr id="8" name="Footer Placeholder 7">
            <a:extLst>
              <a:ext uri="{FF2B5EF4-FFF2-40B4-BE49-F238E27FC236}">
                <a16:creationId xmlns:a16="http://schemas.microsoft.com/office/drawing/2014/main" id="{A97B65C1-C793-4F03-BB56-0FB7A3C0238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7563E8D-E7D3-40ED-ABA7-49B030FE63BB}"/>
              </a:ext>
            </a:extLst>
          </p:cNvPr>
          <p:cNvSpPr>
            <a:spLocks noGrp="1"/>
          </p:cNvSpPr>
          <p:nvPr>
            <p:ph type="sldNum" sz="quarter" idx="12"/>
          </p:nvPr>
        </p:nvSpPr>
        <p:spPr/>
        <p:txBody>
          <a:bodyPr/>
          <a:lstStyle/>
          <a:p>
            <a:fld id="{A5AD487A-591E-4C78-8C9A-D59EC5EBE617}" type="slidenum">
              <a:rPr lang="en-GB" smtClean="0"/>
              <a:t>‹#›</a:t>
            </a:fld>
            <a:endParaRPr lang="en-GB"/>
          </a:p>
        </p:txBody>
      </p:sp>
    </p:spTree>
    <p:extLst>
      <p:ext uri="{BB962C8B-B14F-4D97-AF65-F5344CB8AC3E}">
        <p14:creationId xmlns:p14="http://schemas.microsoft.com/office/powerpoint/2010/main" val="2190832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389E-ADE3-4198-8966-8645AF3A026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860F74-727C-44A0-9F5C-FE68F5EC66CA}"/>
              </a:ext>
            </a:extLst>
          </p:cNvPr>
          <p:cNvSpPr>
            <a:spLocks noGrp="1"/>
          </p:cNvSpPr>
          <p:nvPr>
            <p:ph type="dt" sz="half" idx="10"/>
          </p:nvPr>
        </p:nvSpPr>
        <p:spPr/>
        <p:txBody>
          <a:bodyPr/>
          <a:lstStyle/>
          <a:p>
            <a:fld id="{9F6EEBC4-F088-4498-991D-56D75A6CDEC8}" type="datetimeFigureOut">
              <a:rPr lang="en-GB" smtClean="0"/>
              <a:t>26/11/2020</a:t>
            </a:fld>
            <a:endParaRPr lang="en-GB"/>
          </a:p>
        </p:txBody>
      </p:sp>
      <p:sp>
        <p:nvSpPr>
          <p:cNvPr id="4" name="Footer Placeholder 3">
            <a:extLst>
              <a:ext uri="{FF2B5EF4-FFF2-40B4-BE49-F238E27FC236}">
                <a16:creationId xmlns:a16="http://schemas.microsoft.com/office/drawing/2014/main" id="{5450EC6A-20BC-4C3B-BC86-C60A9014329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FEF54B-3232-49C0-B98B-966D1905B342}"/>
              </a:ext>
            </a:extLst>
          </p:cNvPr>
          <p:cNvSpPr>
            <a:spLocks noGrp="1"/>
          </p:cNvSpPr>
          <p:nvPr>
            <p:ph type="sldNum" sz="quarter" idx="12"/>
          </p:nvPr>
        </p:nvSpPr>
        <p:spPr/>
        <p:txBody>
          <a:bodyPr/>
          <a:lstStyle/>
          <a:p>
            <a:fld id="{A5AD487A-591E-4C78-8C9A-D59EC5EBE617}" type="slidenum">
              <a:rPr lang="en-GB" smtClean="0"/>
              <a:t>‹#›</a:t>
            </a:fld>
            <a:endParaRPr lang="en-GB"/>
          </a:p>
        </p:txBody>
      </p:sp>
    </p:spTree>
    <p:extLst>
      <p:ext uri="{BB962C8B-B14F-4D97-AF65-F5344CB8AC3E}">
        <p14:creationId xmlns:p14="http://schemas.microsoft.com/office/powerpoint/2010/main" val="4085821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43040D-8656-4C7C-B349-B8F5A08B2DEC}"/>
              </a:ext>
            </a:extLst>
          </p:cNvPr>
          <p:cNvSpPr>
            <a:spLocks noGrp="1"/>
          </p:cNvSpPr>
          <p:nvPr>
            <p:ph type="dt" sz="half" idx="10"/>
          </p:nvPr>
        </p:nvSpPr>
        <p:spPr/>
        <p:txBody>
          <a:bodyPr/>
          <a:lstStyle/>
          <a:p>
            <a:fld id="{9F6EEBC4-F088-4498-991D-56D75A6CDEC8}" type="datetimeFigureOut">
              <a:rPr lang="en-GB" smtClean="0"/>
              <a:t>26/11/2020</a:t>
            </a:fld>
            <a:endParaRPr lang="en-GB"/>
          </a:p>
        </p:txBody>
      </p:sp>
      <p:sp>
        <p:nvSpPr>
          <p:cNvPr id="3" name="Footer Placeholder 2">
            <a:extLst>
              <a:ext uri="{FF2B5EF4-FFF2-40B4-BE49-F238E27FC236}">
                <a16:creationId xmlns:a16="http://schemas.microsoft.com/office/drawing/2014/main" id="{38CE45E1-FAFF-49AD-A2CD-BB4422F4A6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E9F0B1F-8948-42D8-8D12-B6D55987D479}"/>
              </a:ext>
            </a:extLst>
          </p:cNvPr>
          <p:cNvSpPr>
            <a:spLocks noGrp="1"/>
          </p:cNvSpPr>
          <p:nvPr>
            <p:ph type="sldNum" sz="quarter" idx="12"/>
          </p:nvPr>
        </p:nvSpPr>
        <p:spPr/>
        <p:txBody>
          <a:bodyPr/>
          <a:lstStyle/>
          <a:p>
            <a:fld id="{A5AD487A-591E-4C78-8C9A-D59EC5EBE617}" type="slidenum">
              <a:rPr lang="en-GB" smtClean="0"/>
              <a:t>‹#›</a:t>
            </a:fld>
            <a:endParaRPr lang="en-GB"/>
          </a:p>
        </p:txBody>
      </p:sp>
    </p:spTree>
    <p:extLst>
      <p:ext uri="{BB962C8B-B14F-4D97-AF65-F5344CB8AC3E}">
        <p14:creationId xmlns:p14="http://schemas.microsoft.com/office/powerpoint/2010/main" val="632858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AF22-A0E5-44EC-A086-E2651633E8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F469A0B-E521-4CA5-A9BE-5BED44FAEB4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3A823BD-6DE5-4684-B658-844F916FA6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326A1C-6EE0-4356-B88D-1161A65C62EA}"/>
              </a:ext>
            </a:extLst>
          </p:cNvPr>
          <p:cNvSpPr>
            <a:spLocks noGrp="1"/>
          </p:cNvSpPr>
          <p:nvPr>
            <p:ph type="dt" sz="half" idx="10"/>
          </p:nvPr>
        </p:nvSpPr>
        <p:spPr/>
        <p:txBody>
          <a:bodyPr/>
          <a:lstStyle/>
          <a:p>
            <a:fld id="{9F6EEBC4-F088-4498-991D-56D75A6CDEC8}" type="datetimeFigureOut">
              <a:rPr lang="en-GB" smtClean="0"/>
              <a:t>26/11/2020</a:t>
            </a:fld>
            <a:endParaRPr lang="en-GB"/>
          </a:p>
        </p:txBody>
      </p:sp>
      <p:sp>
        <p:nvSpPr>
          <p:cNvPr id="6" name="Footer Placeholder 5">
            <a:extLst>
              <a:ext uri="{FF2B5EF4-FFF2-40B4-BE49-F238E27FC236}">
                <a16:creationId xmlns:a16="http://schemas.microsoft.com/office/drawing/2014/main" id="{CBB4CF1C-F060-4533-B6B6-C8F193CBA9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23F786-A6E5-47A9-9A97-A48665FE8A8E}"/>
              </a:ext>
            </a:extLst>
          </p:cNvPr>
          <p:cNvSpPr>
            <a:spLocks noGrp="1"/>
          </p:cNvSpPr>
          <p:nvPr>
            <p:ph type="sldNum" sz="quarter" idx="12"/>
          </p:nvPr>
        </p:nvSpPr>
        <p:spPr/>
        <p:txBody>
          <a:bodyPr/>
          <a:lstStyle/>
          <a:p>
            <a:fld id="{A5AD487A-591E-4C78-8C9A-D59EC5EBE617}" type="slidenum">
              <a:rPr lang="en-GB" smtClean="0"/>
              <a:t>‹#›</a:t>
            </a:fld>
            <a:endParaRPr lang="en-GB"/>
          </a:p>
        </p:txBody>
      </p:sp>
    </p:spTree>
    <p:extLst>
      <p:ext uri="{BB962C8B-B14F-4D97-AF65-F5344CB8AC3E}">
        <p14:creationId xmlns:p14="http://schemas.microsoft.com/office/powerpoint/2010/main" val="3054034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FEF5-2AED-4FD6-A882-C15814DF8D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7AC0C6E-35C9-4EC1-A895-8D0675D0AD54}"/>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79FDD3-C89C-4948-A8E4-15CF1FD70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684A69-A478-4AB0-B7A7-490A7A3A5473}"/>
              </a:ext>
            </a:extLst>
          </p:cNvPr>
          <p:cNvSpPr>
            <a:spLocks noGrp="1"/>
          </p:cNvSpPr>
          <p:nvPr>
            <p:ph type="dt" sz="half" idx="10"/>
          </p:nvPr>
        </p:nvSpPr>
        <p:spPr/>
        <p:txBody>
          <a:bodyPr/>
          <a:lstStyle/>
          <a:p>
            <a:fld id="{9F6EEBC4-F088-4498-991D-56D75A6CDEC8}" type="datetimeFigureOut">
              <a:rPr lang="en-GB" smtClean="0"/>
              <a:t>26/11/2020</a:t>
            </a:fld>
            <a:endParaRPr lang="en-GB"/>
          </a:p>
        </p:txBody>
      </p:sp>
      <p:sp>
        <p:nvSpPr>
          <p:cNvPr id="6" name="Footer Placeholder 5">
            <a:extLst>
              <a:ext uri="{FF2B5EF4-FFF2-40B4-BE49-F238E27FC236}">
                <a16:creationId xmlns:a16="http://schemas.microsoft.com/office/drawing/2014/main" id="{D2F42D01-CB35-4A92-AF20-CAFB5A1BAD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407857-B492-4131-8AAA-BC674A5D7AEE}"/>
              </a:ext>
            </a:extLst>
          </p:cNvPr>
          <p:cNvSpPr>
            <a:spLocks noGrp="1"/>
          </p:cNvSpPr>
          <p:nvPr>
            <p:ph type="sldNum" sz="quarter" idx="12"/>
          </p:nvPr>
        </p:nvSpPr>
        <p:spPr/>
        <p:txBody>
          <a:bodyPr/>
          <a:lstStyle/>
          <a:p>
            <a:fld id="{A5AD487A-591E-4C78-8C9A-D59EC5EBE617}" type="slidenum">
              <a:rPr lang="en-GB" smtClean="0"/>
              <a:t>‹#›</a:t>
            </a:fld>
            <a:endParaRPr lang="en-GB"/>
          </a:p>
        </p:txBody>
      </p:sp>
    </p:spTree>
    <p:extLst>
      <p:ext uri="{BB962C8B-B14F-4D97-AF65-F5344CB8AC3E}">
        <p14:creationId xmlns:p14="http://schemas.microsoft.com/office/powerpoint/2010/main" val="1262291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5CC901-8061-453E-8038-345E9399FD3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123AFE-1930-4536-ACED-C5601C8031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676B8F-7485-4DAA-AACD-E107E47460D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6EEBC4-F088-4498-991D-56D75A6CDEC8}" type="datetimeFigureOut">
              <a:rPr lang="en-GB" smtClean="0"/>
              <a:t>26/11/2020</a:t>
            </a:fld>
            <a:endParaRPr lang="en-GB"/>
          </a:p>
        </p:txBody>
      </p:sp>
      <p:sp>
        <p:nvSpPr>
          <p:cNvPr id="5" name="Footer Placeholder 4">
            <a:extLst>
              <a:ext uri="{FF2B5EF4-FFF2-40B4-BE49-F238E27FC236}">
                <a16:creationId xmlns:a16="http://schemas.microsoft.com/office/drawing/2014/main" id="{4C9D1EBA-0FE5-48CD-800F-2092758E08C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F3BD9F8-BD55-43EC-8417-7B7641AD2E6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487A-591E-4C78-8C9A-D59EC5EBE617}" type="slidenum">
              <a:rPr lang="en-GB" smtClean="0"/>
              <a:t>‹#›</a:t>
            </a:fld>
            <a:endParaRPr lang="en-GB"/>
          </a:p>
        </p:txBody>
      </p:sp>
    </p:spTree>
    <p:extLst>
      <p:ext uri="{BB962C8B-B14F-4D97-AF65-F5344CB8AC3E}">
        <p14:creationId xmlns:p14="http://schemas.microsoft.com/office/powerpoint/2010/main" val="182950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914AB7-6581-4863-A6D1-9A6E806F4178}" type="datetimeFigureOut">
              <a:rPr lang="en-GB" smtClean="0">
                <a:solidFill>
                  <a:prstClr val="black">
                    <a:tint val="75000"/>
                  </a:prstClr>
                </a:solidFill>
              </a:rPr>
              <a:pPr/>
              <a:t>26/11/2020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3A5501-9C1B-462B-BD25-8B03A23EB6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3101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s://hwb.gov.wales/professional-development/schools-as-learning-organisations"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jpeg"/><Relationship Id="rId5" Type="http://schemas.openxmlformats.org/officeDocument/2006/relationships/image" Target="../media/image4.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hyperlink" Target="mailto:Ann.Bradshaw@gov.wale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jpeg"/><Relationship Id="rId5" Type="http://schemas.openxmlformats.org/officeDocument/2006/relationships/image" Target="../media/image4.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eg"/><Relationship Id="rId5" Type="http://schemas.openxmlformats.org/officeDocument/2006/relationships/image" Target="../media/image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jpeg"/><Relationship Id="rId5" Type="http://schemas.openxmlformats.org/officeDocument/2006/relationships/image" Target="../media/image4.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487" y="275465"/>
            <a:ext cx="3107508" cy="113854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15" y="-8013"/>
            <a:ext cx="2096924" cy="2026082"/>
          </a:xfrm>
          <a:prstGeom prst="rect">
            <a:avLst/>
          </a:prstGeom>
        </p:spPr>
      </p:pic>
      <p:sp>
        <p:nvSpPr>
          <p:cNvPr id="8" name="Title 1"/>
          <p:cNvSpPr txBox="1">
            <a:spLocks/>
          </p:cNvSpPr>
          <p:nvPr/>
        </p:nvSpPr>
        <p:spPr>
          <a:xfrm>
            <a:off x="265852" y="-154113"/>
            <a:ext cx="6335277" cy="19976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solidFill>
                  <a:srgbClr val="00A49F"/>
                </a:solidFill>
                <a:latin typeface="Frutiger 55 Roman" charset="0"/>
                <a:ea typeface="Frutiger 55 Roman" charset="0"/>
                <a:cs typeface="Frutiger 55 Roman" charset="0"/>
              </a:rPr>
              <a:t>Addysg yng Nghymru: </a:t>
            </a:r>
          </a:p>
          <a:p>
            <a:pPr algn="l"/>
            <a:r>
              <a:rPr lang="en-US" sz="2400" b="1" dirty="0">
                <a:solidFill>
                  <a:srgbClr val="00A49F"/>
                </a:solidFill>
                <a:latin typeface="Frutiger 55 Roman" charset="0"/>
                <a:ea typeface="Frutiger 55 Roman" charset="0"/>
                <a:cs typeface="Frutiger 55 Roman" charset="0"/>
              </a:rPr>
              <a:t>Cenhadaeth ein cenedl</a:t>
            </a:r>
          </a:p>
          <a:p>
            <a:pPr algn="l"/>
            <a:endParaRPr lang="en-US" sz="2400" b="1" dirty="0">
              <a:solidFill>
                <a:srgbClr val="00A49F"/>
              </a:solidFill>
              <a:latin typeface="Frutiger 55 Roman" charset="0"/>
              <a:ea typeface="Frutiger 55 Roman" charset="0"/>
              <a:cs typeface="Frutiger 55 Roman" charset="0"/>
            </a:endParaRPr>
          </a:p>
          <a:p>
            <a:pPr algn="l"/>
            <a:r>
              <a:rPr lang="en-US" sz="2400" b="1" dirty="0">
                <a:solidFill>
                  <a:srgbClr val="00A49F"/>
                </a:solidFill>
                <a:latin typeface="Frutiger 55 Roman" charset="0"/>
                <a:ea typeface="Frutiger 55 Roman" charset="0"/>
                <a:cs typeface="Frutiger 55 Roman" charset="0"/>
              </a:rPr>
              <a:t>Education in Wales: </a:t>
            </a:r>
            <a:br>
              <a:rPr lang="en-US" sz="2400" b="1" dirty="0">
                <a:solidFill>
                  <a:srgbClr val="00A49F"/>
                </a:solidFill>
                <a:latin typeface="Frutiger 55 Roman" charset="0"/>
                <a:ea typeface="Frutiger 55 Roman" charset="0"/>
                <a:cs typeface="Frutiger 55 Roman" charset="0"/>
              </a:rPr>
            </a:br>
            <a:r>
              <a:rPr lang="en-US" sz="2400" b="1" dirty="0">
                <a:solidFill>
                  <a:srgbClr val="00A49F"/>
                </a:solidFill>
                <a:latin typeface="Frutiger 55 Roman" charset="0"/>
                <a:ea typeface="Frutiger 55 Roman" charset="0"/>
                <a:cs typeface="Frutiger 55 Roman" charset="0"/>
              </a:rPr>
              <a:t>Our national mission</a:t>
            </a:r>
            <a:endParaRPr lang="en-US" sz="2400" dirty="0">
              <a:solidFill>
                <a:srgbClr val="00A49F"/>
              </a:solidFill>
              <a:latin typeface="Frutiger 55 Roman" charset="0"/>
              <a:ea typeface="Frutiger 55 Roman" charset="0"/>
              <a:cs typeface="Frutiger 55 Roman" charset="0"/>
            </a:endParaRPr>
          </a:p>
        </p:txBody>
      </p:sp>
      <p:sp>
        <p:nvSpPr>
          <p:cNvPr id="3" name="Rectangle 2"/>
          <p:cNvSpPr/>
          <p:nvPr/>
        </p:nvSpPr>
        <p:spPr>
          <a:xfrm>
            <a:off x="3523263" y="1443120"/>
            <a:ext cx="5544272" cy="707886"/>
          </a:xfrm>
          <a:prstGeom prst="rect">
            <a:avLst/>
          </a:prstGeom>
          <a:solidFill>
            <a:schemeClr val="bg1"/>
          </a:solidFill>
        </p:spPr>
        <p:txBody>
          <a:bodyPr wrap="square">
            <a:spAutoFit/>
          </a:bodyPr>
          <a:lstStyle/>
          <a:p>
            <a:pPr algn="ctr"/>
            <a:r>
              <a:rPr lang="cy-GB" sz="2000" b="1" dirty="0">
                <a:solidFill>
                  <a:srgbClr val="00A49F"/>
                </a:solidFill>
                <a:latin typeface="Frutiger 55 Roman" charset="0"/>
                <a:ea typeface="Frutiger 55 Roman" charset="0"/>
                <a:cs typeface="Frutiger 55 Roman" charset="0"/>
              </a:rPr>
              <a:t>Ysgolion fel Sefydliadau sy’n </a:t>
            </a:r>
            <a:r>
              <a:rPr lang="cy-GB" sz="2000" b="1" dirty="0" smtClean="0">
                <a:solidFill>
                  <a:srgbClr val="00A49F"/>
                </a:solidFill>
                <a:latin typeface="Frutiger 55 Roman" charset="0"/>
                <a:ea typeface="Frutiger 55 Roman" charset="0"/>
                <a:cs typeface="Frutiger 55 Roman" charset="0"/>
              </a:rPr>
              <a:t>Dysgu</a:t>
            </a:r>
          </a:p>
          <a:p>
            <a:pPr algn="ctr"/>
            <a:r>
              <a:rPr lang="en-GB" sz="2000" b="1" dirty="0" smtClean="0">
                <a:solidFill>
                  <a:srgbClr val="00A49F"/>
                </a:solidFill>
                <a:latin typeface="Frutiger 55 Roman" charset="0"/>
                <a:ea typeface="Frutiger 55 Roman" charset="0"/>
                <a:cs typeface="Frutiger 55 Roman" charset="0"/>
              </a:rPr>
              <a:t>Schools </a:t>
            </a:r>
            <a:r>
              <a:rPr lang="en-GB" sz="2000" b="1" dirty="0">
                <a:solidFill>
                  <a:srgbClr val="00A49F"/>
                </a:solidFill>
                <a:latin typeface="Frutiger 55 Roman" charset="0"/>
                <a:ea typeface="Frutiger 55 Roman" charset="0"/>
                <a:cs typeface="Frutiger 55 Roman" charset="0"/>
              </a:rPr>
              <a:t>as Learning Organisations</a:t>
            </a:r>
          </a:p>
        </p:txBody>
      </p:sp>
      <p:pic>
        <p:nvPicPr>
          <p:cNvPr id="9" name="Picture 6" descr="https://hwb.gov.wales/api/storage/27f1a225-8b2c-4250-8d91-eb2d6b86edf4/iStock-8364533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2728" y="2180118"/>
            <a:ext cx="6324473" cy="41899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040681" y="6377270"/>
            <a:ext cx="8509435" cy="369332"/>
          </a:xfrm>
          <a:prstGeom prst="rect">
            <a:avLst/>
          </a:prstGeom>
        </p:spPr>
        <p:txBody>
          <a:bodyPr wrap="square">
            <a:spAutoFit/>
          </a:bodyPr>
          <a:lstStyle/>
          <a:p>
            <a:pPr algn="ctr"/>
            <a:r>
              <a:rPr lang="en-GB" dirty="0">
                <a:hlinkClick r:id="rId6"/>
              </a:rPr>
              <a:t>https://hwb.gov.wales/professional-development/schools-as-learning-organisations</a:t>
            </a:r>
            <a:endParaRPr lang="en-GB" dirty="0"/>
          </a:p>
        </p:txBody>
      </p:sp>
    </p:spTree>
    <p:extLst>
      <p:ext uri="{BB962C8B-B14F-4D97-AF65-F5344CB8AC3E}">
        <p14:creationId xmlns:p14="http://schemas.microsoft.com/office/powerpoint/2010/main" val="3479894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a:extLst>
              <a:ext uri="{FF2B5EF4-FFF2-40B4-BE49-F238E27FC236}">
                <a16:creationId xmlns:a16="http://schemas.microsoft.com/office/drawing/2014/main" id="{5B3F1C85-78AF-4253-A629-94DFF5613947}"/>
              </a:ext>
            </a:extLst>
          </p:cNvPr>
          <p:cNvSpPr txBox="1"/>
          <p:nvPr/>
        </p:nvSpPr>
        <p:spPr>
          <a:xfrm>
            <a:off x="4601307" y="1374123"/>
            <a:ext cx="1494693" cy="13452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400" b="1" dirty="0"/>
          </a:p>
        </p:txBody>
      </p:sp>
      <p:sp>
        <p:nvSpPr>
          <p:cNvPr id="14" name="TextBox 13">
            <a:extLst>
              <a:ext uri="{FF2B5EF4-FFF2-40B4-BE49-F238E27FC236}">
                <a16:creationId xmlns:a16="http://schemas.microsoft.com/office/drawing/2014/main" id="{4BA86173-F998-48A1-BDCC-59E78BB22DA1}"/>
              </a:ext>
            </a:extLst>
          </p:cNvPr>
          <p:cNvSpPr txBox="1"/>
          <p:nvPr/>
        </p:nvSpPr>
        <p:spPr>
          <a:xfrm flipH="1">
            <a:off x="-3087518" y="703203"/>
            <a:ext cx="1555955" cy="1443472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School leaders ensure that the organisation’s actions are consistent with its vision, goals and values.</a:t>
            </a:r>
            <a:endParaRPr lang="en-GB" dirty="0"/>
          </a:p>
          <a:p>
            <a:endParaRPr lang="en-GB" dirty="0"/>
          </a:p>
          <a:p>
            <a:pPr marL="285750" indent="-285750">
              <a:buFont typeface="Arial" panose="020B0604020202020204" pitchFamily="34" charset="0"/>
              <a:buChar char="•"/>
            </a:pPr>
            <a:r>
              <a:rPr lang="en-GB" dirty="0" smtClean="0"/>
              <a:t>School </a:t>
            </a:r>
            <a:r>
              <a:rPr lang="en-GB" dirty="0"/>
              <a:t>leaders model learning leadership, distribute leadership and help grow other leaders, including </a:t>
            </a:r>
            <a:r>
              <a:rPr lang="en-GB" dirty="0" smtClean="0"/>
              <a:t>learners.</a:t>
            </a:r>
            <a:endParaRPr lang="en-GB" dirty="0"/>
          </a:p>
          <a:p>
            <a:endParaRPr lang="en-GB" dirty="0"/>
          </a:p>
          <a:p>
            <a:pPr marL="285750" indent="-285750">
              <a:buFont typeface="Arial" panose="020B0604020202020204" pitchFamily="34" charset="0"/>
              <a:buChar char="•"/>
            </a:pPr>
            <a:r>
              <a:rPr lang="en-GB" dirty="0" smtClean="0"/>
              <a:t>School </a:t>
            </a:r>
            <a:r>
              <a:rPr lang="en-GB" dirty="0"/>
              <a:t>leaders are proactive and creative change agents </a:t>
            </a:r>
            <a:r>
              <a:rPr lang="en-GB" dirty="0" smtClean="0"/>
              <a:t>with </a:t>
            </a:r>
            <a:r>
              <a:rPr lang="en-GB" dirty="0"/>
              <a:t>a strong focus on improving learning and </a:t>
            </a:r>
            <a:r>
              <a:rPr lang="en-GB" dirty="0" smtClean="0"/>
              <a:t>teaching.</a:t>
            </a:r>
            <a:endParaRPr lang="en-GB" dirty="0"/>
          </a:p>
          <a:p>
            <a:endParaRPr lang="en-GB" dirty="0"/>
          </a:p>
          <a:p>
            <a:pPr marL="285750" indent="-285750">
              <a:buFont typeface="Arial" panose="020B0604020202020204" pitchFamily="34" charset="0"/>
              <a:buChar char="•"/>
            </a:pPr>
            <a:r>
              <a:rPr lang="en-GB" dirty="0" smtClean="0"/>
              <a:t>School </a:t>
            </a:r>
            <a:r>
              <a:rPr lang="en-GB" dirty="0"/>
              <a:t>leaders ensure the school is characterised by a ‘rhythm’ of learning, change and </a:t>
            </a:r>
            <a:r>
              <a:rPr lang="en-GB" dirty="0" smtClean="0"/>
              <a:t>innovation.</a:t>
            </a:r>
            <a:endParaRPr lang="en-GB" dirty="0"/>
          </a:p>
          <a:p>
            <a:endParaRPr lang="en-GB" sz="1600" dirty="0"/>
          </a:p>
          <a:p>
            <a:pPr marL="285750" indent="-285750">
              <a:buFont typeface="Arial" panose="020B0604020202020204" pitchFamily="34" charset="0"/>
              <a:buChar char="•"/>
            </a:pPr>
            <a:endParaRPr lang="en-GB" sz="1600" dirty="0">
              <a:solidFill>
                <a:schemeClr val="accent6">
                  <a:lumMod val="75000"/>
                </a:schemeClr>
              </a:solidFill>
            </a:endParaRPr>
          </a:p>
        </p:txBody>
      </p:sp>
      <p:sp>
        <p:nvSpPr>
          <p:cNvPr id="2" name="TextBox 1"/>
          <p:cNvSpPr txBox="1"/>
          <p:nvPr/>
        </p:nvSpPr>
        <p:spPr>
          <a:xfrm flipH="1">
            <a:off x="13784825" y="925343"/>
            <a:ext cx="904568" cy="29731216"/>
          </a:xfrm>
          <a:prstGeom prst="rect">
            <a:avLst/>
          </a:prstGeom>
          <a:noFill/>
        </p:spPr>
        <p:txBody>
          <a:bodyPr wrap="square" rtlCol="0">
            <a:spAutoFit/>
          </a:bodyPr>
          <a:lstStyle/>
          <a:p>
            <a:pPr marL="285750" indent="-285750">
              <a:buFont typeface="Arial" panose="020B0604020202020204" pitchFamily="34" charset="0"/>
              <a:buChar char="•"/>
            </a:pPr>
            <a:r>
              <a:rPr lang="en-GB" dirty="0"/>
              <a:t>School leaders develop the culture, structures and conditions to facilitate professional dialogue, collaboration and knowledge exchange.</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School leaders promote and participate in strong collaboration with other schools, parents/carers, the community, higher education institutions and other partners.</a:t>
            </a:r>
          </a:p>
          <a:p>
            <a:pPr>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School leaders ensure an integrated approach to responding to learners’ learning and other needs.</a:t>
            </a:r>
            <a:endParaRPr lang="en-GB" dirty="0"/>
          </a:p>
        </p:txBody>
      </p:sp>
      <p:sp>
        <p:nvSpPr>
          <p:cNvPr id="3" name="TextBox 2"/>
          <p:cNvSpPr txBox="1"/>
          <p:nvPr/>
        </p:nvSpPr>
        <p:spPr>
          <a:xfrm>
            <a:off x="257952" y="7551231"/>
            <a:ext cx="8212015" cy="369332"/>
          </a:xfrm>
          <a:prstGeom prst="rect">
            <a:avLst/>
          </a:prstGeom>
          <a:noFill/>
        </p:spPr>
        <p:txBody>
          <a:bodyPr wrap="square" rtlCol="0">
            <a:spAutoFit/>
          </a:bodyPr>
          <a:lstStyle/>
          <a:p>
            <a:r>
              <a:rPr lang="en-GB" b="1" i="1" dirty="0" smtClean="0"/>
              <a:t>Leadership </a:t>
            </a:r>
            <a:r>
              <a:rPr lang="en-GB" b="1" i="1" dirty="0"/>
              <a:t>is the essential </a:t>
            </a:r>
            <a:r>
              <a:rPr lang="en-GB" b="1" i="1" dirty="0" err="1"/>
              <a:t>iseven</a:t>
            </a:r>
            <a:r>
              <a:rPr lang="en-GB" b="1" i="1" dirty="0"/>
              <a:t> SLO </a:t>
            </a:r>
            <a:r>
              <a:rPr lang="en-GB" b="1" i="1" dirty="0" err="1"/>
              <a:t>dimensionsngredient</a:t>
            </a:r>
            <a:r>
              <a:rPr lang="en-GB" b="1" i="1" dirty="0"/>
              <a:t> </a:t>
            </a:r>
            <a:r>
              <a:rPr lang="en-GB" b="1" i="1" dirty="0" smtClean="0"/>
              <a:t>connecting the.</a:t>
            </a:r>
            <a:endParaRPr lang="en-GB" b="1" i="1" dirty="0"/>
          </a:p>
        </p:txBody>
      </p:sp>
      <p:sp>
        <p:nvSpPr>
          <p:cNvPr id="8" name="TextBox 7"/>
          <p:cNvSpPr txBox="1"/>
          <p:nvPr/>
        </p:nvSpPr>
        <p:spPr>
          <a:xfrm>
            <a:off x="1270000" y="415518"/>
            <a:ext cx="9575800" cy="1631216"/>
          </a:xfrm>
          <a:prstGeom prst="rect">
            <a:avLst/>
          </a:prstGeom>
          <a:noFill/>
        </p:spPr>
        <p:txBody>
          <a:bodyPr wrap="square" rtlCol="0">
            <a:spAutoFit/>
          </a:bodyPr>
          <a:lstStyle/>
          <a:p>
            <a:pPr algn="ctr"/>
            <a:r>
              <a:rPr lang="en-GB" sz="2000" b="1" cap="all" dirty="0" smtClean="0"/>
              <a:t>YSG</a:t>
            </a:r>
            <a:r>
              <a:rPr lang="x-none" sz="2000" b="1" cap="all" dirty="0" smtClean="0"/>
              <a:t>olion </a:t>
            </a:r>
            <a:r>
              <a:rPr lang="en-GB" sz="2000" b="1" cap="all" dirty="0" smtClean="0"/>
              <a:t>FEL </a:t>
            </a:r>
            <a:r>
              <a:rPr lang="x-none" sz="2000" b="1" cap="all" dirty="0" smtClean="0"/>
              <a:t>sy'n </a:t>
            </a:r>
            <a:r>
              <a:rPr lang="x-none" sz="2000" b="1" cap="all" dirty="0"/>
              <a:t>Sefydliadau Dysgu - Ystyried y </a:t>
            </a:r>
            <a:r>
              <a:rPr lang="en-GB" sz="2000" b="1" cap="all" dirty="0" err="1"/>
              <a:t>saith</a:t>
            </a:r>
            <a:r>
              <a:rPr lang="x-none" sz="2000" b="1" cap="all" dirty="0"/>
              <a:t> dimensiwn</a:t>
            </a:r>
            <a:r>
              <a:rPr lang="en-GB" sz="2000" b="1" cap="all" dirty="0"/>
              <a:t> </a:t>
            </a:r>
            <a:r>
              <a:rPr lang="en-GB" sz="2000" b="1" cap="all" dirty="0" smtClean="0"/>
              <a:t>– MODELU</a:t>
            </a:r>
          </a:p>
          <a:p>
            <a:pPr algn="ctr"/>
            <a:endParaRPr lang="en-GB" sz="2000" b="1" cap="all" dirty="0"/>
          </a:p>
          <a:p>
            <a:pPr algn="ctr"/>
            <a:r>
              <a:rPr lang="en-GB" sz="2000" b="1" dirty="0" smtClean="0"/>
              <a:t>SLO </a:t>
            </a:r>
            <a:r>
              <a:rPr lang="en-GB" sz="2000" b="1" dirty="0"/>
              <a:t>– EXPLORING THE SEVEN DIMENSIONS – MODELLING</a:t>
            </a:r>
          </a:p>
          <a:p>
            <a:pPr algn="ctr"/>
            <a:endParaRPr lang="x-none" sz="2000" b="1" cap="all" dirty="0"/>
          </a:p>
          <a:p>
            <a:pPr algn="ctr"/>
            <a:endParaRPr lang="en-GB" sz="2000" b="1" dirty="0"/>
          </a:p>
        </p:txBody>
      </p:sp>
      <p:pic>
        <p:nvPicPr>
          <p:cNvPr id="4" name="Picture 2" descr="C:\Users\ClarkeL3\AppData\Local\Microsoft\Windows\Temporary Internet Files\Content.Outlook\9U1GTXMF\33123_SLO_Model_Segments_7_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8268" y="2044438"/>
            <a:ext cx="4442621" cy="4442621"/>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9" name="Picture 2" descr="C:\Users\ClarkeL3\AppData\Local\Microsoft\Windows\Temporary Internet Files\Content.Outlook\ZB1F59S3\33123_SLO_Model_Segments_7_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682" y="2039588"/>
            <a:ext cx="4399312" cy="439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589843"/>
      </p:ext>
    </p:extLst>
  </p:cSld>
  <p:clrMapOvr>
    <a:masterClrMapping/>
  </p:clrMapOvr>
  <mc:AlternateContent xmlns:mc="http://schemas.openxmlformats.org/markup-compatibility/2006" xmlns:p14="http://schemas.microsoft.com/office/powerpoint/2010/main">
    <mc:Choice Requires="p14">
      <p:transition spd="slow" p14:dur="2000" advTm="10454"/>
    </mc:Choice>
    <mc:Fallback xmlns="">
      <p:transition spd="slow" advTm="10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a:extLst>
              <a:ext uri="{FF2B5EF4-FFF2-40B4-BE49-F238E27FC236}">
                <a16:creationId xmlns:a16="http://schemas.microsoft.com/office/drawing/2014/main" id="{5B3F1C85-78AF-4253-A629-94DFF5613947}"/>
              </a:ext>
            </a:extLst>
          </p:cNvPr>
          <p:cNvSpPr txBox="1"/>
          <p:nvPr/>
        </p:nvSpPr>
        <p:spPr>
          <a:xfrm>
            <a:off x="6755423" y="3916974"/>
            <a:ext cx="1494693" cy="102430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400" b="1" dirty="0"/>
          </a:p>
        </p:txBody>
      </p:sp>
      <p:sp>
        <p:nvSpPr>
          <p:cNvPr id="10" name="TextBox 1">
            <a:extLst>
              <a:ext uri="{FF2B5EF4-FFF2-40B4-BE49-F238E27FC236}">
                <a16:creationId xmlns:a16="http://schemas.microsoft.com/office/drawing/2014/main" id="{5B3F1C85-78AF-4253-A629-94DFF5613947}"/>
              </a:ext>
            </a:extLst>
          </p:cNvPr>
          <p:cNvSpPr txBox="1"/>
          <p:nvPr/>
        </p:nvSpPr>
        <p:spPr>
          <a:xfrm>
            <a:off x="5348654" y="4719028"/>
            <a:ext cx="1494693" cy="13452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400" b="1" dirty="0"/>
          </a:p>
        </p:txBody>
      </p:sp>
      <p:sp>
        <p:nvSpPr>
          <p:cNvPr id="11" name="TextBox 1">
            <a:extLst>
              <a:ext uri="{FF2B5EF4-FFF2-40B4-BE49-F238E27FC236}">
                <a16:creationId xmlns:a16="http://schemas.microsoft.com/office/drawing/2014/main" id="{5B3F1C85-78AF-4253-A629-94DFF5613947}"/>
              </a:ext>
            </a:extLst>
          </p:cNvPr>
          <p:cNvSpPr txBox="1"/>
          <p:nvPr/>
        </p:nvSpPr>
        <p:spPr>
          <a:xfrm>
            <a:off x="3962400" y="3916976"/>
            <a:ext cx="1494693" cy="13452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400" b="1" dirty="0"/>
          </a:p>
        </p:txBody>
      </p:sp>
      <p:sp>
        <p:nvSpPr>
          <p:cNvPr id="12" name="TextBox 1">
            <a:extLst>
              <a:ext uri="{FF2B5EF4-FFF2-40B4-BE49-F238E27FC236}">
                <a16:creationId xmlns:a16="http://schemas.microsoft.com/office/drawing/2014/main" id="{5B3F1C85-78AF-4253-A629-94DFF5613947}"/>
              </a:ext>
            </a:extLst>
          </p:cNvPr>
          <p:cNvSpPr txBox="1"/>
          <p:nvPr/>
        </p:nvSpPr>
        <p:spPr>
          <a:xfrm>
            <a:off x="3555023" y="2368228"/>
            <a:ext cx="1494693" cy="13452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400" b="1" dirty="0"/>
          </a:p>
        </p:txBody>
      </p:sp>
      <p:sp>
        <p:nvSpPr>
          <p:cNvPr id="13" name="TextBox 1">
            <a:extLst>
              <a:ext uri="{FF2B5EF4-FFF2-40B4-BE49-F238E27FC236}">
                <a16:creationId xmlns:a16="http://schemas.microsoft.com/office/drawing/2014/main" id="{5B3F1C85-78AF-4253-A629-94DFF5613947}"/>
              </a:ext>
            </a:extLst>
          </p:cNvPr>
          <p:cNvSpPr txBox="1"/>
          <p:nvPr/>
        </p:nvSpPr>
        <p:spPr>
          <a:xfrm>
            <a:off x="4601307" y="1374123"/>
            <a:ext cx="1494693" cy="13452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400" b="1" dirty="0"/>
          </a:p>
        </p:txBody>
      </p:sp>
      <p:sp>
        <p:nvSpPr>
          <p:cNvPr id="4" name="TextBox 3"/>
          <p:cNvSpPr txBox="1"/>
          <p:nvPr/>
        </p:nvSpPr>
        <p:spPr>
          <a:xfrm>
            <a:off x="847580" y="708939"/>
            <a:ext cx="10536186" cy="4801314"/>
          </a:xfrm>
          <a:prstGeom prst="rect">
            <a:avLst/>
          </a:prstGeom>
          <a:noFill/>
        </p:spPr>
        <p:txBody>
          <a:bodyPr wrap="square" rtlCol="0">
            <a:spAutoFit/>
          </a:bodyPr>
          <a:lstStyle/>
          <a:p>
            <a:endParaRPr lang="en-GB" dirty="0"/>
          </a:p>
          <a:p>
            <a:endParaRPr lang="en-GB" dirty="0" smtClean="0"/>
          </a:p>
          <a:p>
            <a:r>
              <a:rPr lang="en-GB" dirty="0" smtClean="0">
                <a:latin typeface="Adobe Heiti Std R" panose="020B0400000000000000" pitchFamily="34" charset="-128"/>
                <a:ea typeface="Adobe Heiti Std R" panose="020B0400000000000000" pitchFamily="34" charset="-128"/>
              </a:rPr>
              <a:t>Ymddiried                                                                                                                                                        Trust</a:t>
            </a:r>
          </a:p>
          <a:p>
            <a:endParaRPr lang="en-GB" dirty="0" smtClean="0">
              <a:latin typeface="Adobe Heiti Std R" panose="020B0400000000000000" pitchFamily="34" charset="-128"/>
              <a:ea typeface="Adobe Heiti Std R" panose="020B0400000000000000" pitchFamily="34" charset="-128"/>
            </a:endParaRPr>
          </a:p>
          <a:p>
            <a:endParaRPr lang="en-GB" dirty="0" smtClean="0">
              <a:latin typeface="Adobe Heiti Std R" panose="020B0400000000000000" pitchFamily="34" charset="-128"/>
              <a:ea typeface="Adobe Heiti Std R" panose="020B0400000000000000" pitchFamily="34" charset="-128"/>
            </a:endParaRPr>
          </a:p>
          <a:p>
            <a:endParaRPr lang="en-GB" dirty="0" smtClean="0">
              <a:latin typeface="Adobe Heiti Std R" panose="020B0400000000000000" pitchFamily="34" charset="-128"/>
              <a:ea typeface="Adobe Heiti Std R" panose="020B0400000000000000" pitchFamily="34" charset="-128"/>
            </a:endParaRPr>
          </a:p>
          <a:p>
            <a:r>
              <a:rPr lang="en-GB" dirty="0" smtClean="0">
                <a:latin typeface="Adobe Heiti Std R" panose="020B0400000000000000" pitchFamily="34" charset="-128"/>
                <a:ea typeface="Adobe Heiti Std R" panose="020B0400000000000000" pitchFamily="34" charset="-128"/>
              </a:rPr>
              <a:t>Amser                                                                                                                                                                 Time</a:t>
            </a:r>
          </a:p>
          <a:p>
            <a:endParaRPr lang="en-GB" dirty="0" smtClean="0">
              <a:latin typeface="Adobe Heiti Std R" panose="020B0400000000000000" pitchFamily="34" charset="-128"/>
              <a:ea typeface="Adobe Heiti Std R" panose="020B0400000000000000" pitchFamily="34" charset="-128"/>
            </a:endParaRPr>
          </a:p>
          <a:p>
            <a:endParaRPr lang="en-GB" dirty="0" smtClean="0">
              <a:latin typeface="Adobe Heiti Std R" panose="020B0400000000000000" pitchFamily="34" charset="-128"/>
              <a:ea typeface="Adobe Heiti Std R" panose="020B0400000000000000" pitchFamily="34" charset="-128"/>
            </a:endParaRPr>
          </a:p>
          <a:p>
            <a:endParaRPr lang="en-GB" dirty="0" smtClean="0">
              <a:latin typeface="Adobe Heiti Std R" panose="020B0400000000000000" pitchFamily="34" charset="-128"/>
              <a:ea typeface="Adobe Heiti Std R" panose="020B0400000000000000" pitchFamily="34" charset="-128"/>
            </a:endParaRPr>
          </a:p>
          <a:p>
            <a:r>
              <a:rPr lang="en-GB" dirty="0" smtClean="0">
                <a:latin typeface="Adobe Heiti Std R" panose="020B0400000000000000" pitchFamily="34" charset="-128"/>
                <a:ea typeface="Adobe Heiti Std R" panose="020B0400000000000000" pitchFamily="34" charset="-128"/>
              </a:rPr>
              <a:t>Technoleg                                                                                                                                                 Technology</a:t>
            </a:r>
          </a:p>
          <a:p>
            <a:endParaRPr lang="en-GB" dirty="0" smtClean="0">
              <a:latin typeface="Adobe Heiti Std R" panose="020B0400000000000000" pitchFamily="34" charset="-128"/>
              <a:ea typeface="Adobe Heiti Std R" panose="020B0400000000000000" pitchFamily="34" charset="-128"/>
            </a:endParaRPr>
          </a:p>
          <a:p>
            <a:endParaRPr lang="en-GB" dirty="0" smtClean="0">
              <a:latin typeface="Adobe Heiti Std R" panose="020B0400000000000000" pitchFamily="34" charset="-128"/>
              <a:ea typeface="Adobe Heiti Std R" panose="020B0400000000000000" pitchFamily="34" charset="-128"/>
            </a:endParaRPr>
          </a:p>
          <a:p>
            <a:endParaRPr lang="en-GB" dirty="0" smtClean="0">
              <a:latin typeface="Adobe Heiti Std R" panose="020B0400000000000000" pitchFamily="34" charset="-128"/>
              <a:ea typeface="Adobe Heiti Std R" panose="020B0400000000000000" pitchFamily="34" charset="-128"/>
            </a:endParaRPr>
          </a:p>
          <a:p>
            <a:endParaRPr lang="en-GB" dirty="0" smtClean="0">
              <a:latin typeface="Adobe Heiti Std R" panose="020B0400000000000000" pitchFamily="34" charset="-128"/>
              <a:ea typeface="Adobe Heiti Std R" panose="020B0400000000000000" pitchFamily="34" charset="-128"/>
            </a:endParaRPr>
          </a:p>
          <a:p>
            <a:r>
              <a:rPr lang="cy-GB" dirty="0" smtClean="0">
                <a:latin typeface="Adobe Heiti Std R" panose="020B0400000000000000" pitchFamily="34" charset="-128"/>
                <a:ea typeface="Adobe Heiti Std R" panose="020B0400000000000000" pitchFamily="34" charset="-128"/>
              </a:rPr>
              <a:t>Meddwl gyda</a:t>
            </a:r>
          </a:p>
          <a:p>
            <a:r>
              <a:rPr lang="cy-GB" dirty="0" smtClean="0">
                <a:latin typeface="Adobe Heiti Std R" panose="020B0400000000000000" pitchFamily="34" charset="-128"/>
                <a:ea typeface="Adobe Heiti Std R" panose="020B0400000000000000" pitchFamily="34" charset="-128"/>
              </a:rPr>
              <a:t>‘n gilydd                                                                                                                                         </a:t>
            </a:r>
            <a:r>
              <a:rPr lang="en-GB" dirty="0" smtClean="0">
                <a:latin typeface="Adobe Heiti Std R" panose="020B0400000000000000" pitchFamily="34" charset="-128"/>
                <a:ea typeface="Adobe Heiti Std R" panose="020B0400000000000000" pitchFamily="34" charset="-128"/>
              </a:rPr>
              <a:t>Thinking Together</a:t>
            </a:r>
            <a:endParaRPr lang="en-GB" dirty="0">
              <a:latin typeface="Adobe Heiti Std R" panose="020B0400000000000000" pitchFamily="34" charset="-128"/>
              <a:ea typeface="Adobe Heiti Std R" panose="020B0400000000000000" pitchFamily="34" charset="-12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53980431"/>
      </p:ext>
    </p:extLst>
  </p:cSld>
  <p:clrMapOvr>
    <a:masterClrMapping/>
  </p:clrMapOvr>
  <mc:AlternateContent xmlns:mc="http://schemas.openxmlformats.org/markup-compatibility/2006" xmlns:p14="http://schemas.microsoft.com/office/powerpoint/2010/main">
    <mc:Choice Requires="p14">
      <p:transition spd="slow" p14:dur="2000" advTm="111378"/>
    </mc:Choice>
    <mc:Fallback xmlns="">
      <p:transition spd="slow" advTm="11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err="1" smtClean="0"/>
              <a:t>Camau</a:t>
            </a:r>
            <a:r>
              <a:rPr lang="en-GB" dirty="0" smtClean="0"/>
              <a:t> nesaf/Next steps</a:t>
            </a:r>
            <a:endParaRPr lang="en-GB" dirty="0"/>
          </a:p>
        </p:txBody>
      </p:sp>
      <p:sp>
        <p:nvSpPr>
          <p:cNvPr id="5" name="Content Placeholder 4"/>
          <p:cNvSpPr>
            <a:spLocks noGrp="1"/>
          </p:cNvSpPr>
          <p:nvPr>
            <p:ph sz="half" idx="1"/>
          </p:nvPr>
        </p:nvSpPr>
        <p:spPr/>
        <p:txBody>
          <a:bodyPr>
            <a:normAutofit fontScale="85000" lnSpcReduction="20000"/>
          </a:bodyPr>
          <a:lstStyle/>
          <a:p>
            <a:r>
              <a:rPr lang="en-GB" dirty="0" smtClean="0"/>
              <a:t>Cwblhewch yr arolwg </a:t>
            </a:r>
          </a:p>
          <a:p>
            <a:r>
              <a:rPr lang="en-GB" dirty="0" smtClean="0"/>
              <a:t>Complete the survey</a:t>
            </a:r>
          </a:p>
          <a:p>
            <a:endParaRPr lang="en-GB" dirty="0"/>
          </a:p>
          <a:p>
            <a:r>
              <a:rPr lang="en-GB" dirty="0" smtClean="0"/>
              <a:t> Hwb</a:t>
            </a:r>
          </a:p>
          <a:p>
            <a:endParaRPr lang="en-GB" dirty="0"/>
          </a:p>
          <a:p>
            <a:r>
              <a:rPr lang="cy-GB" dirty="0" smtClean="0"/>
              <a:t>Gosod llinell amser</a:t>
            </a:r>
          </a:p>
          <a:p>
            <a:r>
              <a:rPr lang="en-GB" dirty="0" smtClean="0"/>
              <a:t>Set a timeline</a:t>
            </a:r>
          </a:p>
          <a:p>
            <a:endParaRPr lang="en-GB" dirty="0"/>
          </a:p>
          <a:p>
            <a:r>
              <a:rPr lang="cy-GB" dirty="0" err="1" smtClean="0"/>
              <a:t>Dyma’ch</a:t>
            </a:r>
            <a:r>
              <a:rPr lang="cy-GB" dirty="0" smtClean="0"/>
              <a:t> canlyniadau</a:t>
            </a:r>
          </a:p>
          <a:p>
            <a:r>
              <a:rPr lang="en-GB" dirty="0" smtClean="0"/>
              <a:t>These are your results</a:t>
            </a:r>
            <a:endParaRPr lang="en-GB" dirty="0"/>
          </a:p>
        </p:txBody>
      </p:sp>
      <p:sp>
        <p:nvSpPr>
          <p:cNvPr id="6" name="Content Placeholder 5"/>
          <p:cNvSpPr>
            <a:spLocks noGrp="1"/>
          </p:cNvSpPr>
          <p:nvPr>
            <p:ph sz="half" idx="2"/>
          </p:nvPr>
        </p:nvSpPr>
        <p:spPr/>
        <p:txBody>
          <a:bodyPr>
            <a:normAutofit fontScale="85000" lnSpcReduction="20000"/>
          </a:bodyPr>
          <a:lstStyle/>
          <a:p>
            <a:r>
              <a:rPr lang="en-GB" dirty="0" smtClean="0"/>
              <a:t>Adolygu</a:t>
            </a:r>
          </a:p>
          <a:p>
            <a:r>
              <a:rPr lang="en-GB" dirty="0" smtClean="0"/>
              <a:t>Review</a:t>
            </a:r>
          </a:p>
          <a:p>
            <a:endParaRPr lang="en-GB" dirty="0"/>
          </a:p>
          <a:p>
            <a:r>
              <a:rPr lang="en-GB" dirty="0" smtClean="0"/>
              <a:t>Gwerthuso</a:t>
            </a:r>
          </a:p>
          <a:p>
            <a:r>
              <a:rPr lang="en-GB" dirty="0" smtClean="0"/>
              <a:t>Evaluate</a:t>
            </a:r>
          </a:p>
          <a:p>
            <a:endParaRPr lang="en-GB" dirty="0"/>
          </a:p>
          <a:p>
            <a:r>
              <a:rPr lang="en-GB" dirty="0" smtClean="0"/>
              <a:t>Cynllunio</a:t>
            </a:r>
          </a:p>
          <a:p>
            <a:r>
              <a:rPr lang="en-GB" dirty="0" smtClean="0"/>
              <a:t>Plan</a:t>
            </a:r>
          </a:p>
          <a:p>
            <a:endParaRPr lang="en-GB" dirty="0"/>
          </a:p>
          <a:p>
            <a:r>
              <a:rPr lang="en-GB" dirty="0" smtClean="0"/>
              <a:t>Datblygu</a:t>
            </a:r>
          </a:p>
          <a:p>
            <a:r>
              <a:rPr lang="en-GB" dirty="0" smtClean="0"/>
              <a:t>Develop</a:t>
            </a:r>
          </a:p>
          <a:p>
            <a:endParaRPr lang="en-GB" dirty="0"/>
          </a:p>
          <a:p>
            <a:pPr marL="0" indent="0">
              <a:buNone/>
            </a:pPr>
            <a:endParaRPr lang="en-GB"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10820034"/>
      </p:ext>
    </p:extLst>
  </p:cSld>
  <p:clrMapOvr>
    <a:masterClrMapping/>
  </p:clrMapOvr>
  <mc:AlternateContent xmlns:mc="http://schemas.openxmlformats.org/markup-compatibility/2006" xmlns:p14="http://schemas.microsoft.com/office/powerpoint/2010/main">
    <mc:Choice Requires="p14">
      <p:transition spd="slow" p14:dur="2000" advTm="80364"/>
    </mc:Choice>
    <mc:Fallback xmlns="">
      <p:transition spd="slow" advTm="80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Canlyniadau/Results</a:t>
            </a:r>
            <a:endParaRPr lang="en-GB"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pic>
        <p:nvPicPr>
          <p:cNvPr id="12" name="Picture 11"/>
          <p:cNvPicPr>
            <a:picLocks noChangeAspect="1"/>
          </p:cNvPicPr>
          <p:nvPr/>
        </p:nvPicPr>
        <p:blipFill>
          <a:blip r:embed="rId5"/>
          <a:stretch>
            <a:fillRect/>
          </a:stretch>
        </p:blipFill>
        <p:spPr>
          <a:xfrm>
            <a:off x="274321" y="1599249"/>
            <a:ext cx="5956744" cy="4338613"/>
          </a:xfrm>
          <a:prstGeom prst="rect">
            <a:avLst/>
          </a:prstGeom>
        </p:spPr>
      </p:pic>
      <p:pic>
        <p:nvPicPr>
          <p:cNvPr id="13" name="Picture 12"/>
          <p:cNvPicPr>
            <a:picLocks noChangeAspect="1"/>
          </p:cNvPicPr>
          <p:nvPr/>
        </p:nvPicPr>
        <p:blipFill>
          <a:blip r:embed="rId6"/>
          <a:stretch>
            <a:fillRect/>
          </a:stretch>
        </p:blipFill>
        <p:spPr>
          <a:xfrm>
            <a:off x="6096000" y="1599249"/>
            <a:ext cx="5959141" cy="4196715"/>
          </a:xfrm>
          <a:prstGeom prst="rect">
            <a:avLst/>
          </a:prstGeom>
        </p:spPr>
      </p:pic>
    </p:spTree>
    <p:extLst>
      <p:ext uri="{BB962C8B-B14F-4D97-AF65-F5344CB8AC3E}">
        <p14:creationId xmlns:p14="http://schemas.microsoft.com/office/powerpoint/2010/main" val="708058481"/>
      </p:ext>
    </p:extLst>
  </p:cSld>
  <p:clrMapOvr>
    <a:masterClrMapping/>
  </p:clrMapOvr>
  <mc:AlternateContent xmlns:mc="http://schemas.openxmlformats.org/markup-compatibility/2006" xmlns:p14="http://schemas.microsoft.com/office/powerpoint/2010/main">
    <mc:Choice Requires="p14">
      <p:transition spd="slow" p14:dur="2000" advTm="18589"/>
    </mc:Choice>
    <mc:Fallback xmlns="">
      <p:transition spd="slow" advTm="18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Canlyniadau/Results</a:t>
            </a:r>
            <a:endParaRPr lang="en-GB"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pic>
        <p:nvPicPr>
          <p:cNvPr id="4" name="Picture 3"/>
          <p:cNvPicPr>
            <a:picLocks noChangeAspect="1"/>
          </p:cNvPicPr>
          <p:nvPr/>
        </p:nvPicPr>
        <p:blipFill>
          <a:blip r:embed="rId5"/>
          <a:stretch>
            <a:fillRect/>
          </a:stretch>
        </p:blipFill>
        <p:spPr>
          <a:xfrm>
            <a:off x="6002607" y="1507855"/>
            <a:ext cx="5973493" cy="4678488"/>
          </a:xfrm>
          <a:prstGeom prst="rect">
            <a:avLst/>
          </a:prstGeom>
        </p:spPr>
      </p:pic>
      <p:pic>
        <p:nvPicPr>
          <p:cNvPr id="5" name="Picture 4"/>
          <p:cNvPicPr>
            <a:picLocks noChangeAspect="1"/>
          </p:cNvPicPr>
          <p:nvPr/>
        </p:nvPicPr>
        <p:blipFill>
          <a:blip r:embed="rId6"/>
          <a:stretch>
            <a:fillRect/>
          </a:stretch>
        </p:blipFill>
        <p:spPr>
          <a:xfrm>
            <a:off x="495589" y="1532524"/>
            <a:ext cx="5286375" cy="4629150"/>
          </a:xfrm>
          <a:prstGeom prst="rect">
            <a:avLst/>
          </a:prstGeom>
        </p:spPr>
      </p:pic>
    </p:spTree>
    <p:extLst>
      <p:ext uri="{BB962C8B-B14F-4D97-AF65-F5344CB8AC3E}">
        <p14:creationId xmlns:p14="http://schemas.microsoft.com/office/powerpoint/2010/main" val="109472451"/>
      </p:ext>
    </p:extLst>
  </p:cSld>
  <p:clrMapOvr>
    <a:masterClrMapping/>
  </p:clrMapOvr>
  <mc:AlternateContent xmlns:mc="http://schemas.openxmlformats.org/markup-compatibility/2006" xmlns:p14="http://schemas.microsoft.com/office/powerpoint/2010/main">
    <mc:Choice Requires="p14">
      <p:transition spd="slow" p14:dur="2000" advTm="20943"/>
    </mc:Choice>
    <mc:Fallback xmlns="">
      <p:transition spd="slow" advTm="20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 </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0832" y="1825625"/>
            <a:ext cx="8750335" cy="4351338"/>
          </a:xfrm>
        </p:spPr>
      </p:pic>
    </p:spTree>
    <p:extLst>
      <p:ext uri="{BB962C8B-B14F-4D97-AF65-F5344CB8AC3E}">
        <p14:creationId xmlns:p14="http://schemas.microsoft.com/office/powerpoint/2010/main" val="1679982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Reflection/Myfyrio</a:t>
            </a:r>
          </a:p>
        </p:txBody>
      </p:sp>
      <p:sp>
        <p:nvSpPr>
          <p:cNvPr id="3" name="Content Placeholder 2"/>
          <p:cNvSpPr>
            <a:spLocks noGrp="1"/>
          </p:cNvSpPr>
          <p:nvPr>
            <p:ph idx="1"/>
          </p:nvPr>
        </p:nvSpPr>
        <p:spPr/>
        <p:txBody>
          <a:bodyPr/>
          <a:lstStyle/>
          <a:p>
            <a:endParaRPr lang="en-GB" dirty="0" smtClean="0"/>
          </a:p>
          <a:p>
            <a:endParaRPr lang="en-GB" dirty="0" smtClean="0"/>
          </a:p>
          <a:p>
            <a:r>
              <a:rPr lang="en-GB" i="1" dirty="0" smtClean="0"/>
              <a:t>“Intelligent people are in continuous learning mode. Their confidence in combination with their inquisitiveness, allows them to constantly search for new and better ways . They are always striving for perfection, always growing, always learning, always modifying and improving themselves. They seize problems, situations, tensions, conflicts and circumstances as valuable opportunities to learn.”</a:t>
            </a:r>
          </a:p>
          <a:p>
            <a:pPr marL="0" indent="0">
              <a:buNone/>
            </a:pPr>
            <a:r>
              <a:rPr lang="en-GB" sz="1200" dirty="0"/>
              <a:t>Art Costa from “ Schools that Learn” Peter </a:t>
            </a:r>
            <a:r>
              <a:rPr lang="en-GB" sz="1200" dirty="0" err="1"/>
              <a:t>Senge</a:t>
            </a:r>
            <a:endParaRPr lang="en-GB" sz="1200" dirty="0"/>
          </a:p>
          <a:p>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26147982"/>
      </p:ext>
    </p:extLst>
  </p:cSld>
  <p:clrMapOvr>
    <a:masterClrMapping/>
  </p:clrMapOvr>
  <mc:AlternateContent xmlns:mc="http://schemas.openxmlformats.org/markup-compatibility/2006" xmlns:p14="http://schemas.microsoft.com/office/powerpoint/2010/main">
    <mc:Choice Requires="p14">
      <p:transition spd="slow" p14:dur="2000" advTm="34131"/>
    </mc:Choice>
    <mc:Fallback xmlns="">
      <p:transition spd="slow" advTm="3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Cyswllt/Contact</a:t>
            </a:r>
            <a:endParaRPr lang="en-GB" dirty="0"/>
          </a:p>
        </p:txBody>
      </p:sp>
      <p:sp>
        <p:nvSpPr>
          <p:cNvPr id="3" name="Content Placeholder 2"/>
          <p:cNvSpPr>
            <a:spLocks noGrp="1"/>
          </p:cNvSpPr>
          <p:nvPr>
            <p:ph idx="1"/>
          </p:nvPr>
        </p:nvSpPr>
        <p:spPr/>
        <p:txBody>
          <a:bodyPr/>
          <a:lstStyle/>
          <a:p>
            <a:pPr marL="0" indent="0">
              <a:buNone/>
            </a:pPr>
            <a:endParaRPr lang="en-GB" dirty="0"/>
          </a:p>
          <a:p>
            <a:pPr marL="0" indent="0">
              <a:buNone/>
            </a:pPr>
            <a:endParaRPr lang="en-GB" dirty="0" smtClean="0"/>
          </a:p>
          <a:p>
            <a:pPr marL="0" indent="0">
              <a:buNone/>
            </a:pPr>
            <a:r>
              <a:rPr lang="en-GB" sz="5400" dirty="0" err="1" smtClean="0">
                <a:hlinkClick r:id="rId4"/>
              </a:rPr>
              <a:t>Ann.Bradshaw@gov.wales</a:t>
            </a:r>
            <a:endParaRPr lang="en-GB" sz="5400"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06573586"/>
      </p:ext>
    </p:extLst>
  </p:cSld>
  <p:clrMapOvr>
    <a:masterClrMapping/>
  </p:clrMapOvr>
  <mc:AlternateContent xmlns:mc="http://schemas.openxmlformats.org/markup-compatibility/2006" xmlns:p14="http://schemas.microsoft.com/office/powerpoint/2010/main">
    <mc:Choice Requires="p14">
      <p:transition spd="slow" p14:dur="2000" advTm="42195"/>
    </mc:Choice>
    <mc:Fallback xmlns="">
      <p:transition spd="slow" advTm="42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Reflection/Myfyrio</a:t>
            </a:r>
            <a:endParaRPr lang="en-GB" dirty="0"/>
          </a:p>
        </p:txBody>
      </p:sp>
      <p:sp>
        <p:nvSpPr>
          <p:cNvPr id="3" name="Content Placeholder 2"/>
          <p:cNvSpPr>
            <a:spLocks noGrp="1"/>
          </p:cNvSpPr>
          <p:nvPr>
            <p:ph idx="1"/>
          </p:nvPr>
        </p:nvSpPr>
        <p:spPr/>
        <p:txBody>
          <a:bodyPr/>
          <a:lstStyle/>
          <a:p>
            <a:endParaRPr lang="en-GB" dirty="0" smtClean="0"/>
          </a:p>
          <a:p>
            <a:r>
              <a:rPr lang="en-GB" dirty="0" smtClean="0"/>
              <a:t>“</a:t>
            </a:r>
            <a:r>
              <a:rPr lang="en-GB" i="1" dirty="0" smtClean="0"/>
              <a:t>A great mystery about humans is that we often confront learning opportunities with fear rather than mystery and wonder. We seem to feel better when we know rather than when we learn. We defend our biases, beliefs, and storehouses of knowledge rather than inviting the unknown, the creative and the inspirational.”</a:t>
            </a:r>
          </a:p>
          <a:p>
            <a:pPr marL="0" indent="0">
              <a:buNone/>
            </a:pPr>
            <a:endParaRPr lang="en-GB" dirty="0" smtClean="0"/>
          </a:p>
          <a:p>
            <a:pPr marL="0" indent="0">
              <a:buNone/>
            </a:pPr>
            <a:r>
              <a:rPr lang="en-GB" sz="1200" dirty="0" smtClean="0"/>
              <a:t>Art Costa from “ Schools that Learn” Peter </a:t>
            </a:r>
            <a:r>
              <a:rPr lang="en-GB" sz="1200" dirty="0" err="1" smtClean="0"/>
              <a:t>Senge</a:t>
            </a:r>
            <a:endParaRPr lang="en-GB" sz="1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70605028"/>
      </p:ext>
    </p:extLst>
  </p:cSld>
  <p:clrMapOvr>
    <a:masterClrMapping/>
  </p:clrMapOvr>
  <mc:AlternateContent xmlns:mc="http://schemas.openxmlformats.org/markup-compatibility/2006" xmlns:p14="http://schemas.microsoft.com/office/powerpoint/2010/main">
    <mc:Choice Requires="p14">
      <p:transition spd="slow" p14:dur="2000" advTm="40930"/>
    </mc:Choice>
    <mc:Fallback xmlns="">
      <p:transition spd="slow" advTm="40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a:extLst>
              <a:ext uri="{FF2B5EF4-FFF2-40B4-BE49-F238E27FC236}">
                <a16:creationId xmlns:a16="http://schemas.microsoft.com/office/drawing/2014/main" id="{5B3F1C85-78AF-4253-A629-94DFF5613947}"/>
              </a:ext>
            </a:extLst>
          </p:cNvPr>
          <p:cNvSpPr txBox="1"/>
          <p:nvPr/>
        </p:nvSpPr>
        <p:spPr>
          <a:xfrm>
            <a:off x="6755423" y="3916974"/>
            <a:ext cx="1494693" cy="102430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400" b="1" dirty="0"/>
          </a:p>
        </p:txBody>
      </p:sp>
      <p:sp>
        <p:nvSpPr>
          <p:cNvPr id="10" name="TextBox 1">
            <a:extLst>
              <a:ext uri="{FF2B5EF4-FFF2-40B4-BE49-F238E27FC236}">
                <a16:creationId xmlns:a16="http://schemas.microsoft.com/office/drawing/2014/main" id="{5B3F1C85-78AF-4253-A629-94DFF5613947}"/>
              </a:ext>
            </a:extLst>
          </p:cNvPr>
          <p:cNvSpPr txBox="1"/>
          <p:nvPr/>
        </p:nvSpPr>
        <p:spPr>
          <a:xfrm>
            <a:off x="5348654" y="4719028"/>
            <a:ext cx="1494693" cy="13452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400" b="1" dirty="0"/>
          </a:p>
        </p:txBody>
      </p:sp>
      <p:sp>
        <p:nvSpPr>
          <p:cNvPr id="11" name="TextBox 1">
            <a:extLst>
              <a:ext uri="{FF2B5EF4-FFF2-40B4-BE49-F238E27FC236}">
                <a16:creationId xmlns:a16="http://schemas.microsoft.com/office/drawing/2014/main" id="{5B3F1C85-78AF-4253-A629-94DFF5613947}"/>
              </a:ext>
            </a:extLst>
          </p:cNvPr>
          <p:cNvSpPr txBox="1"/>
          <p:nvPr/>
        </p:nvSpPr>
        <p:spPr>
          <a:xfrm>
            <a:off x="3962400" y="3916976"/>
            <a:ext cx="1494693" cy="13452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400" b="1" dirty="0"/>
          </a:p>
        </p:txBody>
      </p:sp>
      <p:sp>
        <p:nvSpPr>
          <p:cNvPr id="12" name="TextBox 1">
            <a:extLst>
              <a:ext uri="{FF2B5EF4-FFF2-40B4-BE49-F238E27FC236}">
                <a16:creationId xmlns:a16="http://schemas.microsoft.com/office/drawing/2014/main" id="{5B3F1C85-78AF-4253-A629-94DFF5613947}"/>
              </a:ext>
            </a:extLst>
          </p:cNvPr>
          <p:cNvSpPr txBox="1"/>
          <p:nvPr/>
        </p:nvSpPr>
        <p:spPr>
          <a:xfrm>
            <a:off x="3555023" y="2368228"/>
            <a:ext cx="1494693" cy="13452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400" b="1" dirty="0"/>
          </a:p>
        </p:txBody>
      </p:sp>
      <p:sp>
        <p:nvSpPr>
          <p:cNvPr id="13" name="TextBox 1">
            <a:extLst>
              <a:ext uri="{FF2B5EF4-FFF2-40B4-BE49-F238E27FC236}">
                <a16:creationId xmlns:a16="http://schemas.microsoft.com/office/drawing/2014/main" id="{5B3F1C85-78AF-4253-A629-94DFF5613947}"/>
              </a:ext>
            </a:extLst>
          </p:cNvPr>
          <p:cNvSpPr txBox="1"/>
          <p:nvPr/>
        </p:nvSpPr>
        <p:spPr>
          <a:xfrm>
            <a:off x="4601307" y="1374123"/>
            <a:ext cx="1494693" cy="13452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400" b="1" dirty="0"/>
          </a:p>
        </p:txBody>
      </p:sp>
      <p:sp>
        <p:nvSpPr>
          <p:cNvPr id="2" name="Rectangle 1"/>
          <p:cNvSpPr/>
          <p:nvPr/>
        </p:nvSpPr>
        <p:spPr>
          <a:xfrm>
            <a:off x="14004920" y="4589587"/>
            <a:ext cx="2497015" cy="2031325"/>
          </a:xfrm>
          <a:prstGeom prst="rect">
            <a:avLst/>
          </a:prstGeom>
        </p:spPr>
        <p:txBody>
          <a:bodyPr wrap="square">
            <a:spAutoFit/>
          </a:bodyPr>
          <a:lstStyle/>
          <a:p>
            <a:r>
              <a:rPr lang="en-GB" dirty="0" smtClean="0"/>
              <a:t>The seven action-oriented dimensions highlight the </a:t>
            </a:r>
            <a:r>
              <a:rPr lang="en-GB" b="1" dirty="0" smtClean="0"/>
              <a:t>aspirational goals and processes </a:t>
            </a:r>
            <a:r>
              <a:rPr lang="en-GB" dirty="0" smtClean="0"/>
              <a:t>to transform a school into a learning organisation.  </a:t>
            </a:r>
            <a:endParaRPr lang="en-GB" dirty="0"/>
          </a:p>
        </p:txBody>
      </p:sp>
      <p:sp>
        <p:nvSpPr>
          <p:cNvPr id="3" name="Rectangle 2"/>
          <p:cNvSpPr/>
          <p:nvPr/>
        </p:nvSpPr>
        <p:spPr>
          <a:xfrm>
            <a:off x="281355" y="259071"/>
            <a:ext cx="2520461" cy="1200329"/>
          </a:xfrm>
          <a:prstGeom prst="rect">
            <a:avLst/>
          </a:prstGeom>
        </p:spPr>
        <p:txBody>
          <a:bodyPr wrap="square">
            <a:spAutoFit/>
          </a:bodyPr>
          <a:lstStyle/>
          <a:p>
            <a:r>
              <a:rPr lang="en-GB" dirty="0"/>
              <a:t>The SLO model for Wales focuses on realising </a:t>
            </a:r>
            <a:r>
              <a:rPr lang="en-GB" b="1" dirty="0"/>
              <a:t>seven ‘dimensions’ </a:t>
            </a:r>
            <a:r>
              <a:rPr lang="en-GB" dirty="0"/>
              <a:t>in our </a:t>
            </a:r>
            <a:r>
              <a:rPr lang="en-GB" dirty="0" smtClean="0"/>
              <a:t>schools.</a:t>
            </a:r>
            <a:endParaRPr lang="en-GB" dirty="0"/>
          </a:p>
        </p:txBody>
      </p:sp>
      <p:pic>
        <p:nvPicPr>
          <p:cNvPr id="4" name="Picture 2" descr="C:\Users\daviesj13\AppData\Local\Microsoft\Windows\Temporary Internet Files\Content.Outlook\C5R9Z27G\33123_SLO_Model_with_Stakeholders_e (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34" y="275593"/>
            <a:ext cx="6129334" cy="6519672"/>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14" name="Picture 2" descr="C:\Users\daviesj13\AppData\Local\Microsoft\Windows\Temporary Internet Files\Content.Outlook\C5R9Z27G\33123_SLO_Model_with_Stakeholders_w (0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1" y="259071"/>
            <a:ext cx="5946528" cy="6519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181149"/>
      </p:ext>
    </p:extLst>
  </p:cSld>
  <p:clrMapOvr>
    <a:masterClrMapping/>
  </p:clrMapOvr>
  <mc:AlternateContent xmlns:mc="http://schemas.openxmlformats.org/markup-compatibility/2006" xmlns:p14="http://schemas.microsoft.com/office/powerpoint/2010/main">
    <mc:Choice Requires="p14">
      <p:transition spd="slow" p14:dur="2000" advTm="7738"/>
    </mc:Choice>
    <mc:Fallback xmlns="">
      <p:transition spd="slow" advTm="7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B9C02A-1FC4-438B-994D-A31644A82A9B}"/>
              </a:ext>
            </a:extLst>
          </p:cNvPr>
          <p:cNvSpPr txBox="1"/>
          <p:nvPr/>
        </p:nvSpPr>
        <p:spPr>
          <a:xfrm>
            <a:off x="-4335647" y="2730179"/>
            <a:ext cx="4133851" cy="5047536"/>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 </a:t>
            </a:r>
            <a:r>
              <a:rPr lang="en-GB" dirty="0"/>
              <a:t>shared and inclusive </a:t>
            </a:r>
            <a:r>
              <a:rPr lang="en-GB" dirty="0" smtClean="0"/>
              <a:t>vision </a:t>
            </a:r>
            <a:r>
              <a:rPr lang="en-GB" dirty="0"/>
              <a:t>aims to enhance the learning experiences and outcomes of all </a:t>
            </a:r>
            <a:r>
              <a:rPr lang="en-GB" dirty="0" smtClean="0"/>
              <a:t>learners.</a:t>
            </a:r>
            <a:endParaRPr lang="en-GB" dirty="0"/>
          </a:p>
          <a:p>
            <a:endParaRPr lang="en-GB" dirty="0"/>
          </a:p>
          <a:p>
            <a:pPr marL="285750" indent="-285750">
              <a:buFont typeface="Arial" panose="020B0604020202020204" pitchFamily="34" charset="0"/>
              <a:buChar char="•"/>
            </a:pPr>
            <a:r>
              <a:rPr lang="en-GB" dirty="0" smtClean="0"/>
              <a:t>The </a:t>
            </a:r>
            <a:r>
              <a:rPr lang="en-GB" dirty="0"/>
              <a:t>school’s </a:t>
            </a:r>
            <a:r>
              <a:rPr lang="en-GB" dirty="0" smtClean="0"/>
              <a:t>vision </a:t>
            </a:r>
            <a:r>
              <a:rPr lang="en-GB" dirty="0"/>
              <a:t>focuses on enhancing </a:t>
            </a:r>
            <a:r>
              <a:rPr lang="en-GB" dirty="0" smtClean="0"/>
              <a:t>learners’ </a:t>
            </a:r>
            <a:r>
              <a:rPr lang="en-GB" dirty="0"/>
              <a:t>cognitive and social-emotional </a:t>
            </a:r>
            <a:r>
              <a:rPr lang="en-GB" dirty="0" smtClean="0"/>
              <a:t>outcomes (including </a:t>
            </a:r>
            <a:r>
              <a:rPr lang="en-GB" dirty="0"/>
              <a:t>their </a:t>
            </a:r>
            <a:r>
              <a:rPr lang="en-GB" dirty="0" smtClean="0"/>
              <a:t>well-being), </a:t>
            </a:r>
            <a:r>
              <a:rPr lang="en-GB" dirty="0"/>
              <a:t>encompasses both the present and the future, and is inspiring and </a:t>
            </a:r>
            <a:r>
              <a:rPr lang="en-GB" dirty="0" smtClean="0"/>
              <a:t>motivating.</a:t>
            </a:r>
            <a:endParaRPr lang="en-GB" dirty="0"/>
          </a:p>
          <a:p>
            <a:endParaRPr lang="en-GB" dirty="0"/>
          </a:p>
          <a:p>
            <a:pPr marL="285750" indent="-285750">
              <a:buFont typeface="Arial" panose="020B0604020202020204" pitchFamily="34" charset="0"/>
              <a:buChar char="•"/>
            </a:pPr>
            <a:r>
              <a:rPr lang="en-GB" dirty="0" smtClean="0"/>
              <a:t>Learning </a:t>
            </a:r>
            <a:r>
              <a:rPr lang="en-GB" dirty="0"/>
              <a:t>and teaching are oriented towards realising the </a:t>
            </a:r>
            <a:r>
              <a:rPr lang="en-GB" dirty="0" smtClean="0"/>
              <a:t>vision.</a:t>
            </a:r>
            <a:endParaRPr lang="en-GB" dirty="0"/>
          </a:p>
          <a:p>
            <a:endParaRPr lang="en-GB" dirty="0"/>
          </a:p>
          <a:p>
            <a:pPr marL="285750" indent="-285750">
              <a:buFont typeface="Arial" panose="020B0604020202020204" pitchFamily="34" charset="0"/>
              <a:buChar char="•"/>
            </a:pPr>
            <a:r>
              <a:rPr lang="en-GB" dirty="0" smtClean="0"/>
              <a:t>The school’s vision is the outcome of a process involving all staff, including governors and other stakeholders.</a:t>
            </a:r>
          </a:p>
          <a:p>
            <a:endParaRPr lang="en-GB" sz="1600" dirty="0" smtClean="0"/>
          </a:p>
        </p:txBody>
      </p:sp>
      <p:sp>
        <p:nvSpPr>
          <p:cNvPr id="3" name="TextBox 2"/>
          <p:cNvSpPr txBox="1"/>
          <p:nvPr/>
        </p:nvSpPr>
        <p:spPr>
          <a:xfrm>
            <a:off x="236306" y="175846"/>
            <a:ext cx="11739794" cy="1631216"/>
          </a:xfrm>
          <a:prstGeom prst="rect">
            <a:avLst/>
          </a:prstGeom>
          <a:noFill/>
        </p:spPr>
        <p:txBody>
          <a:bodyPr wrap="square" rtlCol="0">
            <a:spAutoFit/>
          </a:bodyPr>
          <a:lstStyle/>
          <a:p>
            <a:pPr algn="ctr"/>
            <a:endParaRPr lang="en-GB" sz="2000" b="1" dirty="0" smtClean="0"/>
          </a:p>
          <a:p>
            <a:pPr algn="ctr"/>
            <a:r>
              <a:rPr lang="en-GB" sz="2000" b="1" cap="all" dirty="0" smtClean="0"/>
              <a:t>YSG</a:t>
            </a:r>
            <a:r>
              <a:rPr lang="x-none" sz="2000" b="1" cap="all" dirty="0" smtClean="0"/>
              <a:t>olion </a:t>
            </a:r>
            <a:r>
              <a:rPr lang="en-GB" sz="2000" b="1" cap="all" dirty="0" smtClean="0"/>
              <a:t>FEL </a:t>
            </a:r>
            <a:r>
              <a:rPr lang="x-none" sz="2000" b="1" cap="all" dirty="0" smtClean="0"/>
              <a:t>sy'n </a:t>
            </a:r>
            <a:r>
              <a:rPr lang="x-none" sz="2000" b="1" cap="all" dirty="0"/>
              <a:t>Sefydliadau Dysgu - Ystyried y </a:t>
            </a:r>
            <a:r>
              <a:rPr lang="en-GB" sz="2000" b="1" cap="all" dirty="0"/>
              <a:t>SAITH</a:t>
            </a:r>
            <a:r>
              <a:rPr lang="x-none" sz="2000" b="1" cap="all" dirty="0"/>
              <a:t> dimensiwn</a:t>
            </a:r>
            <a:r>
              <a:rPr lang="en-GB" sz="2000" b="1" cap="all" dirty="0"/>
              <a:t> </a:t>
            </a:r>
            <a:r>
              <a:rPr lang="en-GB" sz="2000" b="1" cap="all" dirty="0" smtClean="0"/>
              <a:t>– DATBLYGU</a:t>
            </a:r>
          </a:p>
          <a:p>
            <a:pPr algn="ctr"/>
            <a:endParaRPr lang="en-GB" sz="2000" b="1" cap="all" dirty="0"/>
          </a:p>
          <a:p>
            <a:pPr algn="ctr"/>
            <a:r>
              <a:rPr lang="en-GB" sz="2000" b="1" dirty="0"/>
              <a:t>SLO – EXPLORING THE SEVEN DIMENSIONS - </a:t>
            </a:r>
            <a:r>
              <a:rPr lang="en-GB" sz="2000" b="1" dirty="0" smtClean="0"/>
              <a:t>DEVELOPING</a:t>
            </a:r>
            <a:endParaRPr lang="x-none" sz="2000" b="1" cap="all" dirty="0"/>
          </a:p>
          <a:p>
            <a:pPr algn="ctr"/>
            <a:endParaRPr lang="en-GB" sz="2000" b="1" dirty="0"/>
          </a:p>
        </p:txBody>
      </p:sp>
      <p:pic>
        <p:nvPicPr>
          <p:cNvPr id="4098" name="Picture 2" descr="C:\Users\ClarkeL3\AppData\Local\Microsoft\Windows\Temporary Internet Files\Content.Outlook\9U1GTXMF\33123_SLO_Model_Segments_1_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307" y="1807062"/>
            <a:ext cx="4320093" cy="42161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B9C02A-1FC4-438B-994D-A31644A82A9B}"/>
              </a:ext>
            </a:extLst>
          </p:cNvPr>
          <p:cNvSpPr txBox="1"/>
          <p:nvPr/>
        </p:nvSpPr>
        <p:spPr>
          <a:xfrm>
            <a:off x="12639957" y="1392992"/>
            <a:ext cx="4133851"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Learners, parents/carers, </a:t>
            </a:r>
            <a:r>
              <a:rPr lang="en-GB" dirty="0"/>
              <a:t>the external community and other partners are invited to contribute to the school’s </a:t>
            </a:r>
            <a:r>
              <a:rPr lang="en-GB" dirty="0" smtClean="0"/>
              <a:t>vision.</a:t>
            </a:r>
            <a:endParaRPr lang="en-GB"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10" name="Picture 2" descr="C:\Users\ClarkeL3\AppData\Local\Microsoft\Windows\Temporary Internet Files\Content.Outlook\ZB1F59S3\33123_SLO_Model_Segments_1_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0003" y="1807061"/>
            <a:ext cx="4360306" cy="4216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317461"/>
      </p:ext>
    </p:extLst>
  </p:cSld>
  <p:clrMapOvr>
    <a:masterClrMapping/>
  </p:clrMapOvr>
  <mc:AlternateContent xmlns:mc="http://schemas.openxmlformats.org/markup-compatibility/2006" xmlns:p14="http://schemas.microsoft.com/office/powerpoint/2010/main">
    <mc:Choice Requires="p14">
      <p:transition spd="slow" p14:dur="2000" advTm="35208"/>
    </mc:Choice>
    <mc:Fallback xmlns="">
      <p:transition spd="slow" advTm="35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25C5FA9-BF4F-486A-B2EC-79E112BB6466}"/>
              </a:ext>
            </a:extLst>
          </p:cNvPr>
          <p:cNvSpPr txBox="1"/>
          <p:nvPr/>
        </p:nvSpPr>
        <p:spPr>
          <a:xfrm flipH="1">
            <a:off x="-2942896" y="1093744"/>
            <a:ext cx="1566041" cy="12480340"/>
          </a:xfrm>
          <a:prstGeom prst="rect">
            <a:avLst/>
          </a:prstGeom>
          <a:noFill/>
        </p:spPr>
        <p:txBody>
          <a:bodyPr wrap="square" rtlCol="0">
            <a:spAutoFit/>
          </a:bodyPr>
          <a:lstStyle/>
          <a:p>
            <a:pPr marL="285750" indent="-285750">
              <a:buFont typeface="Arial" panose="020B0604020202020204" pitchFamily="34" charset="0"/>
              <a:buChar char="•"/>
            </a:pPr>
            <a:r>
              <a:rPr lang="en-GB" sz="1750" dirty="0" smtClean="0"/>
              <a:t>All </a:t>
            </a:r>
            <a:r>
              <a:rPr lang="en-GB" sz="1750" dirty="0"/>
              <a:t>staff engage in </a:t>
            </a:r>
            <a:r>
              <a:rPr lang="en-GB" sz="1750" dirty="0" smtClean="0"/>
              <a:t>continuous professional learning </a:t>
            </a:r>
            <a:r>
              <a:rPr lang="en-GB" sz="1750" dirty="0"/>
              <a:t>to ensure their practice is critically informed and up to </a:t>
            </a:r>
            <a:r>
              <a:rPr lang="en-GB" sz="1750" dirty="0" smtClean="0"/>
              <a:t>date.</a:t>
            </a:r>
            <a:endParaRPr lang="en-GB" sz="1750" dirty="0"/>
          </a:p>
          <a:p>
            <a:pPr marL="285750" indent="-285750">
              <a:buFont typeface="Arial" panose="020B0604020202020204" pitchFamily="34" charset="0"/>
              <a:buChar char="•"/>
            </a:pPr>
            <a:endParaRPr lang="en-GB" sz="1750" dirty="0"/>
          </a:p>
          <a:p>
            <a:pPr marL="285750" indent="-285750">
              <a:buFont typeface="Arial" panose="020B0604020202020204" pitchFamily="34" charset="0"/>
              <a:buChar char="•"/>
            </a:pPr>
            <a:r>
              <a:rPr lang="en-GB" sz="1750" dirty="0" smtClean="0"/>
              <a:t>New </a:t>
            </a:r>
            <a:r>
              <a:rPr lang="en-GB" sz="1750" dirty="0"/>
              <a:t>staff receive induction </a:t>
            </a:r>
            <a:r>
              <a:rPr lang="en-GB" sz="1750" dirty="0" smtClean="0"/>
              <a:t>support.</a:t>
            </a:r>
            <a:endParaRPr lang="en-GB" sz="1750" dirty="0"/>
          </a:p>
          <a:p>
            <a:pPr marL="285750" indent="-285750">
              <a:buFont typeface="Arial" panose="020B0604020202020204" pitchFamily="34" charset="0"/>
              <a:buChar char="•"/>
            </a:pPr>
            <a:endParaRPr lang="en-GB" sz="1750" dirty="0"/>
          </a:p>
          <a:p>
            <a:pPr marL="285750" indent="-285750">
              <a:buFont typeface="Arial" panose="020B0604020202020204" pitchFamily="34" charset="0"/>
              <a:buChar char="•"/>
            </a:pPr>
            <a:r>
              <a:rPr lang="en-GB" sz="1750" dirty="0" smtClean="0"/>
              <a:t>All </a:t>
            </a:r>
            <a:r>
              <a:rPr lang="en-GB" sz="1750" dirty="0"/>
              <a:t>staff have access to coaching and mentoring </a:t>
            </a:r>
            <a:r>
              <a:rPr lang="en-GB" sz="1750" dirty="0" smtClean="0"/>
              <a:t>support.</a:t>
            </a:r>
            <a:endParaRPr lang="en-GB" sz="1750" dirty="0"/>
          </a:p>
          <a:p>
            <a:pPr marL="285750" indent="-285750">
              <a:buFont typeface="Arial" panose="020B0604020202020204" pitchFamily="34" charset="0"/>
              <a:buChar char="•"/>
            </a:pPr>
            <a:endParaRPr lang="en-GB" sz="1750" dirty="0"/>
          </a:p>
          <a:p>
            <a:pPr marL="285750" indent="-285750">
              <a:buFont typeface="Arial" panose="020B0604020202020204" pitchFamily="34" charset="0"/>
              <a:buChar char="•"/>
            </a:pPr>
            <a:r>
              <a:rPr lang="en-GB" sz="1750" dirty="0" smtClean="0"/>
              <a:t>Professional learning </a:t>
            </a:r>
            <a:r>
              <a:rPr lang="en-GB" sz="1750" dirty="0"/>
              <a:t>is focused </a:t>
            </a:r>
            <a:r>
              <a:rPr lang="en-GB" sz="1750" dirty="0" smtClean="0"/>
              <a:t>on the  learner’s learning  </a:t>
            </a:r>
            <a:r>
              <a:rPr lang="en-GB" sz="1750" dirty="0"/>
              <a:t>and </a:t>
            </a:r>
            <a:r>
              <a:rPr lang="en-GB" sz="1750" dirty="0" smtClean="0"/>
              <a:t>the school’s goals.</a:t>
            </a:r>
            <a:endParaRPr lang="en-GB" sz="1750" dirty="0"/>
          </a:p>
          <a:p>
            <a:pPr marL="285750" indent="-285750">
              <a:buFont typeface="Arial" panose="020B0604020202020204" pitchFamily="34" charset="0"/>
              <a:buChar char="•"/>
            </a:pPr>
            <a:endParaRPr lang="en-GB" sz="1750" dirty="0"/>
          </a:p>
          <a:p>
            <a:pPr marL="285750" indent="-285750">
              <a:buFont typeface="Arial" panose="020B0604020202020204" pitchFamily="34" charset="0"/>
              <a:buChar char="•"/>
            </a:pPr>
            <a:r>
              <a:rPr lang="en-GB" sz="1750" dirty="0" smtClean="0"/>
              <a:t>Staff </a:t>
            </a:r>
            <a:r>
              <a:rPr lang="en-GB" sz="1750" dirty="0"/>
              <a:t>are fully engaged in identifying the aims and priorities for their own </a:t>
            </a:r>
            <a:r>
              <a:rPr lang="en-GB" sz="1750" dirty="0" smtClean="0"/>
              <a:t>professional learning.</a:t>
            </a:r>
            <a:endParaRPr lang="en-GB" sz="1750" dirty="0"/>
          </a:p>
        </p:txBody>
      </p:sp>
      <p:sp>
        <p:nvSpPr>
          <p:cNvPr id="8" name="TextBox 7">
            <a:extLst>
              <a:ext uri="{FF2B5EF4-FFF2-40B4-BE49-F238E27FC236}">
                <a16:creationId xmlns:a16="http://schemas.microsoft.com/office/drawing/2014/main" id="{C25C5FA9-BF4F-486A-B2EC-79E112BB6466}"/>
              </a:ext>
            </a:extLst>
          </p:cNvPr>
          <p:cNvSpPr txBox="1"/>
          <p:nvPr/>
        </p:nvSpPr>
        <p:spPr>
          <a:xfrm flipH="1">
            <a:off x="13105843" y="175846"/>
            <a:ext cx="2273191" cy="8686993"/>
          </a:xfrm>
          <a:prstGeom prst="rect">
            <a:avLst/>
          </a:prstGeom>
          <a:noFill/>
        </p:spPr>
        <p:txBody>
          <a:bodyPr wrap="square" rtlCol="0">
            <a:spAutoFit/>
          </a:bodyPr>
          <a:lstStyle/>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750" dirty="0"/>
              <a:t>Professional learning challenges thinking as part of changing practice.</a:t>
            </a:r>
          </a:p>
          <a:p>
            <a:pPr marL="285750" indent="-285750">
              <a:buFont typeface="Arial" panose="020B0604020202020204" pitchFamily="34" charset="0"/>
              <a:buChar char="•"/>
            </a:pPr>
            <a:endParaRPr lang="en-GB" sz="1750" dirty="0"/>
          </a:p>
          <a:p>
            <a:pPr marL="285750" indent="-285750">
              <a:buFont typeface="Arial" panose="020B0604020202020204" pitchFamily="34" charset="0"/>
              <a:buChar char="•"/>
            </a:pPr>
            <a:r>
              <a:rPr lang="en-GB" sz="1750" dirty="0" smtClean="0"/>
              <a:t>Professional learning  </a:t>
            </a:r>
            <a:r>
              <a:rPr lang="en-GB" sz="1750" dirty="0"/>
              <a:t>connects work-based learning and external </a:t>
            </a:r>
            <a:r>
              <a:rPr lang="en-GB" sz="1750" dirty="0" smtClean="0"/>
              <a:t>expertise.</a:t>
            </a:r>
            <a:endParaRPr lang="en-GB" sz="1750" dirty="0"/>
          </a:p>
          <a:p>
            <a:pPr marL="285750" indent="-285750">
              <a:buFont typeface="Arial" panose="020B0604020202020204" pitchFamily="34" charset="0"/>
              <a:buChar char="•"/>
            </a:pPr>
            <a:endParaRPr lang="en-GB" sz="1750" dirty="0"/>
          </a:p>
          <a:p>
            <a:pPr marL="285750" indent="-285750">
              <a:buFont typeface="Arial" panose="020B0604020202020204" pitchFamily="34" charset="0"/>
              <a:buChar char="•"/>
            </a:pPr>
            <a:r>
              <a:rPr lang="en-GB" sz="1750" dirty="0" smtClean="0"/>
              <a:t>Professional learning  </a:t>
            </a:r>
            <a:r>
              <a:rPr lang="en-GB" sz="1750" dirty="0"/>
              <a:t>is based on assessment and </a:t>
            </a:r>
            <a:r>
              <a:rPr lang="en-GB" sz="1750" dirty="0" smtClean="0"/>
              <a:t>feedback</a:t>
            </a:r>
            <a:r>
              <a:rPr lang="en-GB" sz="1750" dirty="0"/>
              <a:t> </a:t>
            </a:r>
            <a:r>
              <a:rPr lang="en-GB" sz="1750" dirty="0" smtClean="0"/>
              <a:t>from a range of sources including the learner.</a:t>
            </a:r>
            <a:endParaRPr lang="en-GB" sz="1750" dirty="0"/>
          </a:p>
          <a:p>
            <a:pPr marL="285750" indent="-285750">
              <a:buFont typeface="Arial" panose="020B0604020202020204" pitchFamily="34" charset="0"/>
              <a:buChar char="•"/>
            </a:pPr>
            <a:endParaRPr lang="en-GB" sz="1750" dirty="0"/>
          </a:p>
          <a:p>
            <a:pPr marL="285750" indent="-285750">
              <a:buFont typeface="Arial" panose="020B0604020202020204" pitchFamily="34" charset="0"/>
              <a:buChar char="•"/>
            </a:pPr>
            <a:r>
              <a:rPr lang="en-GB" sz="1750" dirty="0" smtClean="0"/>
              <a:t>Time </a:t>
            </a:r>
            <a:r>
              <a:rPr lang="en-GB" sz="1750" dirty="0"/>
              <a:t>and other resources are provided to support </a:t>
            </a:r>
            <a:r>
              <a:rPr lang="en-GB" sz="1750" dirty="0" smtClean="0"/>
              <a:t>professional learning.</a:t>
            </a:r>
            <a:endParaRPr lang="en-GB" sz="1750" dirty="0"/>
          </a:p>
          <a:p>
            <a:pPr marL="285750" indent="-285750">
              <a:buFont typeface="Arial" panose="020B0604020202020204" pitchFamily="34" charset="0"/>
              <a:buChar char="•"/>
            </a:pPr>
            <a:endParaRPr lang="en-GB" sz="1750" dirty="0"/>
          </a:p>
          <a:p>
            <a:pPr marL="285750" indent="-285750">
              <a:buFont typeface="Arial" panose="020B0604020202020204" pitchFamily="34" charset="0"/>
              <a:buChar char="•"/>
            </a:pPr>
            <a:r>
              <a:rPr lang="en-GB" sz="1750" dirty="0" smtClean="0"/>
              <a:t>The </a:t>
            </a:r>
            <a:r>
              <a:rPr lang="en-GB" sz="1750" dirty="0"/>
              <a:t>school’s culture promotes and supports </a:t>
            </a:r>
            <a:r>
              <a:rPr lang="en-GB" sz="1750" dirty="0" smtClean="0"/>
              <a:t>professional learning.</a:t>
            </a:r>
            <a:endParaRPr lang="en-GB" sz="1400" dirty="0"/>
          </a:p>
        </p:txBody>
      </p:sp>
      <p:sp>
        <p:nvSpPr>
          <p:cNvPr id="9" name="TextBox 8"/>
          <p:cNvSpPr txBox="1"/>
          <p:nvPr/>
        </p:nvSpPr>
        <p:spPr>
          <a:xfrm>
            <a:off x="1727200" y="175846"/>
            <a:ext cx="9131300" cy="1323439"/>
          </a:xfrm>
          <a:prstGeom prst="rect">
            <a:avLst/>
          </a:prstGeom>
          <a:noFill/>
        </p:spPr>
        <p:txBody>
          <a:bodyPr wrap="square" rtlCol="0">
            <a:spAutoFit/>
          </a:bodyPr>
          <a:lstStyle/>
          <a:p>
            <a:pPr algn="ctr"/>
            <a:r>
              <a:rPr lang="x-none" sz="2000" b="1" cap="all" dirty="0" smtClean="0"/>
              <a:t>Ysgolion </a:t>
            </a:r>
            <a:r>
              <a:rPr lang="en-GB" sz="2000" b="1" cap="all" dirty="0" smtClean="0"/>
              <a:t>FEL </a:t>
            </a:r>
            <a:r>
              <a:rPr lang="x-none" sz="2000" b="1" cap="all" dirty="0" smtClean="0"/>
              <a:t>sy'n </a:t>
            </a:r>
            <a:r>
              <a:rPr lang="x-none" sz="2000" b="1" cap="all" dirty="0"/>
              <a:t>Sefydliadau Dysgu - Ystyried y </a:t>
            </a:r>
            <a:r>
              <a:rPr lang="en-GB" sz="2000" b="1" cap="all" dirty="0"/>
              <a:t>SAITH</a:t>
            </a:r>
            <a:r>
              <a:rPr lang="x-none" sz="2000" b="1" cap="all" dirty="0"/>
              <a:t> dimensiwn</a:t>
            </a:r>
            <a:r>
              <a:rPr lang="en-GB" sz="2000" b="1" cap="all" dirty="0"/>
              <a:t> </a:t>
            </a:r>
            <a:r>
              <a:rPr lang="en-GB" sz="2000" b="1" cap="all" dirty="0" smtClean="0"/>
              <a:t>– creu</a:t>
            </a:r>
          </a:p>
          <a:p>
            <a:pPr algn="ctr"/>
            <a:endParaRPr lang="en-GB" sz="2000" b="1" cap="all" dirty="0"/>
          </a:p>
          <a:p>
            <a:pPr algn="ctr"/>
            <a:r>
              <a:rPr lang="en-GB" sz="2000" b="1" dirty="0"/>
              <a:t>SLO – EXPLORING THE SEVEN DIMENSIONS – </a:t>
            </a:r>
            <a:r>
              <a:rPr lang="en-GB" sz="2000" b="1" dirty="0" smtClean="0"/>
              <a:t>CREATING</a:t>
            </a:r>
            <a:endParaRPr lang="x-none" sz="2000" b="1" cap="all" dirty="0"/>
          </a:p>
          <a:p>
            <a:pPr algn="ctr"/>
            <a:endParaRPr lang="en-GB" sz="2000" b="1" dirty="0"/>
          </a:p>
        </p:txBody>
      </p:sp>
      <p:pic>
        <p:nvPicPr>
          <p:cNvPr id="5122" name="Picture 2" descr="C:\Users\ClarkeL3\AppData\Local\Microsoft\Windows\Temporary Internet Files\Content.Outlook\9U1GTXMF\33123_SLO_Model_Segments_2_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133" y="1433089"/>
            <a:ext cx="4427467" cy="453504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10" name="Picture 5" descr="C:\Users\ClarkeL3\AppData\Local\Microsoft\Windows\Temporary Internet Files\Content.Outlook\ZB1F59S3\33123_SLO_Model_Segments_2_w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1700" y="1499285"/>
            <a:ext cx="4183769" cy="446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837270"/>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a:extLst>
              <a:ext uri="{FF2B5EF4-FFF2-40B4-BE49-F238E27FC236}">
                <a16:creationId xmlns:a16="http://schemas.microsoft.com/office/drawing/2014/main" id="{5B3F1C85-78AF-4253-A629-94DFF5613947}"/>
              </a:ext>
            </a:extLst>
          </p:cNvPr>
          <p:cNvSpPr txBox="1"/>
          <p:nvPr/>
        </p:nvSpPr>
        <p:spPr>
          <a:xfrm>
            <a:off x="6642591" y="3916974"/>
            <a:ext cx="1494693" cy="102430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400" b="1" dirty="0"/>
          </a:p>
        </p:txBody>
      </p:sp>
      <p:sp>
        <p:nvSpPr>
          <p:cNvPr id="9" name="TextBox 8">
            <a:extLst>
              <a:ext uri="{FF2B5EF4-FFF2-40B4-BE49-F238E27FC236}">
                <a16:creationId xmlns:a16="http://schemas.microsoft.com/office/drawing/2014/main" id="{BCB381B9-1A30-49DE-A95A-136C4595D90B}"/>
              </a:ext>
            </a:extLst>
          </p:cNvPr>
          <p:cNvSpPr txBox="1"/>
          <p:nvPr/>
        </p:nvSpPr>
        <p:spPr>
          <a:xfrm flipH="1">
            <a:off x="-2469932" y="947930"/>
            <a:ext cx="872359" cy="29454217"/>
          </a:xfrm>
          <a:prstGeom prst="rect">
            <a:avLst/>
          </a:prstGeom>
          <a:noFill/>
        </p:spPr>
        <p:txBody>
          <a:bodyPr wrap="square" rtlCol="0">
            <a:spAutoFit/>
          </a:bodyPr>
          <a:lstStyle/>
          <a:p>
            <a:pPr marL="285750" indent="-285750">
              <a:buFont typeface="Arial" panose="020B0604020202020204" pitchFamily="34" charset="0"/>
              <a:buChar char="•"/>
            </a:pPr>
            <a:r>
              <a:rPr lang="en-GB" dirty="0" smtClean="0"/>
              <a:t>Collaborative working and collective learning  </a:t>
            </a:r>
            <a:r>
              <a:rPr lang="en-GB" dirty="0"/>
              <a:t>– face-to-face </a:t>
            </a:r>
            <a:r>
              <a:rPr lang="en-GB" dirty="0" smtClean="0"/>
              <a:t>and/or using ICT – </a:t>
            </a:r>
            <a:r>
              <a:rPr lang="en-GB" dirty="0"/>
              <a:t>are focused and enhance learning </a:t>
            </a:r>
            <a:r>
              <a:rPr lang="en-GB" dirty="0" smtClean="0"/>
              <a:t>experiences, learner outcomes and/or </a:t>
            </a:r>
            <a:r>
              <a:rPr lang="en-GB" dirty="0"/>
              <a:t>staff </a:t>
            </a:r>
            <a:r>
              <a:rPr lang="en-GB" dirty="0" smtClean="0"/>
              <a:t>practice.</a:t>
            </a:r>
            <a:endParaRPr lang="en-GB" dirty="0"/>
          </a:p>
          <a:p>
            <a:endParaRPr lang="en-GB" dirty="0"/>
          </a:p>
          <a:p>
            <a:pPr marL="285750" indent="-285750">
              <a:buFont typeface="Arial" panose="020B0604020202020204" pitchFamily="34" charset="0"/>
              <a:buChar char="•"/>
            </a:pPr>
            <a:r>
              <a:rPr lang="en-GB" dirty="0" smtClean="0"/>
              <a:t>Staff reflect together </a:t>
            </a:r>
            <a:r>
              <a:rPr lang="en-GB" dirty="0"/>
              <a:t>on how to make their own learning more </a:t>
            </a:r>
            <a:r>
              <a:rPr lang="en-GB" dirty="0" smtClean="0"/>
              <a:t>powerful.</a:t>
            </a:r>
            <a:endParaRPr lang="en-GB" dirty="0"/>
          </a:p>
          <a:p>
            <a:endParaRPr lang="en-GB" dirty="0"/>
          </a:p>
          <a:p>
            <a:pPr marL="285750" indent="-285750">
              <a:buFont typeface="Arial" panose="020B0604020202020204" pitchFamily="34" charset="0"/>
              <a:buChar char="•"/>
            </a:pPr>
            <a:r>
              <a:rPr lang="en-GB" dirty="0" smtClean="0"/>
              <a:t>Staff </a:t>
            </a:r>
            <a:r>
              <a:rPr lang="en-GB" dirty="0"/>
              <a:t>learn how to </a:t>
            </a:r>
            <a:r>
              <a:rPr lang="en-GB" dirty="0" smtClean="0"/>
              <a:t>work together </a:t>
            </a:r>
            <a:r>
              <a:rPr lang="en-GB" dirty="0"/>
              <a:t>as a </a:t>
            </a:r>
            <a:r>
              <a:rPr lang="en-GB" dirty="0" smtClean="0"/>
              <a:t>team.</a:t>
            </a:r>
            <a:endParaRPr lang="en-GB" dirty="0"/>
          </a:p>
          <a:p>
            <a:endParaRPr lang="en-GB" dirty="0"/>
          </a:p>
          <a:p>
            <a:pPr marL="285750" indent="-285750">
              <a:buFont typeface="Arial" panose="020B0604020202020204" pitchFamily="34" charset="0"/>
              <a:buChar char="•"/>
            </a:pPr>
            <a:r>
              <a:rPr lang="en-GB" dirty="0" smtClean="0"/>
              <a:t>Staff </a:t>
            </a:r>
            <a:r>
              <a:rPr lang="en-GB" dirty="0"/>
              <a:t>feel comfortable </a:t>
            </a:r>
            <a:r>
              <a:rPr lang="en-GB" dirty="0" smtClean="0"/>
              <a:t>seeking advice from each other.</a:t>
            </a:r>
            <a:endParaRPr lang="en-GB" dirty="0"/>
          </a:p>
          <a:p>
            <a:endParaRPr lang="en-GB" dirty="0"/>
          </a:p>
          <a:p>
            <a:endParaRPr lang="en-GB" dirty="0"/>
          </a:p>
        </p:txBody>
      </p:sp>
      <p:sp>
        <p:nvSpPr>
          <p:cNvPr id="14" name="TextBox 13">
            <a:extLst>
              <a:ext uri="{FF2B5EF4-FFF2-40B4-BE49-F238E27FC236}">
                <a16:creationId xmlns:a16="http://schemas.microsoft.com/office/drawing/2014/main" id="{C1687E91-122E-4F18-88F4-47B4F1E255B8}"/>
              </a:ext>
            </a:extLst>
          </p:cNvPr>
          <p:cNvSpPr txBox="1"/>
          <p:nvPr/>
        </p:nvSpPr>
        <p:spPr>
          <a:xfrm>
            <a:off x="8461861" y="7256117"/>
            <a:ext cx="6782901" cy="369332"/>
          </a:xfrm>
          <a:prstGeom prst="rect">
            <a:avLst/>
          </a:prstGeom>
          <a:noFill/>
        </p:spPr>
        <p:txBody>
          <a:bodyPr wrap="square" rtlCol="0">
            <a:spAutoFit/>
          </a:bodyPr>
          <a:lstStyle/>
          <a:p>
            <a:pPr algn="ctr"/>
            <a:r>
              <a:rPr lang="en-GB" b="1" i="1" dirty="0" smtClean="0"/>
              <a:t>Collaborative working and collective learning are central to the SLO.  </a:t>
            </a:r>
            <a:endParaRPr lang="en-GB" b="1" i="1" dirty="0"/>
          </a:p>
        </p:txBody>
      </p:sp>
      <p:sp>
        <p:nvSpPr>
          <p:cNvPr id="6" name="TextBox 5"/>
          <p:cNvSpPr txBox="1"/>
          <p:nvPr/>
        </p:nvSpPr>
        <p:spPr>
          <a:xfrm>
            <a:off x="1219200" y="175846"/>
            <a:ext cx="9918700" cy="2862322"/>
          </a:xfrm>
          <a:prstGeom prst="rect">
            <a:avLst/>
          </a:prstGeom>
          <a:noFill/>
        </p:spPr>
        <p:txBody>
          <a:bodyPr wrap="square" rtlCol="0">
            <a:spAutoFit/>
          </a:bodyPr>
          <a:lstStyle/>
          <a:p>
            <a:pPr algn="ctr">
              <a:defRPr b="0" i="0"/>
            </a:pPr>
            <a:r>
              <a:rPr lang="x-none" sz="2000" b="1" cap="all" dirty="0" smtClean="0"/>
              <a:t>Ysgolion </a:t>
            </a:r>
            <a:r>
              <a:rPr lang="en-GB" sz="2000" b="1" cap="all" dirty="0" smtClean="0"/>
              <a:t>FEL </a:t>
            </a:r>
            <a:r>
              <a:rPr lang="x-none" sz="2000" b="1" cap="all" dirty="0" smtClean="0"/>
              <a:t>sy'n </a:t>
            </a:r>
            <a:r>
              <a:rPr lang="x-none" sz="2000" b="1" cap="all" dirty="0"/>
              <a:t>Sefydliadau Dysgu - Ystyried y </a:t>
            </a:r>
            <a:r>
              <a:rPr lang="en-GB" sz="2000" b="1" cap="all" dirty="0" err="1"/>
              <a:t>saith</a:t>
            </a:r>
            <a:r>
              <a:rPr lang="x-none" sz="2000" b="1" cap="all" dirty="0"/>
              <a:t> dimensiwn</a:t>
            </a:r>
            <a:r>
              <a:rPr lang="en-GB" sz="2000" b="1" cap="all" dirty="0"/>
              <a:t> </a:t>
            </a:r>
            <a:r>
              <a:rPr lang="en-GB" sz="2000" b="1" cap="all" dirty="0" smtClean="0"/>
              <a:t>– HYRWYDDO</a:t>
            </a:r>
          </a:p>
          <a:p>
            <a:pPr algn="ctr">
              <a:defRPr b="0" i="0"/>
            </a:pPr>
            <a:endParaRPr lang="en-GB" sz="2000" b="1" cap="all" dirty="0"/>
          </a:p>
          <a:p>
            <a:pPr algn="ctr">
              <a:defRPr b="0" i="0"/>
            </a:pPr>
            <a:endParaRPr lang="en-GB" sz="2000" b="1" cap="all" dirty="0" smtClean="0"/>
          </a:p>
          <a:p>
            <a:pPr algn="ctr">
              <a:defRPr b="0" i="0"/>
            </a:pPr>
            <a:r>
              <a:rPr lang="en-GB" sz="2000" b="1" dirty="0"/>
              <a:t>SLO – EXPLORING THE SEVEN DIMENSIONS - </a:t>
            </a:r>
            <a:r>
              <a:rPr lang="en-GB" sz="2000" b="1" dirty="0" smtClean="0"/>
              <a:t>PROMOTING</a:t>
            </a:r>
            <a:endParaRPr lang="en-GB" sz="2000" b="1" dirty="0"/>
          </a:p>
          <a:p>
            <a:pPr algn="ctr">
              <a:defRPr b="0" i="0"/>
            </a:pPr>
            <a:endParaRPr lang="en-GB" sz="2000" b="1" cap="all" dirty="0" smtClean="0"/>
          </a:p>
          <a:p>
            <a:pPr algn="ctr">
              <a:defRPr b="0" i="0"/>
            </a:pPr>
            <a:endParaRPr lang="en-GB" sz="2000" b="1" cap="all" dirty="0"/>
          </a:p>
          <a:p>
            <a:pPr algn="ctr">
              <a:defRPr b="0" i="0"/>
            </a:pPr>
            <a:endParaRPr lang="en-GB" sz="2000" b="1" cap="all" dirty="0" smtClean="0"/>
          </a:p>
          <a:p>
            <a:pPr algn="ctr">
              <a:defRPr b="0" i="0"/>
            </a:pPr>
            <a:endParaRPr lang="en-GB" sz="2000" b="1" cap="all" dirty="0"/>
          </a:p>
          <a:p>
            <a:pPr algn="ctr">
              <a:defRPr b="0" i="0"/>
            </a:pPr>
            <a:endParaRPr lang="x-none" sz="2000" b="1" cap="all" dirty="0"/>
          </a:p>
        </p:txBody>
      </p:sp>
      <p:pic>
        <p:nvPicPr>
          <p:cNvPr id="3075" name="Picture 3" descr="C:\Users\ClarkeL3\AppData\Local\Microsoft\Windows\Temporary Internet Files\Content.Outlook\9U1GTXMF\33123_SLO_Model_Segments_3_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755" y="1727199"/>
            <a:ext cx="4588125" cy="45881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CB381B9-1A30-49DE-A95A-136C4595D90B}"/>
              </a:ext>
            </a:extLst>
          </p:cNvPr>
          <p:cNvSpPr txBox="1"/>
          <p:nvPr/>
        </p:nvSpPr>
        <p:spPr>
          <a:xfrm flipH="1">
            <a:off x="13789573" y="1135117"/>
            <a:ext cx="210206" cy="3360920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Trust </a:t>
            </a:r>
            <a:r>
              <a:rPr lang="en-GB" dirty="0"/>
              <a:t>and mutual respect are core </a:t>
            </a:r>
            <a:r>
              <a:rPr lang="en-GB" dirty="0" smtClean="0"/>
              <a:t>values.</a:t>
            </a:r>
            <a:endParaRPr lang="en-GB" dirty="0"/>
          </a:p>
          <a:p>
            <a:endParaRPr lang="en-GB" dirty="0"/>
          </a:p>
          <a:p>
            <a:pPr marL="285750" indent="-285750">
              <a:buFont typeface="Arial" panose="020B0604020202020204" pitchFamily="34" charset="0"/>
              <a:buChar char="•"/>
            </a:pPr>
            <a:r>
              <a:rPr lang="en-GB" dirty="0" smtClean="0"/>
              <a:t>The </a:t>
            </a:r>
            <a:r>
              <a:rPr lang="en-GB" dirty="0"/>
              <a:t>school allocates time and other resources for </a:t>
            </a:r>
            <a:r>
              <a:rPr lang="en-GB" dirty="0" smtClean="0"/>
              <a:t>collaborative working and </a:t>
            </a:r>
            <a:r>
              <a:rPr lang="en-GB" dirty="0"/>
              <a:t>collective </a:t>
            </a:r>
            <a:r>
              <a:rPr lang="en-GB" dirty="0" smtClean="0"/>
              <a:t>learning.</a:t>
            </a:r>
            <a:endParaRPr lang="en-GB" dirty="0"/>
          </a:p>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10" name="Picture 4" descr="C:\Users\ClarkeL3\AppData\Local\Microsoft\Windows\Temporary Internet Files\Content.Outlook\ZB1F59S3\33123_SLO_Model_Segments_3_w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120" y="1727199"/>
            <a:ext cx="4588125" cy="458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483644"/>
      </p:ext>
    </p:extLst>
  </p:cSld>
  <p:clrMapOvr>
    <a:masterClrMapping/>
  </p:clrMapOvr>
  <mc:AlternateContent xmlns:mc="http://schemas.openxmlformats.org/markup-compatibility/2006" xmlns:p14="http://schemas.microsoft.com/office/powerpoint/2010/main">
    <mc:Choice Requires="p14">
      <p:transition spd="slow" p14:dur="2000" advTm="21733"/>
    </mc:Choice>
    <mc:Fallback xmlns="">
      <p:transition spd="slow" advTm="2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5B3F1C85-78AF-4253-A629-94DFF5613947}"/>
              </a:ext>
            </a:extLst>
          </p:cNvPr>
          <p:cNvSpPr txBox="1"/>
          <p:nvPr/>
        </p:nvSpPr>
        <p:spPr>
          <a:xfrm>
            <a:off x="5348654" y="4719028"/>
            <a:ext cx="1494693" cy="13452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400" b="1" dirty="0"/>
          </a:p>
        </p:txBody>
      </p:sp>
      <p:sp>
        <p:nvSpPr>
          <p:cNvPr id="9" name="TextBox 8">
            <a:extLst>
              <a:ext uri="{FF2B5EF4-FFF2-40B4-BE49-F238E27FC236}">
                <a16:creationId xmlns:a16="http://schemas.microsoft.com/office/drawing/2014/main" id="{20ADAAAA-D503-4919-A5CA-B14103245416}"/>
              </a:ext>
            </a:extLst>
          </p:cNvPr>
          <p:cNvSpPr txBox="1"/>
          <p:nvPr/>
        </p:nvSpPr>
        <p:spPr>
          <a:xfrm>
            <a:off x="-2732315" y="756153"/>
            <a:ext cx="500743" cy="88177985"/>
          </a:xfrm>
          <a:prstGeom prst="rect">
            <a:avLst/>
          </a:prstGeom>
          <a:noFill/>
        </p:spPr>
        <p:txBody>
          <a:bodyPr wrap="square" rtlCol="0">
            <a:spAutoFit/>
          </a:bodyPr>
          <a:lstStyle/>
          <a:p>
            <a:pPr marL="285750" indent="-285750">
              <a:buFont typeface="Arial" panose="020B0604020202020204" pitchFamily="34" charset="0"/>
              <a:buChar char="•"/>
            </a:pPr>
            <a:r>
              <a:rPr lang="en-GB" dirty="0" smtClean="0"/>
              <a:t>Staff </a:t>
            </a:r>
            <a:r>
              <a:rPr lang="en-GB" dirty="0"/>
              <a:t>are willing to take risks and experiment and innovate in their practice.</a:t>
            </a:r>
          </a:p>
          <a:p>
            <a:endParaRPr lang="en-GB" dirty="0"/>
          </a:p>
          <a:p>
            <a:pPr marL="285750" indent="-285750">
              <a:buFont typeface="Arial" panose="020B0604020202020204" pitchFamily="34" charset="0"/>
              <a:buChar char="•"/>
            </a:pPr>
            <a:r>
              <a:rPr lang="en-GB" dirty="0" smtClean="0"/>
              <a:t>The </a:t>
            </a:r>
            <a:r>
              <a:rPr lang="en-GB" dirty="0"/>
              <a:t>school supports and recognises staff for taking initiative and risks.</a:t>
            </a:r>
          </a:p>
          <a:p>
            <a:endParaRPr lang="en-GB" dirty="0"/>
          </a:p>
          <a:p>
            <a:pPr marL="285750" indent="-285750">
              <a:buFont typeface="Arial" panose="020B0604020202020204" pitchFamily="34" charset="0"/>
              <a:buChar char="•"/>
            </a:pPr>
            <a:r>
              <a:rPr lang="en-GB" dirty="0" smtClean="0"/>
              <a:t>Staff </a:t>
            </a:r>
            <a:r>
              <a:rPr lang="en-GB" dirty="0"/>
              <a:t>engage in forms of enquiry to investigate and extend their practice.</a:t>
            </a:r>
          </a:p>
          <a:p>
            <a:endParaRPr lang="en-GB" dirty="0"/>
          </a:p>
          <a:p>
            <a:pPr marL="285750" indent="-285750">
              <a:buFont typeface="Arial" panose="020B0604020202020204" pitchFamily="34" charset="0"/>
              <a:buChar char="•"/>
            </a:pPr>
            <a:r>
              <a:rPr lang="en-GB" dirty="0" smtClean="0"/>
              <a:t>Enquiry </a:t>
            </a:r>
            <a:r>
              <a:rPr lang="en-GB" dirty="0"/>
              <a:t>is used to establish and maintain a rhythm of learning, change and innovation.</a:t>
            </a:r>
          </a:p>
          <a:p>
            <a:endParaRPr lang="en-GB" dirty="0"/>
          </a:p>
          <a:p>
            <a:pPr marL="285750" indent="-285750">
              <a:buFont typeface="Arial" panose="020B0604020202020204" pitchFamily="34" charset="0"/>
              <a:buChar char="•"/>
            </a:pPr>
            <a:r>
              <a:rPr lang="en-GB" dirty="0" smtClean="0"/>
              <a:t>Staff </a:t>
            </a:r>
            <a:r>
              <a:rPr lang="en-GB" dirty="0"/>
              <a:t>are open to thinking and doing things differently.</a:t>
            </a:r>
          </a:p>
          <a:p>
            <a:endParaRPr lang="en-GB" dirty="0"/>
          </a:p>
        </p:txBody>
      </p:sp>
      <p:sp>
        <p:nvSpPr>
          <p:cNvPr id="15" name="TextBox 14">
            <a:extLst>
              <a:ext uri="{FF2B5EF4-FFF2-40B4-BE49-F238E27FC236}">
                <a16:creationId xmlns:a16="http://schemas.microsoft.com/office/drawing/2014/main" id="{3C391091-9833-4BA7-92E3-1CE8E40302C3}"/>
              </a:ext>
            </a:extLst>
          </p:cNvPr>
          <p:cNvSpPr txBox="1"/>
          <p:nvPr/>
        </p:nvSpPr>
        <p:spPr>
          <a:xfrm>
            <a:off x="9467849" y="338503"/>
            <a:ext cx="2724151" cy="584775"/>
          </a:xfrm>
          <a:prstGeom prst="rect">
            <a:avLst/>
          </a:prstGeom>
          <a:noFill/>
        </p:spPr>
        <p:txBody>
          <a:bodyPr wrap="square" rtlCol="0">
            <a:spAutoFit/>
          </a:bodyPr>
          <a:lstStyle/>
          <a:p>
            <a:pPr marL="285750" indent="-285750">
              <a:buFont typeface="Arial" panose="020B0604020202020204" pitchFamily="34" charset="0"/>
              <a:buChar char="•"/>
            </a:pPr>
            <a:endParaRPr lang="en-GB" sz="1600" smtClean="0">
              <a:solidFill>
                <a:schemeClr val="accent6">
                  <a:lumMod val="75000"/>
                </a:schemeClr>
              </a:solidFill>
            </a:endParaRPr>
          </a:p>
          <a:p>
            <a:pPr marL="285750" indent="-285750">
              <a:buFont typeface="Arial" panose="020B0604020202020204" pitchFamily="34" charset="0"/>
              <a:buChar char="•"/>
            </a:pPr>
            <a:endParaRPr lang="en-GB" sz="1600" dirty="0">
              <a:solidFill>
                <a:schemeClr val="accent6">
                  <a:lumMod val="75000"/>
                </a:schemeClr>
              </a:solidFill>
            </a:endParaRPr>
          </a:p>
        </p:txBody>
      </p:sp>
      <p:sp>
        <p:nvSpPr>
          <p:cNvPr id="8" name="TextBox 7"/>
          <p:cNvSpPr txBox="1"/>
          <p:nvPr/>
        </p:nvSpPr>
        <p:spPr>
          <a:xfrm>
            <a:off x="1562100" y="175846"/>
            <a:ext cx="9258300" cy="1631216"/>
          </a:xfrm>
          <a:prstGeom prst="rect">
            <a:avLst/>
          </a:prstGeom>
          <a:noFill/>
        </p:spPr>
        <p:txBody>
          <a:bodyPr wrap="square" rtlCol="0">
            <a:spAutoFit/>
          </a:bodyPr>
          <a:lstStyle/>
          <a:p>
            <a:pPr algn="ctr"/>
            <a:r>
              <a:rPr lang="x-none" sz="2000" b="1" cap="all" dirty="0" smtClean="0"/>
              <a:t>Ysgolion </a:t>
            </a:r>
            <a:r>
              <a:rPr lang="en-GB" sz="2000" b="1" cap="all" dirty="0" smtClean="0"/>
              <a:t>FEL </a:t>
            </a:r>
            <a:r>
              <a:rPr lang="x-none" sz="2000" b="1" cap="all" dirty="0" smtClean="0"/>
              <a:t>sy'n </a:t>
            </a:r>
            <a:r>
              <a:rPr lang="x-none" sz="2000" b="1" cap="all" dirty="0"/>
              <a:t>Sefydliadau Dysgu - Ystyried y </a:t>
            </a:r>
            <a:r>
              <a:rPr lang="en-GB" sz="2000" b="1" cap="all" dirty="0"/>
              <a:t>SAITH</a:t>
            </a:r>
            <a:r>
              <a:rPr lang="x-none" sz="2000" b="1" cap="all" dirty="0"/>
              <a:t> dimensiwn</a:t>
            </a:r>
            <a:r>
              <a:rPr lang="en-GB" sz="2000" b="1" cap="all" dirty="0"/>
              <a:t> </a:t>
            </a:r>
            <a:r>
              <a:rPr lang="en-GB" sz="2000" b="1" cap="all" dirty="0" smtClean="0"/>
              <a:t>– SEFYDLU</a:t>
            </a:r>
          </a:p>
          <a:p>
            <a:pPr algn="ctr"/>
            <a:endParaRPr lang="en-GB" sz="2000" b="1" cap="all" dirty="0"/>
          </a:p>
          <a:p>
            <a:pPr algn="ctr"/>
            <a:r>
              <a:rPr lang="en-GB" sz="2000" b="1" dirty="0" smtClean="0"/>
              <a:t>SLO </a:t>
            </a:r>
            <a:r>
              <a:rPr lang="en-GB" sz="2000" b="1" dirty="0"/>
              <a:t>– EXPLORING THE SEVEN DIMENSIONS - ESTABLISHING</a:t>
            </a:r>
          </a:p>
          <a:p>
            <a:pPr algn="ctr"/>
            <a:endParaRPr lang="x-none" sz="2000" b="1" cap="all" dirty="0"/>
          </a:p>
          <a:p>
            <a:pPr algn="ctr"/>
            <a:endParaRPr lang="en-GB" sz="2000" b="1" dirty="0"/>
          </a:p>
        </p:txBody>
      </p:sp>
      <p:pic>
        <p:nvPicPr>
          <p:cNvPr id="2051" name="Picture 3" descr="C:\Users\ClarkeL3\AppData\Local\Microsoft\Windows\Temporary Internet Files\Content.Outlook\9U1GTXMF\33123_SLO_Model_Segments_4_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8613" y="1778081"/>
            <a:ext cx="4660819" cy="46608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0ADAAAA-D503-4919-A5CA-B14103245416}"/>
              </a:ext>
            </a:extLst>
          </p:cNvPr>
          <p:cNvSpPr txBox="1"/>
          <p:nvPr/>
        </p:nvSpPr>
        <p:spPr>
          <a:xfrm flipH="1">
            <a:off x="14031685" y="744105"/>
            <a:ext cx="217714" cy="255762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t>Problems </a:t>
            </a:r>
            <a:r>
              <a:rPr lang="en-GB" dirty="0"/>
              <a:t>and </a:t>
            </a:r>
            <a:r>
              <a:rPr lang="en-GB" dirty="0" smtClean="0"/>
              <a:t>failures </a:t>
            </a:r>
            <a:r>
              <a:rPr lang="en-GB" dirty="0"/>
              <a:t>are seen as </a:t>
            </a:r>
            <a:r>
              <a:rPr lang="en-GB" dirty="0" smtClean="0"/>
              <a:t>  opportunities </a:t>
            </a:r>
            <a:r>
              <a:rPr lang="en-GB" dirty="0"/>
              <a:t>for </a:t>
            </a:r>
            <a:r>
              <a:rPr lang="en-GB" dirty="0" smtClean="0"/>
              <a:t>learning.</a:t>
            </a:r>
            <a:endParaRPr lang="en-GB" dirty="0"/>
          </a:p>
          <a:p>
            <a:endParaRPr lang="en-GB" dirty="0"/>
          </a:p>
          <a:p>
            <a:pPr marL="285750" indent="-285750">
              <a:buFont typeface="Arial" panose="020B0604020202020204" pitchFamily="34" charset="0"/>
              <a:buChar char="•"/>
            </a:pPr>
            <a:r>
              <a:rPr lang="en-GB" dirty="0" smtClean="0"/>
              <a:t>Learners </a:t>
            </a:r>
            <a:r>
              <a:rPr lang="en-GB" dirty="0"/>
              <a:t>are actively engaged in enquiry.</a:t>
            </a:r>
          </a:p>
          <a:p>
            <a:endParaRPr lang="en-GB" dirty="0"/>
          </a:p>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11" name="Picture 2" descr="C:\Users\ClarkeL3\AppData\Local\Microsoft\Windows\Temporary Internet Files\Content.Outlook\ZB1F59S3\33123_SLO_Model_Segments_4_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0974" y="1778081"/>
            <a:ext cx="4703525" cy="470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977065"/>
      </p:ext>
    </p:extLst>
  </p:cSld>
  <p:clrMapOvr>
    <a:masterClrMapping/>
  </p:clrMapOvr>
  <mc:AlternateContent xmlns:mc="http://schemas.openxmlformats.org/markup-compatibility/2006" xmlns:p14="http://schemas.microsoft.com/office/powerpoint/2010/main">
    <mc:Choice Requires="p14">
      <p:transition spd="slow" p14:dur="2000" advTm="11172"/>
    </mc:Choice>
    <mc:Fallback xmlns="">
      <p:transition spd="slow" advTm="11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5B3F1C85-78AF-4253-A629-94DFF5613947}"/>
              </a:ext>
            </a:extLst>
          </p:cNvPr>
          <p:cNvSpPr txBox="1"/>
          <p:nvPr/>
        </p:nvSpPr>
        <p:spPr>
          <a:xfrm>
            <a:off x="3962400" y="3916976"/>
            <a:ext cx="1494693" cy="13452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400" b="1" dirty="0"/>
          </a:p>
        </p:txBody>
      </p:sp>
      <p:sp>
        <p:nvSpPr>
          <p:cNvPr id="9" name="TextBox 8">
            <a:extLst>
              <a:ext uri="{FF2B5EF4-FFF2-40B4-BE49-F238E27FC236}">
                <a16:creationId xmlns:a16="http://schemas.microsoft.com/office/drawing/2014/main" id="{82D5240C-E8C7-4F47-B607-D28A1A3F367C}"/>
              </a:ext>
            </a:extLst>
          </p:cNvPr>
          <p:cNvSpPr txBox="1"/>
          <p:nvPr/>
        </p:nvSpPr>
        <p:spPr>
          <a:xfrm>
            <a:off x="7697665" y="117695"/>
            <a:ext cx="4133851" cy="323165"/>
          </a:xfrm>
          <a:prstGeom prst="rect">
            <a:avLst/>
          </a:prstGeom>
          <a:noFill/>
        </p:spPr>
        <p:txBody>
          <a:bodyPr wrap="square" rtlCol="0">
            <a:spAutoFit/>
          </a:bodyPr>
          <a:lstStyle/>
          <a:p>
            <a:endParaRPr lang="en-GB" sz="1500" dirty="0"/>
          </a:p>
        </p:txBody>
      </p:sp>
      <p:sp>
        <p:nvSpPr>
          <p:cNvPr id="14" name="TextBox 13">
            <a:extLst>
              <a:ext uri="{FF2B5EF4-FFF2-40B4-BE49-F238E27FC236}">
                <a16:creationId xmlns:a16="http://schemas.microsoft.com/office/drawing/2014/main" id="{7F0551ED-72A5-421C-8704-821FE5BBB513}"/>
              </a:ext>
            </a:extLst>
          </p:cNvPr>
          <p:cNvSpPr txBox="1"/>
          <p:nvPr/>
        </p:nvSpPr>
        <p:spPr>
          <a:xfrm flipH="1">
            <a:off x="-2830287" y="914400"/>
            <a:ext cx="283029" cy="83846030"/>
          </a:xfrm>
          <a:prstGeom prst="rect">
            <a:avLst/>
          </a:prstGeom>
          <a:noFill/>
        </p:spPr>
        <p:txBody>
          <a:bodyPr wrap="square" rtlCol="0">
            <a:spAutoFit/>
          </a:bodyPr>
          <a:lstStyle/>
          <a:p>
            <a:pPr marL="285750" indent="-285750">
              <a:buFont typeface="Arial" panose="020B0604020202020204" pitchFamily="34" charset="0"/>
              <a:buChar char="•"/>
            </a:pPr>
            <a:r>
              <a:rPr lang="en-GB" sz="1750" dirty="0" smtClean="0"/>
              <a:t>Systems </a:t>
            </a:r>
            <a:r>
              <a:rPr lang="en-GB" sz="1750" dirty="0"/>
              <a:t>are in place to examine progress and gaps between current and expected </a:t>
            </a:r>
            <a:r>
              <a:rPr lang="en-GB" sz="1750" dirty="0" smtClean="0"/>
              <a:t>impact.</a:t>
            </a:r>
            <a:endParaRPr lang="en-GB" sz="1750" dirty="0"/>
          </a:p>
          <a:p>
            <a:endParaRPr lang="en-GB" sz="1750" dirty="0"/>
          </a:p>
          <a:p>
            <a:pPr marL="285750" indent="-285750">
              <a:buFont typeface="Arial" panose="020B0604020202020204" pitchFamily="34" charset="0"/>
              <a:buChar char="•"/>
            </a:pPr>
            <a:r>
              <a:rPr lang="en-GB" sz="1750" dirty="0" smtClean="0"/>
              <a:t>Structures </a:t>
            </a:r>
            <a:r>
              <a:rPr lang="en-GB" sz="1750" dirty="0"/>
              <a:t>for regular dialogue and knowledge exchange are in </a:t>
            </a:r>
            <a:r>
              <a:rPr lang="en-GB" sz="1750" dirty="0" smtClean="0"/>
              <a:t>place.</a:t>
            </a:r>
            <a:endParaRPr lang="en-GB" sz="1750" dirty="0"/>
          </a:p>
          <a:p>
            <a:endParaRPr lang="en-GB" sz="1750" dirty="0"/>
          </a:p>
          <a:p>
            <a:pPr marL="285750" indent="-285750">
              <a:buFont typeface="Arial" panose="020B0604020202020204" pitchFamily="34" charset="0"/>
              <a:buChar char="•"/>
            </a:pPr>
            <a:r>
              <a:rPr lang="en-GB" sz="1750" dirty="0" smtClean="0"/>
              <a:t>Examples </a:t>
            </a:r>
            <a:r>
              <a:rPr lang="en-GB" sz="1750" dirty="0"/>
              <a:t>of </a:t>
            </a:r>
            <a:r>
              <a:rPr lang="en-GB" sz="1750" dirty="0" smtClean="0"/>
              <a:t>good </a:t>
            </a:r>
            <a:r>
              <a:rPr lang="en-GB" sz="1750" dirty="0"/>
              <a:t>and failed practices are made available to all staff </a:t>
            </a:r>
            <a:r>
              <a:rPr lang="en-GB" sz="1750" dirty="0" smtClean="0"/>
              <a:t>to inform learning. </a:t>
            </a:r>
            <a:endParaRPr lang="en-GB" sz="1750" dirty="0"/>
          </a:p>
          <a:p>
            <a:endParaRPr lang="en-GB" sz="1750" dirty="0"/>
          </a:p>
          <a:p>
            <a:pPr marL="285750" indent="-285750">
              <a:buFont typeface="Arial" panose="020B0604020202020204" pitchFamily="34" charset="0"/>
              <a:buChar char="•"/>
            </a:pPr>
            <a:r>
              <a:rPr lang="en-GB" sz="1750" dirty="0" smtClean="0"/>
              <a:t>Sources </a:t>
            </a:r>
            <a:r>
              <a:rPr lang="en-GB" sz="1750" dirty="0"/>
              <a:t>of research evidence are readily available and easily </a:t>
            </a:r>
            <a:r>
              <a:rPr lang="en-GB" sz="1750" dirty="0" smtClean="0"/>
              <a:t>accessed and are </a:t>
            </a:r>
            <a:r>
              <a:rPr lang="en-GB" sz="1750" dirty="0"/>
              <a:t>used by staff to improve their </a:t>
            </a:r>
            <a:r>
              <a:rPr lang="en-GB" sz="1750" dirty="0" smtClean="0"/>
              <a:t>practice.</a:t>
            </a:r>
            <a:endParaRPr lang="en-GB" sz="1750" dirty="0"/>
          </a:p>
        </p:txBody>
      </p:sp>
      <p:sp>
        <p:nvSpPr>
          <p:cNvPr id="2" name="TextBox 1"/>
          <p:cNvSpPr txBox="1"/>
          <p:nvPr/>
        </p:nvSpPr>
        <p:spPr>
          <a:xfrm>
            <a:off x="9764592" y="1312985"/>
            <a:ext cx="1559901" cy="369332"/>
          </a:xfrm>
          <a:prstGeom prst="rect">
            <a:avLst/>
          </a:prstGeom>
          <a:noFill/>
        </p:spPr>
        <p:txBody>
          <a:bodyPr wrap="square" rtlCol="0">
            <a:spAutoFit/>
          </a:bodyPr>
          <a:lstStyle/>
          <a:p>
            <a:endParaRPr lang="en-GB" dirty="0"/>
          </a:p>
        </p:txBody>
      </p:sp>
      <p:sp>
        <p:nvSpPr>
          <p:cNvPr id="4" name="TextBox 3"/>
          <p:cNvSpPr txBox="1"/>
          <p:nvPr/>
        </p:nvSpPr>
        <p:spPr>
          <a:xfrm flipH="1">
            <a:off x="13460292" y="540884"/>
            <a:ext cx="1223282" cy="20020865"/>
          </a:xfrm>
          <a:prstGeom prst="rect">
            <a:avLst/>
          </a:prstGeom>
          <a:noFill/>
        </p:spPr>
        <p:txBody>
          <a:bodyPr wrap="square" rtlCol="0">
            <a:spAutoFit/>
          </a:bodyPr>
          <a:lstStyle/>
          <a:p>
            <a:pPr marL="285750" indent="-285750">
              <a:buFont typeface="Arial" panose="020B0604020202020204" pitchFamily="34" charset="0"/>
              <a:buChar char="•"/>
            </a:pPr>
            <a:r>
              <a:rPr lang="en-GB" sz="1750" dirty="0"/>
              <a:t>Staff have the capacity to analyse and use multiple sources of data for feedback, including ICT, to inform teaching and allocate resources.</a:t>
            </a:r>
          </a:p>
          <a:p>
            <a:pPr>
              <a:buFont typeface="Arial" panose="020B0604020202020204" pitchFamily="34" charset="0"/>
              <a:buChar char="•"/>
            </a:pPr>
            <a:endParaRPr lang="en-GB" sz="1750" dirty="0" smtClean="0"/>
          </a:p>
          <a:p>
            <a:pPr marL="285750" indent="-285750">
              <a:buFont typeface="Arial" panose="020B0604020202020204" pitchFamily="34" charset="0"/>
              <a:buChar char="•"/>
            </a:pPr>
            <a:r>
              <a:rPr lang="en-GB" sz="1750" dirty="0" smtClean="0"/>
              <a:t>The school’s development plan is based on learning  from continuous self-assessment and is updated at least once every year.</a:t>
            </a:r>
          </a:p>
          <a:p>
            <a:pPr>
              <a:buFont typeface="Arial" panose="020B0604020202020204" pitchFamily="34" charset="0"/>
              <a:buChar char="•"/>
            </a:pPr>
            <a:endParaRPr lang="en-GB" sz="1750" dirty="0" smtClean="0"/>
          </a:p>
          <a:p>
            <a:pPr marL="285750" indent="-285750">
              <a:buFont typeface="Arial" panose="020B0604020202020204" pitchFamily="34" charset="0"/>
              <a:buChar char="•"/>
            </a:pPr>
            <a:r>
              <a:rPr lang="en-GB" sz="1750" dirty="0" smtClean="0"/>
              <a:t>Staff regularly discuss and evaluate whether actions had the desired impact and change course if necessary.</a:t>
            </a:r>
          </a:p>
          <a:p>
            <a:endParaRPr lang="en-GB" sz="1750" dirty="0" smtClean="0"/>
          </a:p>
          <a:p>
            <a:pPr marL="285750" indent="-285750">
              <a:buFont typeface="Arial" panose="020B0604020202020204" pitchFamily="34" charset="0"/>
              <a:buChar char="•"/>
            </a:pPr>
            <a:r>
              <a:rPr lang="en-GB" sz="1750" dirty="0" smtClean="0"/>
              <a:t>The school evaluates the impact of professional learning.</a:t>
            </a:r>
            <a:endParaRPr lang="en-GB" sz="1750" dirty="0"/>
          </a:p>
        </p:txBody>
      </p:sp>
      <p:sp>
        <p:nvSpPr>
          <p:cNvPr id="10" name="TextBox 9"/>
          <p:cNvSpPr txBox="1"/>
          <p:nvPr/>
        </p:nvSpPr>
        <p:spPr>
          <a:xfrm>
            <a:off x="1041980" y="140774"/>
            <a:ext cx="9778420" cy="1938992"/>
          </a:xfrm>
          <a:prstGeom prst="rect">
            <a:avLst/>
          </a:prstGeom>
          <a:noFill/>
        </p:spPr>
        <p:txBody>
          <a:bodyPr wrap="square" rtlCol="0">
            <a:spAutoFit/>
          </a:bodyPr>
          <a:lstStyle/>
          <a:p>
            <a:pPr algn="ctr"/>
            <a:endParaRPr lang="en-GB" sz="2000" b="1" dirty="0"/>
          </a:p>
          <a:p>
            <a:pPr algn="ctr"/>
            <a:r>
              <a:rPr lang="x-none" sz="2000" b="1" cap="all" dirty="0" smtClean="0"/>
              <a:t>Ysgolion </a:t>
            </a:r>
            <a:r>
              <a:rPr lang="x-none" sz="2000" b="1" cap="all" dirty="0"/>
              <a:t>sy'n Sefydliadau Dysgu - Ystyried y </a:t>
            </a:r>
            <a:r>
              <a:rPr lang="en-GB" sz="2000" b="1" cap="all" dirty="0"/>
              <a:t>SAITH</a:t>
            </a:r>
            <a:r>
              <a:rPr lang="x-none" sz="2000" b="1" cap="all" dirty="0"/>
              <a:t> dimensiwn</a:t>
            </a:r>
            <a:r>
              <a:rPr lang="en-GB" sz="2000" b="1" cap="all" dirty="0"/>
              <a:t> </a:t>
            </a:r>
            <a:r>
              <a:rPr lang="en-GB" sz="2000" b="1" cap="all" dirty="0" smtClean="0"/>
              <a:t>– </a:t>
            </a:r>
            <a:r>
              <a:rPr lang="en-GB" sz="2000" b="1" cap="all" dirty="0" err="1" smtClean="0"/>
              <a:t>ehangu</a:t>
            </a:r>
            <a:endParaRPr lang="en-GB" sz="2000" b="1" cap="all" dirty="0" smtClean="0"/>
          </a:p>
          <a:p>
            <a:pPr algn="ctr"/>
            <a:endParaRPr lang="en-GB" sz="2000" b="1" cap="all" dirty="0"/>
          </a:p>
          <a:p>
            <a:pPr algn="ctr"/>
            <a:r>
              <a:rPr lang="en-GB" sz="2000" b="1" dirty="0"/>
              <a:t>SLO – EXPLORING THE SEVEN DIMENSIONS – EMBEDDING</a:t>
            </a:r>
          </a:p>
          <a:p>
            <a:pPr algn="ctr"/>
            <a:endParaRPr lang="x-none" sz="2000" b="1" cap="all" dirty="0"/>
          </a:p>
          <a:p>
            <a:pPr algn="ctr"/>
            <a:endParaRPr lang="en-GB" sz="2000" b="1" dirty="0"/>
          </a:p>
        </p:txBody>
      </p:sp>
      <p:pic>
        <p:nvPicPr>
          <p:cNvPr id="1027" name="Picture 3" descr="C:\Users\ClarkeL3\AppData\Local\Microsoft\Windows\Temporary Internet Files\Content.Outlook\9U1GTXMF\33123_SLO_Model_Segments_5_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8968" y="1808168"/>
            <a:ext cx="4630732" cy="4630732"/>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12" name="Picture 2" descr="C:\Users\ClarkeL3\AppData\Local\Microsoft\Windows\Temporary Internet Files\Content.Outlook\ZB1F59S3\33123_SLO_Model_Segments_5_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8349" y="1918280"/>
            <a:ext cx="4520620" cy="452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721796"/>
      </p:ext>
    </p:extLst>
  </p:cSld>
  <p:clrMapOvr>
    <a:masterClrMapping/>
  </p:clrMapOvr>
  <mc:AlternateContent xmlns:mc="http://schemas.openxmlformats.org/markup-compatibility/2006" xmlns:p14="http://schemas.microsoft.com/office/powerpoint/2010/main">
    <mc:Choice Requires="p14">
      <p:transition spd="slow" p14:dur="2000" advTm="9150"/>
    </mc:Choice>
    <mc:Fallback xmlns="">
      <p:transition spd="slow" advTm="9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5B3F1C85-78AF-4253-A629-94DFF5613947}"/>
              </a:ext>
            </a:extLst>
          </p:cNvPr>
          <p:cNvSpPr txBox="1"/>
          <p:nvPr/>
        </p:nvSpPr>
        <p:spPr>
          <a:xfrm>
            <a:off x="3555023" y="2368228"/>
            <a:ext cx="1494693" cy="13452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400" b="1" dirty="0"/>
          </a:p>
        </p:txBody>
      </p:sp>
      <p:sp>
        <p:nvSpPr>
          <p:cNvPr id="9" name="TextBox 8">
            <a:extLst>
              <a:ext uri="{FF2B5EF4-FFF2-40B4-BE49-F238E27FC236}">
                <a16:creationId xmlns:a16="http://schemas.microsoft.com/office/drawing/2014/main" id="{9EB0F13A-5741-48A1-B2A3-71E90AA840B8}"/>
              </a:ext>
            </a:extLst>
          </p:cNvPr>
          <p:cNvSpPr txBox="1"/>
          <p:nvPr/>
        </p:nvSpPr>
        <p:spPr>
          <a:xfrm>
            <a:off x="14119519" y="-238461"/>
            <a:ext cx="3505689" cy="43581161"/>
          </a:xfrm>
          <a:prstGeom prst="rect">
            <a:avLst/>
          </a:prstGeom>
          <a:noFill/>
        </p:spPr>
        <p:txBody>
          <a:bodyPr wrap="square" rtlCol="0">
            <a:spAutoFit/>
          </a:bodyPr>
          <a:lstStyle/>
          <a:p>
            <a:pPr marL="3486150" lvl="7" indent="-285750">
              <a:buFont typeface="Arial" panose="020B0604020202020204" pitchFamily="34" charset="0"/>
              <a:buChar char="•"/>
            </a:pPr>
            <a:r>
              <a:rPr lang="en-GB" dirty="0" smtClean="0"/>
              <a:t>The school  forms partnerships </a:t>
            </a:r>
            <a:r>
              <a:rPr lang="en-GB" dirty="0"/>
              <a:t>with higher education institutions, businesses, and/or public or non-governmental organisations in efforts to deepen and extend </a:t>
            </a:r>
            <a:r>
              <a:rPr lang="en-GB" dirty="0" smtClean="0"/>
              <a:t>learning.</a:t>
            </a:r>
            <a:endParaRPr lang="en-GB" dirty="0"/>
          </a:p>
          <a:p>
            <a:endParaRPr lang="en-GB" dirty="0"/>
          </a:p>
          <a:p>
            <a:pPr marL="285750" indent="-285750">
              <a:buFont typeface="Arial" panose="020B0604020202020204" pitchFamily="34" charset="0"/>
              <a:buChar char="•"/>
            </a:pPr>
            <a:r>
              <a:rPr lang="en-GB" dirty="0" smtClean="0"/>
              <a:t>Partnerships </a:t>
            </a:r>
            <a:r>
              <a:rPr lang="en-GB" dirty="0"/>
              <a:t>are based on equality of relationships and opportunities for mutual </a:t>
            </a:r>
            <a:r>
              <a:rPr lang="en-GB" dirty="0" smtClean="0"/>
              <a:t>learning.</a:t>
            </a:r>
          </a:p>
          <a:p>
            <a:pPr>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ICT is widely used to facilitate communication, knowledge exchange and collaboration with the external environment.</a:t>
            </a:r>
            <a:endParaRPr lang="en-GB" dirty="0"/>
          </a:p>
        </p:txBody>
      </p:sp>
      <p:sp>
        <p:nvSpPr>
          <p:cNvPr id="15" name="TextBox 14">
            <a:extLst>
              <a:ext uri="{FF2B5EF4-FFF2-40B4-BE49-F238E27FC236}">
                <a16:creationId xmlns:a16="http://schemas.microsoft.com/office/drawing/2014/main" id="{B22D5E2A-22AF-409B-8F46-CF66C9CD8F92}"/>
              </a:ext>
            </a:extLst>
          </p:cNvPr>
          <p:cNvSpPr txBox="1"/>
          <p:nvPr/>
        </p:nvSpPr>
        <p:spPr>
          <a:xfrm flipH="1">
            <a:off x="-3883632" y="168472"/>
            <a:ext cx="2104390" cy="10033516"/>
          </a:xfrm>
          <a:prstGeom prst="rect">
            <a:avLst/>
          </a:prstGeom>
          <a:noFill/>
        </p:spPr>
        <p:txBody>
          <a:bodyPr wrap="square" rtlCol="0">
            <a:spAutoFit/>
          </a:bodyPr>
          <a:lstStyle/>
          <a:p>
            <a:pPr marL="285750" indent="-285750">
              <a:buFont typeface="Arial" panose="020B0604020202020204" pitchFamily="34" charset="0"/>
              <a:buChar char="•"/>
            </a:pPr>
            <a:r>
              <a:rPr lang="en-GB" dirty="0" smtClean="0"/>
              <a:t>The school is </a:t>
            </a:r>
            <a:r>
              <a:rPr lang="en-GB" dirty="0"/>
              <a:t>an open system, welcoming approaches from potential external </a:t>
            </a:r>
            <a:r>
              <a:rPr lang="en-GB" dirty="0" smtClean="0"/>
              <a:t>collaborators.</a:t>
            </a:r>
            <a:endParaRPr lang="en-GB" dirty="0"/>
          </a:p>
          <a:p>
            <a:endParaRPr lang="en-GB" dirty="0"/>
          </a:p>
          <a:p>
            <a:pPr marL="285750" indent="-285750">
              <a:buFont typeface="Arial" panose="020B0604020202020204" pitchFamily="34" charset="0"/>
              <a:buChar char="•"/>
            </a:pPr>
            <a:r>
              <a:rPr lang="en-GB" dirty="0" smtClean="0"/>
              <a:t>The </a:t>
            </a:r>
            <a:r>
              <a:rPr lang="en-GB" dirty="0"/>
              <a:t>school scans its external environment to respond quickly to challenges and </a:t>
            </a:r>
            <a:r>
              <a:rPr lang="en-GB" dirty="0" smtClean="0"/>
              <a:t>opportunities.</a:t>
            </a:r>
            <a:endParaRPr lang="en-GB" dirty="0"/>
          </a:p>
          <a:p>
            <a:endParaRPr lang="en-GB" dirty="0"/>
          </a:p>
          <a:p>
            <a:pPr marL="285750" indent="-285750">
              <a:buFont typeface="Arial" panose="020B0604020202020204" pitchFamily="34" charset="0"/>
              <a:buChar char="•"/>
            </a:pPr>
            <a:r>
              <a:rPr lang="en-GB" dirty="0" smtClean="0"/>
              <a:t>Staff </a:t>
            </a:r>
            <a:r>
              <a:rPr lang="en-GB" dirty="0"/>
              <a:t>collaborate, learn and exchange knowledge with peers in other schools through networks and/or school-to-school </a:t>
            </a:r>
            <a:r>
              <a:rPr lang="en-GB" dirty="0" smtClean="0"/>
              <a:t>collaborations.</a:t>
            </a:r>
            <a:endParaRPr lang="en-GB" dirty="0"/>
          </a:p>
          <a:p>
            <a:endParaRPr lang="en-GB" dirty="0"/>
          </a:p>
          <a:p>
            <a:pPr marL="285750" indent="-285750">
              <a:buFont typeface="Arial" panose="020B0604020202020204" pitchFamily="34" charset="0"/>
              <a:buChar char="•"/>
            </a:pPr>
            <a:r>
              <a:rPr lang="en-GB" dirty="0" smtClean="0"/>
              <a:t>The </a:t>
            </a:r>
            <a:r>
              <a:rPr lang="en-GB" dirty="0"/>
              <a:t>school collaborates with </a:t>
            </a:r>
            <a:r>
              <a:rPr lang="en-GB" dirty="0" smtClean="0"/>
              <a:t>parents/carers </a:t>
            </a:r>
            <a:r>
              <a:rPr lang="en-GB" dirty="0"/>
              <a:t>and the community as partners in the education process and the organisation of the </a:t>
            </a:r>
            <a:r>
              <a:rPr lang="en-GB" dirty="0" smtClean="0"/>
              <a:t>school.</a:t>
            </a:r>
            <a:endParaRPr lang="en-GB" dirty="0"/>
          </a:p>
          <a:p>
            <a:endParaRPr lang="en-GB" sz="1600" dirty="0"/>
          </a:p>
        </p:txBody>
      </p:sp>
      <p:sp>
        <p:nvSpPr>
          <p:cNvPr id="8" name="TextBox 7"/>
          <p:cNvSpPr txBox="1"/>
          <p:nvPr/>
        </p:nvSpPr>
        <p:spPr>
          <a:xfrm>
            <a:off x="1282700" y="153026"/>
            <a:ext cx="9232900" cy="1938992"/>
          </a:xfrm>
          <a:prstGeom prst="rect">
            <a:avLst/>
          </a:prstGeom>
          <a:noFill/>
        </p:spPr>
        <p:txBody>
          <a:bodyPr wrap="square" rtlCol="0">
            <a:spAutoFit/>
          </a:bodyPr>
          <a:lstStyle/>
          <a:p>
            <a:pPr algn="ctr"/>
            <a:endParaRPr lang="en-GB" sz="2000" b="1" dirty="0"/>
          </a:p>
          <a:p>
            <a:pPr algn="ctr"/>
            <a:r>
              <a:rPr lang="x-none" sz="2000" b="1" cap="all" dirty="0" smtClean="0"/>
              <a:t>Ysgolion </a:t>
            </a:r>
            <a:r>
              <a:rPr lang="en-GB" sz="2000" b="1" cap="all" dirty="0" smtClean="0"/>
              <a:t>fel </a:t>
            </a:r>
            <a:r>
              <a:rPr lang="x-none" sz="2000" b="1" cap="all" dirty="0" smtClean="0"/>
              <a:t>sy'n </a:t>
            </a:r>
            <a:r>
              <a:rPr lang="x-none" sz="2000" b="1" cap="all" dirty="0"/>
              <a:t>Sefydliadau Dysgu - Ystyried y </a:t>
            </a:r>
            <a:r>
              <a:rPr lang="en-GB" sz="2000" b="1" cap="all" dirty="0" err="1"/>
              <a:t>saith</a:t>
            </a:r>
            <a:r>
              <a:rPr lang="x-none" sz="2000" b="1" cap="all" dirty="0"/>
              <a:t> dimensiwn</a:t>
            </a:r>
            <a:r>
              <a:rPr lang="en-GB" sz="2000" b="1" cap="all" dirty="0"/>
              <a:t> </a:t>
            </a:r>
            <a:r>
              <a:rPr lang="en-GB" sz="2000" b="1" cap="all" dirty="0" smtClean="0"/>
              <a:t>– dysgu</a:t>
            </a:r>
          </a:p>
          <a:p>
            <a:pPr algn="ctr"/>
            <a:endParaRPr lang="en-GB" sz="2000" b="1" cap="all" dirty="0"/>
          </a:p>
          <a:p>
            <a:pPr algn="ctr"/>
            <a:r>
              <a:rPr lang="en-GB" sz="2000" b="1" dirty="0" smtClean="0"/>
              <a:t>SLO </a:t>
            </a:r>
            <a:r>
              <a:rPr lang="en-GB" sz="2000" b="1" dirty="0"/>
              <a:t>– EXPLORING THE SEVEN DIMENSIONS – LEARNING</a:t>
            </a:r>
          </a:p>
          <a:p>
            <a:pPr algn="ctr"/>
            <a:endParaRPr lang="x-none" sz="2000" b="1" cap="all" dirty="0"/>
          </a:p>
          <a:p>
            <a:pPr algn="ctr"/>
            <a:endParaRPr lang="en-GB" sz="2000" b="1" dirty="0"/>
          </a:p>
        </p:txBody>
      </p:sp>
      <p:pic>
        <p:nvPicPr>
          <p:cNvPr id="3" name="Picture 2" descr="C:\Users\ClarkeL3\AppData\Local\Microsoft\Windows\Temporary Internet Files\Content.Outlook\9U1GTXMF\33123_SLO_Model_Segments_6_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9300" y="1907654"/>
            <a:ext cx="4470400" cy="44704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10" name="Picture 2" descr="C:\Users\ClarkeL3\AppData\Local\Microsoft\Windows\Temporary Internet Files\Content.Outlook\ZB1F59S3\33123_SLO_Model_Segments_6_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125" y="1907654"/>
            <a:ext cx="4531246" cy="4531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411146"/>
      </p:ext>
    </p:extLst>
  </p:cSld>
  <p:clrMapOvr>
    <a:masterClrMapping/>
  </p:clrMapOvr>
  <mc:AlternateContent xmlns:mc="http://schemas.openxmlformats.org/markup-compatibility/2006" xmlns:p14="http://schemas.microsoft.com/office/powerpoint/2010/main">
    <mc:Choice Requires="p14">
      <p:transition spd="slow" p14:dur="2000" advTm="19611"/>
    </mc:Choice>
    <mc:Fallback xmlns="">
      <p:transition spd="slow" advTm="19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5.xml.rels>&#65279;<?xml version="1.0" encoding="utf-8"?><Relationships xmlns="http://schemas.openxmlformats.org/package/2006/relationships"><Relationship Type="http://schemas.openxmlformats.org/officeDocument/2006/relationships/customXmlProps" Target="/customXML/itemProps5.xml" Id="Rd3c4172d526e4b2384ade4b889302c76" /></Relationships>
</file>

<file path=customXML/item5.xml><?xml version="1.0" encoding="utf-8"?>
<metadata xmlns="http://www.objective.com/ecm/document/metadata/FF3C5B18883D4E21973B57C2EEED7FD1" version="1.0.0">
  <systemFields>
    <field name="Objective-Id">
      <value order="0">A32431798</value>
    </field>
    <field name="Objective-Title">
      <value order="0">Presentation/Cyflwyniad - Ann Bradshaw (Welsh Government/Llywodraeth Cymru)</value>
    </field>
    <field name="Objective-Description">
      <value order="0"/>
    </field>
    <field name="Objective-CreationStamp">
      <value order="0">2020-11-30T09:42:52Z</value>
    </field>
    <field name="Objective-IsApproved">
      <value order="0">false</value>
    </field>
    <field name="Objective-IsPublished">
      <value order="0">false</value>
    </field>
    <field name="Objective-DatePublished">
      <value order="0"/>
    </field>
    <field name="Objective-ModificationStamp">
      <value order="0">2020-11-30T09:52:08Z</value>
    </field>
    <field name="Objective-Owner">
      <value order="0">Clarke, Lisa (EPS - PLPL)</value>
    </field>
    <field name="Objective-Path">
      <value order="0">Objective Global Folder:Business File Plan:Education &amp; Public Services (EPS):Education &amp; Public Services (EPS) - Education - Pedagogy, Leadership and Professional Learning:1 - Save:Professional Learning &amp; Schools as Learning Organisations:Professional Learning  - Pioneer Events - 2015-2020:Virtual Events Programme - Autumn Term 2020</value>
    </field>
    <field name="Objective-Parent">
      <value order="0">Virtual Events Programme - Autumn Term 2020</value>
    </field>
    <field name="Objective-State">
      <value order="0">Being Drafted</value>
    </field>
    <field name="Objective-VersionId">
      <value order="0">vA64384388</value>
    </field>
    <field name="Objective-Version">
      <value order="0">0.1</value>
    </field>
    <field name="Objective-VersionNumber">
      <value order="0">1</value>
    </field>
    <field name="Objective-VersionComment">
      <value order="0">First version</value>
    </field>
    <field name="Objective-FileNumber">
      <value order="0">qA1330886</value>
    </field>
    <field name="Objective-Classification">
      <value order="0">Official</value>
    </field>
    <field name="Objective-Caveats">
      <value order="0"/>
    </field>
  </systemFields>
  <catalogues>
    <catalogue name="Document Type Catalogue" type="type" ori="id:cA14">
      <field name="Objective-Language">
        <value order="0">English (eng)</value>
      </field>
      <field name="Objective-Date Acquired">
        <value order="0">2020-11-30T00:00:00Z</value>
      </field>
      <field name="Objective-What to Keep">
        <value order="0">No</value>
      </field>
      <field name="Objective-Official Translation">
        <value order="0"/>
      </field>
      <field name="Objective-Connect Creator">
        <value order="0"/>
      </field>
    </catalogue>
  </catalogues>
</metadata>
</file>

<file path=customXML/itemProps5.xml><?xml version="1.0" encoding="utf-8"?>
<ds:datastoreItem xmlns:ds="http://schemas.openxmlformats.org/officeDocument/2006/customXml" ds:itemID="{5745109E-2DDF-40CB-AC2B-FF9B10C90820}">
  <ds:schemaRefs>
    <ds:schemaRef ds:uri="http://www.objective.com/ecm/document/metadata/FF3C5B18883D4E21973B57C2EEED7FD1"/>
  </ds:schemaRefs>
</ds:datastoreItem>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BBAB40E04A414A84EE803A6922123C" ma:contentTypeVersion="13" ma:contentTypeDescription="Create a new document." ma:contentTypeScope="" ma:versionID="24580146db00bbb834a2e811afae025d">
  <xsd:schema xmlns:xsd="http://www.w3.org/2001/XMLSchema" xmlns:xs="http://www.w3.org/2001/XMLSchema" xmlns:p="http://schemas.microsoft.com/office/2006/metadata/properties" xmlns:ns3="30a006e0-3b75-4079-89d5-fa5260a470a3" xmlns:ns4="22974b0f-9d25-478f-8814-fe83bf9ede47" targetNamespace="http://schemas.microsoft.com/office/2006/metadata/properties" ma:root="true" ma:fieldsID="60bd0e98711663a68d62f2f5ec4151f2" ns3:_="" ns4:_="">
    <xsd:import namespace="30a006e0-3b75-4079-89d5-fa5260a470a3"/>
    <xsd:import namespace="22974b0f-9d25-478f-8814-fe83bf9ede4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a006e0-3b75-4079-89d5-fa5260a470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974b0f-9d25-478f-8814-fe83bf9ede4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D3AE2D-666F-430B-A4C9-A2A2A8517244}">
  <ds:schemaRefs>
    <ds:schemaRef ds:uri="http://schemas.microsoft.com/sharepoint/v3/contenttype/forms"/>
  </ds:schemaRefs>
</ds:datastoreItem>
</file>

<file path=customXml/itemProps2.xml><?xml version="1.0" encoding="utf-8"?>
<ds:datastoreItem xmlns:ds="http://schemas.openxmlformats.org/officeDocument/2006/customXml" ds:itemID="{3026CE24-D337-4102-972E-3A9784C497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a006e0-3b75-4079-89d5-fa5260a470a3"/>
    <ds:schemaRef ds:uri="22974b0f-9d25-478f-8814-fe83bf9ede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8715241-9655-4E1E-A3A7-2B87B7B20FE2}">
  <ds:schemaRefs>
    <ds:schemaRef ds:uri="22974b0f-9d25-478f-8814-fe83bf9ede47"/>
    <ds:schemaRef ds:uri="http://purl.org/dc/terms/"/>
    <ds:schemaRef ds:uri="30a006e0-3b75-4079-89d5-fa5260a470a3"/>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3214</TotalTime>
  <Words>1178</Words>
  <Application>Microsoft Office PowerPoint</Application>
  <PresentationFormat>Widescreen</PresentationFormat>
  <Paragraphs>187</Paragraphs>
  <Slides>17</Slides>
  <Notes>1</Notes>
  <HiddenSlides>0</HiddenSlides>
  <MMClips>15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Adobe Heiti Std R</vt:lpstr>
      <vt:lpstr>Arial</vt:lpstr>
      <vt:lpstr>Calibri</vt:lpstr>
      <vt:lpstr>Calibri Light</vt:lpstr>
      <vt:lpstr>Frutiger 55 Roman</vt:lpstr>
      <vt:lpstr>Office Theme</vt:lpstr>
      <vt:lpstr>1_Office Theme</vt:lpstr>
      <vt:lpstr>PowerPoint Presentation</vt:lpstr>
      <vt:lpstr>Reflection/Myfyrio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Camau nesaf/Next steps</vt:lpstr>
      <vt:lpstr>Canlyniadau/Results</vt:lpstr>
      <vt:lpstr>Canlyniadau/Results</vt:lpstr>
      <vt:lpstr>Summary </vt:lpstr>
      <vt:lpstr>Reflection/Myfyrio</vt:lpstr>
      <vt:lpstr>Cyswllt/Contact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Dad</dc:creator>
  <cp:lastModifiedBy>Bradshaw, Ann (EPS - PLPL)</cp:lastModifiedBy>
  <cp:revision>118</cp:revision>
  <cp:lastPrinted>2017-11-02T08:07:57Z</cp:lastPrinted>
  <dcterms:created xsi:type="dcterms:W3CDTF">2017-10-19T13:00:23Z</dcterms:created>
  <dcterms:modified xsi:type="dcterms:W3CDTF">2020-11-26T09:37:15Z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A32431798</vt:lpwstr>
  </property>
  <property fmtid="{D5CDD505-2E9C-101B-9397-08002B2CF9AE}" pid="4" name="Objective-Title">
    <vt:lpwstr>Presentation/Cyflwyniad - Ann Bradshaw (Welsh Government/Llywodraeth Cymru)</vt:lpwstr>
  </property>
  <property fmtid="{D5CDD505-2E9C-101B-9397-08002B2CF9AE}" pid="5" name="Objective-Comment">
    <vt:lpwstr/>
  </property>
  <property fmtid="{D5CDD505-2E9C-101B-9397-08002B2CF9AE}" pid="6" name="Objective-CreationStamp">
    <vt:filetime>2020-11-30T09:42:52Z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2020-11-30T09:52:08Z</vt:filetime>
  </property>
  <property fmtid="{D5CDD505-2E9C-101B-9397-08002B2CF9AE}" pid="11" name="Objective-Owner">
    <vt:lpwstr>Clarke, Lisa (EPS - PLPL)</vt:lpwstr>
  </property>
  <property fmtid="{D5CDD505-2E9C-101B-9397-08002B2CF9AE}" pid="12" name="Objective-Path">
    <vt:lpwstr>Objective Global Folder:Business File Plan:Education &amp; Public Services (EPS):Education &amp; Public Services (EPS) - Education - Pedagogy, Leadership and Professional Learning:1 - Save:Professional Learning &amp; Schools as Learning Organisations:Professional Learning  - Pioneer Events - 2015-2020:Virtual Events Programme - Autumn Term 2020</vt:lpwstr>
  </property>
  <property fmtid="{D5CDD505-2E9C-101B-9397-08002B2CF9AE}" pid="13" name="Objective-Parent">
    <vt:lpwstr>Virtual Events Programme - Autumn Term 2020</vt:lpwstr>
  </property>
  <property fmtid="{D5CDD505-2E9C-101B-9397-08002B2CF9AE}" pid="14" name="Objective-State">
    <vt:lpwstr>Being Drafted</vt:lpwstr>
  </property>
  <property fmtid="{D5CDD505-2E9C-101B-9397-08002B2CF9AE}" pid="15" name="Objective-Version">
    <vt:lpwstr>0.1</vt:lpwstr>
  </property>
  <property fmtid="{D5CDD505-2E9C-101B-9397-08002B2CF9AE}" pid="16" name="Objective-VersionNumber">
    <vt:r8>1</vt:r8>
  </property>
  <property fmtid="{D5CDD505-2E9C-101B-9397-08002B2CF9AE}" pid="17" name="Objective-VersionComment">
    <vt:lpwstr>First version</vt:lpwstr>
  </property>
  <property fmtid="{D5CDD505-2E9C-101B-9397-08002B2CF9AE}" pid="18" name="Objective-FileNumber">
    <vt:lpwstr>qA1330886</vt:lpwstr>
  </property>
  <property fmtid="{D5CDD505-2E9C-101B-9397-08002B2CF9AE}" pid="19" name="Objective-Classification">
    <vt:lpwstr>Official</vt:lpwstr>
  </property>
  <property fmtid="{D5CDD505-2E9C-101B-9397-08002B2CF9AE}" pid="20" name="Objective-Caveats">
    <vt:lpwstr/>
  </property>
  <property fmtid="{D5CDD505-2E9C-101B-9397-08002B2CF9AE}" pid="21" name="Objective-Language [system]">
    <vt:lpwstr>English (eng)</vt:lpwstr>
  </property>
  <property fmtid="{D5CDD505-2E9C-101B-9397-08002B2CF9AE}" pid="22" name="Objective-Date Acquired [system]">
    <vt:filetime>2017-11-21T23:00:00Z</vt:filetime>
  </property>
  <property fmtid="{D5CDD505-2E9C-101B-9397-08002B2CF9AE}" pid="23" name="Objective-What to Keep [system]">
    <vt:lpwstr>No</vt:lpwstr>
  </property>
  <property fmtid="{D5CDD505-2E9C-101B-9397-08002B2CF9AE}" pid="24" name="Objective-Official Translation [system]">
    <vt:lpwstr/>
  </property>
  <property fmtid="{D5CDD505-2E9C-101B-9397-08002B2CF9AE}" pid="25" name="Objective-Connect Creator [system]">
    <vt:lpwstr/>
  </property>
  <property fmtid="{D5CDD505-2E9C-101B-9397-08002B2CF9AE}" pid="26" name="Objective-Description">
    <vt:lpwstr/>
  </property>
  <property fmtid="{D5CDD505-2E9C-101B-9397-08002B2CF9AE}" pid="27" name="Objective-VersionId">
    <vt:lpwstr>vA64384388</vt:lpwstr>
  </property>
  <property fmtid="{D5CDD505-2E9C-101B-9397-08002B2CF9AE}" pid="28" name="Objective-Language">
    <vt:lpwstr>English (eng)</vt:lpwstr>
  </property>
  <property fmtid="{D5CDD505-2E9C-101B-9397-08002B2CF9AE}" pid="29" name="Objective-Date Acquired">
    <vt:filetime>2020-11-30T00:00:00Z</vt:filetime>
  </property>
  <property fmtid="{D5CDD505-2E9C-101B-9397-08002B2CF9AE}" pid="30" name="Objective-What to Keep">
    <vt:lpwstr>No</vt:lpwstr>
  </property>
  <property fmtid="{D5CDD505-2E9C-101B-9397-08002B2CF9AE}" pid="31" name="Objective-Official Translation">
    <vt:lpwstr/>
  </property>
  <property fmtid="{D5CDD505-2E9C-101B-9397-08002B2CF9AE}" pid="32" name="Objective-Connect Creator">
    <vt:lpwstr/>
  </property>
  <property fmtid="{D5CDD505-2E9C-101B-9397-08002B2CF9AE}" pid="33" name="ContentTypeId">
    <vt:lpwstr>0x010100F4BBAB40E04A414A84EE803A6922123C</vt:lpwstr>
  </property>
</Properties>
</file>