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5" r:id="rId4"/>
    <p:sldId id="274" r:id="rId5"/>
    <p:sldId id="275" r:id="rId6"/>
    <p:sldId id="348" r:id="rId7"/>
    <p:sldId id="364" r:id="rId8"/>
    <p:sldId id="347" r:id="rId9"/>
    <p:sldId id="346" r:id="rId10"/>
    <p:sldId id="350" r:id="rId11"/>
    <p:sldId id="363" r:id="rId1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 Woodward" initials="DW" lastIdx="12" clrIdx="0"/>
  <p:cmAuthor id="1" name="Palmer, Kevin (EPS - Education)" initials="PK(-E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5086" autoAdjust="0"/>
  </p:normalViewPr>
  <p:slideViewPr>
    <p:cSldViewPr snapToGrid="0">
      <p:cViewPr varScale="1">
        <p:scale>
          <a:sx n="42" d="100"/>
          <a:sy n="42" d="100"/>
        </p:scale>
        <p:origin x="58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008CE0-ED04-45AC-BD0E-7BBCCB2CCC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44" cy="494849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AFDA5-14A7-4799-A280-6795AAE91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64" y="1"/>
            <a:ext cx="2946443" cy="494849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4170FF3A-74E9-4579-83B8-78349E667D38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BFBBF-4625-41B0-AE8C-5E76FF2E3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9403"/>
            <a:ext cx="2946444" cy="49484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8DCF6-11B3-4F79-9BD7-FBB31EDAA5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64" y="9379403"/>
            <a:ext cx="2946443" cy="49484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C97BE41-83DE-4FD6-9D88-E5A986E6B5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989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1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1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653979E4-E725-4EB5-9EF4-E78DDFC401F1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690069"/>
            <a:ext cx="5438464" cy="4443812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539"/>
            <a:ext cx="2944958" cy="49411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378539"/>
            <a:ext cx="2944958" cy="49411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7FE9E66-B634-4AAB-9DAE-1449E57C1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4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Kp notes from v12 update</a:t>
            </a:r>
          </a:p>
          <a:p>
            <a:r>
              <a:rPr lang="en-GB" dirty="0"/>
              <a:t>May</a:t>
            </a:r>
            <a:r>
              <a:rPr lang="en-GB" baseline="0" dirty="0"/>
              <a:t> need a 3d interactive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9E66-B634-4AAB-9DAE-1449E57C17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6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is…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design test when providers are developing their offers – what difference will it make to learners in schools if we offer this?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question individuals planning their own learning journeys should ask – how will this make a difference to my practice and impact on my learners?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question that Welsh Government should ask when deciding whether to fund or otherwise support providers’ offers – will this provision have an impact on learners?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9E66-B634-4AAB-9DAE-1449E57C17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7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is…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design test when providers are developing their offers – are the purposes properly referenced in the PL and do they support and enhance PL?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question individuals planning their own learning journeys and activities should ask – how will this make a difference to my practice and support my learners to achieve the purposes?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question that Welsh Government should ask when deciding whether to fund or otherwise support providers’ offers – will this provision bring us closer to a school system driven by and achieving the purposes?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9E66-B634-4AAB-9DAE-1449E57C17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1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is…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design test when providers are developing their offers – is the offer inclusive of all potential participants, and is it flexible enough to be valuable across a range of professional learning needs and approaches?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question individuals planning their own learning journeys should ask – how will this make a difference to me as a professional now and in the future?</a:t>
            </a:r>
          </a:p>
          <a:p>
            <a:pPr marL="347049" indent="-347049">
              <a:buFont typeface="Arial" panose="020B0604020202020204" pitchFamily="34" charset="0"/>
              <a:buChar char="•"/>
            </a:pPr>
            <a:r>
              <a:rPr lang="en-GB" dirty="0"/>
              <a:t>A question that Welsh Government should ask when deciding whether to fund or otherwise support providers’ offers – is this provision appropriately ambitious and nuanced across the whole community of professional learners?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9E66-B634-4AAB-9DAE-1449E57C17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9E66-B634-4AAB-9DAE-1449E57C17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8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4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0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4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56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11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6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7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39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6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64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1871-0882-4AEE-9EBC-186D6241219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20CC-02D8-439E-B7F4-C1CCA83311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42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8EAF7D-A164-41E7-B633-321CBF41A2D3}"/>
              </a:ext>
            </a:extLst>
          </p:cNvPr>
          <p:cNvSpPr txBox="1"/>
          <p:nvPr/>
        </p:nvSpPr>
        <p:spPr>
          <a:xfrm>
            <a:off x="177424" y="1390315"/>
            <a:ext cx="11846257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4400" b="1" dirty="0"/>
          </a:p>
          <a:p>
            <a:pPr algn="ctr"/>
            <a:r>
              <a:rPr lang="cy-GB" sz="4400" b="1" dirty="0"/>
              <a:t>Y Dull Gweithredu Cenedlaethol </a:t>
            </a:r>
          </a:p>
          <a:p>
            <a:pPr algn="ctr"/>
            <a:r>
              <a:rPr lang="cy-GB" sz="4400" b="1" dirty="0"/>
              <a:t>ar gyfer Dysgu Proffesiynol</a:t>
            </a:r>
          </a:p>
          <a:p>
            <a:pPr algn="ctr"/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52980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244225" y="1173351"/>
            <a:ext cx="454390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/>
              <a:t>Dod yn ôl at ddysgwyr mewn ysgolion</a:t>
            </a:r>
          </a:p>
          <a:p>
            <a:endParaRPr lang="en-GB" sz="2800" dirty="0"/>
          </a:p>
          <a:p>
            <a:r>
              <a:rPr lang="cy-GB" sz="2800" dirty="0"/>
              <a:t>Wrth i ni roi'r dysgwyr mewn ysgolion yn ganolog i’r model ar y dechrau, rydym yn gorffen drwy eu rhoi ar ymylon y model – i ddangos bod dysgu proffesiynol yn dechrau ac yn gorffen er budd gorau dysgwyr mewn ysgolion.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D08711-BD71-4A5E-B53F-1415058B710D}"/>
              </a:ext>
            </a:extLst>
          </p:cNvPr>
          <p:cNvSpPr txBox="1"/>
          <p:nvPr/>
        </p:nvSpPr>
        <p:spPr>
          <a:xfrm>
            <a:off x="53618" y="29193"/>
            <a:ext cx="11550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/>
              <a:t>Elfennau Allweddol ein Dull Gweithredu Cenedlaethol ar gyfer Dysgu Proffesiynol</a:t>
            </a:r>
          </a:p>
        </p:txBody>
      </p:sp>
      <p:pic>
        <p:nvPicPr>
          <p:cNvPr id="71" name="Picture 70" descr="D:\Users\antilla\Objective\Objects\WEG103 NAPL A4 WEL Graphic V2_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2267" r="12922" b="4295"/>
          <a:stretch/>
        </p:blipFill>
        <p:spPr bwMode="auto">
          <a:xfrm>
            <a:off x="5201944" y="506246"/>
            <a:ext cx="6704096" cy="564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8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CDD601B-AD75-4E43-B288-96B56B0CF9E3}"/>
              </a:ext>
            </a:extLst>
          </p:cNvPr>
          <p:cNvSpPr txBox="1"/>
          <p:nvPr/>
        </p:nvSpPr>
        <p:spPr>
          <a:xfrm>
            <a:off x="2291961" y="899118"/>
            <a:ext cx="118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/>
              <a:t>Diffiniad syml o Ddysgu Proffesiynol yng Nghymru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2C0D00-FB23-4694-9D95-A3D6C9D8B063}"/>
              </a:ext>
            </a:extLst>
          </p:cNvPr>
          <p:cNvSpPr txBox="1"/>
          <p:nvPr/>
        </p:nvSpPr>
        <p:spPr>
          <a:xfrm>
            <a:off x="4598987" y="1395518"/>
            <a:ext cx="743754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b="1" dirty="0"/>
              <a:t>Proffesiynol...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Mewn swydd, neu’n cael seibiant o swydd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Gyrfa hir a di-dor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Ffurfiol ac anffurfiol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Penodol i ofynion y swydd neu i ofynion yr ymarferydd, ar hyn o bryd / yn y dyfodol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Cysylltiedig â pherfformiad a datblygiad proffesiynol ehangach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Cysylltiedig â set o safonau proffesiynol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D09C32-873C-4269-BD52-B405034F1FC3}"/>
              </a:ext>
            </a:extLst>
          </p:cNvPr>
          <p:cNvSpPr txBox="1"/>
          <p:nvPr/>
        </p:nvSpPr>
        <p:spPr>
          <a:xfrm>
            <a:off x="320916" y="1395518"/>
            <a:ext cx="4161775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b="1" dirty="0"/>
              <a:t>Dysgu...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/>
              <a:t>Gwybodaeth </a:t>
            </a:r>
            <a:r>
              <a:rPr lang="cy-GB" dirty="0"/>
              <a:t>yn gwella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/>
              <a:t>Sgiliau </a:t>
            </a:r>
            <a:r>
              <a:rPr lang="cy-GB" dirty="0"/>
              <a:t>newydd yn cael eu datblygu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/>
              <a:t>Agwedd </a:t>
            </a:r>
            <a:r>
              <a:rPr lang="cy-GB" dirty="0"/>
              <a:t>yn newid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Pob un o’r uchod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cy-GB" dirty="0"/>
              <a:t>Amrywiaeth eang o brofiadau yn arwain at hynny, a’r </a:t>
            </a:r>
            <a:r>
              <a:rPr lang="cy-GB" dirty="0" err="1"/>
              <a:t>rheini’n</a:t>
            </a:r>
            <a:r>
              <a:rPr lang="cy-GB" dirty="0"/>
              <a:t> amrywio o ymchwil ar eich liwt eich hun ac ymchwilio i raglenni cyfarwyddyd ac asesu strwythurol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F3145E-271B-4C1F-AF6E-CC657551EE8F}"/>
              </a:ext>
            </a:extLst>
          </p:cNvPr>
          <p:cNvSpPr txBox="1"/>
          <p:nvPr/>
        </p:nvSpPr>
        <p:spPr>
          <a:xfrm>
            <a:off x="526045" y="4761833"/>
            <a:ext cx="353183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b="1" dirty="0"/>
              <a:t>Cyfystyron...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Datblygiad Proffesiynol Parhaus (DPP)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Hyfforddiant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HMS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B25AF2-A75D-4C9D-A377-EA3D033FF32F}"/>
              </a:ext>
            </a:extLst>
          </p:cNvPr>
          <p:cNvSpPr txBox="1"/>
          <p:nvPr/>
        </p:nvSpPr>
        <p:spPr>
          <a:xfrm>
            <a:off x="5460643" y="4623334"/>
            <a:ext cx="6575891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b="1" dirty="0"/>
              <a:t>Felly...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Mae dysgu i’w gael nad yw’n broffesiynol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Mae ymddygiad proffesiynol i’w gael nad yw’n ddysgu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Nid dysgu proffesiynol yw dysgu graddfa newydd ar y </a:t>
            </a:r>
            <a:r>
              <a:rPr lang="cy-GB" dirty="0" err="1"/>
              <a:t>fiolin</a:t>
            </a:r>
            <a:r>
              <a:rPr lang="cy-GB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/>
              <a:t>Oni bai eich bod yn </a:t>
            </a:r>
            <a:r>
              <a:rPr lang="cy-GB" dirty="0" err="1"/>
              <a:t>fiolinydd</a:t>
            </a:r>
            <a:r>
              <a:rPr lang="cy-GB" dirty="0"/>
              <a:t> proffesiynol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1" y="456158"/>
            <a:ext cx="236220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1" y="85367"/>
            <a:ext cx="940903" cy="894246"/>
          </a:xfrm>
          <a:prstGeom prst="rect">
            <a:avLst/>
          </a:prstGeom>
        </p:spPr>
      </p:pic>
      <p:sp>
        <p:nvSpPr>
          <p:cNvPr id="9" name="Blwch Testun 5"/>
          <p:cNvSpPr txBox="1"/>
          <p:nvPr/>
        </p:nvSpPr>
        <p:spPr>
          <a:xfrm>
            <a:off x="280534" y="6319525"/>
            <a:ext cx="4694487" cy="392413"/>
          </a:xfrm>
          <a:prstGeom prst="rect">
            <a:avLst/>
          </a:prstGeom>
          <a:noFill/>
        </p:spPr>
        <p:txBody>
          <a:bodyPr wrap="square" lIns="64307" tIns="34289" rIns="64307" bIns="34289" rtlCol="0">
            <a:spAutoFit/>
          </a:bodyPr>
          <a:lstStyle/>
          <a:p>
            <a:r>
              <a:rPr lang="en-GB" sz="2100" dirty="0" smtClean="0">
                <a:latin typeface="Frutiger 65"/>
              </a:rPr>
              <a:t>#</a:t>
            </a:r>
            <a:r>
              <a:rPr lang="en-GB" sz="2100" dirty="0" err="1" smtClean="0">
                <a:latin typeface="Frutiger 65"/>
              </a:rPr>
              <a:t>CenhadaethAddysgCymru</a:t>
            </a:r>
            <a:endParaRPr lang="cy-GB" sz="2100" dirty="0">
              <a:latin typeface="Frutiger 65"/>
            </a:endParaRPr>
          </a:p>
        </p:txBody>
      </p:sp>
      <p:sp>
        <p:nvSpPr>
          <p:cNvPr id="10" name="Blwch Testun 6"/>
          <p:cNvSpPr txBox="1"/>
          <p:nvPr/>
        </p:nvSpPr>
        <p:spPr>
          <a:xfrm>
            <a:off x="7210859" y="6307698"/>
            <a:ext cx="4694487" cy="392413"/>
          </a:xfrm>
          <a:prstGeom prst="rect">
            <a:avLst/>
          </a:prstGeom>
          <a:noFill/>
        </p:spPr>
        <p:txBody>
          <a:bodyPr wrap="square" lIns="64307" tIns="34289" rIns="64307" bIns="34289" rtlCol="0">
            <a:spAutoFit/>
          </a:bodyPr>
          <a:lstStyle/>
          <a:p>
            <a:pPr algn="r"/>
            <a:r>
              <a:rPr lang="en-GB" sz="2100" dirty="0">
                <a:latin typeface="Frutiger 65"/>
              </a:rPr>
              <a:t>#</a:t>
            </a:r>
            <a:r>
              <a:rPr lang="en-GB" sz="2100" dirty="0" err="1" smtClean="0">
                <a:latin typeface="Frutiger 65"/>
              </a:rPr>
              <a:t>EducationMissionWales</a:t>
            </a:r>
            <a:endParaRPr lang="cy-GB" sz="2100" dirty="0">
              <a:latin typeface="Frutiger 65"/>
            </a:endParaRPr>
          </a:p>
        </p:txBody>
      </p:sp>
    </p:spTree>
    <p:extLst>
      <p:ext uri="{BB962C8B-B14F-4D97-AF65-F5344CB8AC3E}">
        <p14:creationId xmlns:p14="http://schemas.microsoft.com/office/powerpoint/2010/main" val="225069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CDD601B-AD75-4E43-B288-96B56B0CF9E3}"/>
              </a:ext>
            </a:extLst>
          </p:cNvPr>
          <p:cNvSpPr txBox="1"/>
          <p:nvPr/>
        </p:nvSpPr>
        <p:spPr>
          <a:xfrm>
            <a:off x="238543" y="68027"/>
            <a:ext cx="1159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 b="1" dirty="0"/>
              <a:t>Pam mae angen Dull Gweithredu Cenedlaethol ar gyfer Dysgu Proffesiynol arnom ni?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2C0D00-FB23-4694-9D95-A3D6C9D8B063}"/>
              </a:ext>
            </a:extLst>
          </p:cNvPr>
          <p:cNvSpPr txBox="1"/>
          <p:nvPr/>
        </p:nvSpPr>
        <p:spPr>
          <a:xfrm>
            <a:off x="246165" y="1922115"/>
            <a:ext cx="117072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sz="1600" dirty="0"/>
              <a:t>Mae dogfen Llywodraeth Cymru </a:t>
            </a:r>
            <a:r>
              <a:rPr lang="cy-GB" sz="1600" b="1" i="1" dirty="0"/>
              <a:t>Addysg yng Nghymru: Cenhadaeth ein cenedl</a:t>
            </a:r>
            <a:r>
              <a:rPr lang="cy-GB" sz="1600" dirty="0"/>
              <a:t> yn disgrifio blaenoriaethau Llywodraeth Cymru ar gyfer y system addysg am y cyfnod hyd at 2021.  Ar dudalen 27 nodir </a:t>
            </a:r>
            <a:r>
              <a:rPr lang="cy-GB" sz="1600" b="1" dirty="0"/>
              <a:t>y bydd Llywodraeth Cymru, yn ystod hydref 2018, yn lansio dull gweithredu cenedlaethol ar gyfer dysgu proffesiynol (i gynnwys athrawon/ymarferwyr, staff cymorth dysgu a staff cyflenwi)</a:t>
            </a:r>
            <a:r>
              <a:rPr lang="cy-GB" sz="16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0B6EC0-920C-4A1F-B7C6-F23478F02C73}"/>
              </a:ext>
            </a:extLst>
          </p:cNvPr>
          <p:cNvSpPr/>
          <p:nvPr/>
        </p:nvSpPr>
        <p:spPr>
          <a:xfrm>
            <a:off x="246165" y="2902209"/>
            <a:ext cx="1170729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y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Mae’n amlwg wrth i ni ddatblygu’r Dull Gweithredu Cenedlaethol ar gyfer Dysgu Proffesiynol </a:t>
            </a:r>
            <a:r>
              <a:rPr lang="cy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bod gwahaniaethau </a:t>
            </a:r>
            <a:r>
              <a:rPr lang="cy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ledled Cymru yn y </a:t>
            </a:r>
            <a:r>
              <a:rPr lang="cy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profiadau a'r ddarpariaeth o ran dysgu proffesiynol</a:t>
            </a:r>
            <a:r>
              <a:rPr lang="cy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 O’r rhaglen bresennol Addysg Gychwynnol i Athrawon, drwy gefnogaeth y rhanbarthau i sefydlu athrawon newydd gymhwyso, i’r ddarpariaeth dysgu proffesiynol ar gyfer ymarferwyr ac arweinwyr presennol a’r ymchwil a’r dysgu a wneir gan ymarferwyr, mae </a:t>
            </a:r>
            <a:r>
              <a:rPr lang="cy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gormod o amrywiaeth</a:t>
            </a:r>
            <a:r>
              <a:rPr lang="cy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mewn </a:t>
            </a:r>
            <a:r>
              <a:rPr lang="cy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mynediad a hawl</a:t>
            </a:r>
            <a:r>
              <a:rPr lang="cy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yn </a:t>
            </a:r>
            <a:r>
              <a:rPr lang="cy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ansawdd y profiadau o ran dysgu proffesiynol</a:t>
            </a:r>
            <a:r>
              <a:rPr lang="cy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ac o ran </a:t>
            </a:r>
            <a:r>
              <a:rPr lang="cy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effaith dysgu proffesiynol ar arferion a chanlyniadau</a:t>
            </a:r>
            <a:r>
              <a:rPr lang="cy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 ysgolion a disgyblion.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3A40C-5249-4278-9734-9C8B5FADA9A1}"/>
              </a:ext>
            </a:extLst>
          </p:cNvPr>
          <p:cNvSpPr/>
          <p:nvPr/>
        </p:nvSpPr>
        <p:spPr>
          <a:xfrm>
            <a:off x="238543" y="4374745"/>
            <a:ext cx="11707292" cy="218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y Dull Gweithredu Cenedlaethol ar gyfer Dysgu Proffesiynol yn mynd i’r afael â'r mater yma drwy ddarparu model ar gyfer y system a fydd yn cynnwys wyth elfen </a:t>
            </a:r>
            <a:r>
              <a:rPr lang="cy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gydgysylltiedig</a:t>
            </a: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Bydd y rhain yn: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Nodi </a:t>
            </a: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hawl yr holl gyfranogwyr yn y system, fel bo arweinwyr ac ymarferwyr ymhob ysgol a lleoliad yn gwybod beth i’w ddisgwyl gan yr haen ganol o ran darpariaeth a chefnogaeth, a gan y llywodraeth o ran polisïau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Mynegi </a:t>
            </a:r>
            <a:r>
              <a:rPr lang="cy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meini prawf cynllunio</a:t>
            </a: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 gyfer gweithgareddau, adnoddau a phrosesau Dysgu Proffesiynol, a drwy hynny roi cyngor i ddarparwyr ar draws y system ar sut dylid cynllunio’r ddarpariaeth a phrofiadau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Disgrifio </a:t>
            </a:r>
            <a:r>
              <a:rPr lang="cy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disgwyliadau </a:t>
            </a: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Llywodraeth Cymru </a:t>
            </a:r>
            <a:r>
              <a:rPr lang="cy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 perthynas â sut mae’r system yn ymddwyn</a:t>
            </a: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drwy hynny </a:t>
            </a:r>
            <a:r>
              <a:rPr lang="cy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wneud penderfyniadau o ran polisi ac adnoddau yn dryloyw </a:t>
            </a:r>
            <a:r>
              <a:rPr lang="cy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i’r haen ganol ac ysgolion.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57FA0-0899-4F87-BDA2-E30744B8D85B}"/>
              </a:ext>
            </a:extLst>
          </p:cNvPr>
          <p:cNvSpPr txBox="1"/>
          <p:nvPr/>
        </p:nvSpPr>
        <p:spPr>
          <a:xfrm>
            <a:off x="246165" y="695800"/>
            <a:ext cx="1170729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sz="1600" dirty="0"/>
              <a:t>Mae’r broses o </a:t>
            </a:r>
            <a:r>
              <a:rPr lang="cy-GB" sz="1600" b="1" dirty="0"/>
              <a:t>ddiwygio’r cwricwlwm </a:t>
            </a:r>
            <a:r>
              <a:rPr lang="cy-GB" sz="1600" dirty="0"/>
              <a:t>yn ganolog i stori addysg Cymru.  Bydd y cwricwlwm newydd yn galw ar bob ymarferydd i feddwl o'r newydd am </a:t>
            </a:r>
            <a:r>
              <a:rPr lang="cy-GB" sz="1600" b="1" dirty="0"/>
              <a:t>yr hyn maent yn ei addysgu, sut maent yn addysgu </a:t>
            </a:r>
            <a:r>
              <a:rPr lang="cy-GB" sz="1600" dirty="0"/>
              <a:t>ac am </a:t>
            </a:r>
            <a:r>
              <a:rPr lang="cy-GB" sz="1600" b="1" dirty="0"/>
              <a:t>yr hyn rydym am i bobl ifanc fod yn ogystal â'r hyn rydym eisiau iddynt ei ddysgu.</a:t>
            </a:r>
            <a:r>
              <a:rPr lang="cy-GB" sz="1600" dirty="0"/>
              <a:t>  Bydd arweinwyr ac athrawon yn cael </a:t>
            </a:r>
            <a:r>
              <a:rPr lang="cy-GB" sz="1600" b="1" dirty="0"/>
              <a:t>mwy o ymreolaeth a grym</a:t>
            </a:r>
            <a:r>
              <a:rPr lang="cy-GB" sz="1600" dirty="0"/>
              <a:t> mewn ysgolion ac ystafelloedd dosbarth. I gyd-fynd â hyn bydd angen datblygu </a:t>
            </a:r>
            <a:r>
              <a:rPr lang="cy-GB" sz="1600" b="1" dirty="0"/>
              <a:t>sgiliau a dulliau gweithredu newydd.</a:t>
            </a:r>
            <a:r>
              <a:rPr lang="cy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46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1319" y="2186823"/>
            <a:ext cx="6646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/>
              <a:t>Mae dysgwyr mewn ysgolion yn ganolog i’n dull gweithredu cenedlaethol.  Dylid cynllunio Dysgu Proffesiynol gyda’r bwriad o gael yr effaith orau bosib ar brofiadau a chyflawniadau'r dysgwyr.  </a:t>
            </a:r>
          </a:p>
          <a:p>
            <a:endParaRPr lang="en-GB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D08711-BD71-4A5E-B53F-1415058B710D}"/>
              </a:ext>
            </a:extLst>
          </p:cNvPr>
          <p:cNvSpPr txBox="1"/>
          <p:nvPr/>
        </p:nvSpPr>
        <p:spPr>
          <a:xfrm>
            <a:off x="491319" y="1198037"/>
            <a:ext cx="11350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/>
              <a:t>Elfennau Allweddol ein Dull Gweithredu </a:t>
            </a:r>
            <a:r>
              <a:rPr lang="cy-GB" sz="2800" b="1" dirty="0" smtClean="0"/>
              <a:t>Cenedlaethol ar </a:t>
            </a:r>
            <a:r>
              <a:rPr lang="cy-GB" sz="2800" b="1" dirty="0"/>
              <a:t>gyfer Dysgu Proffesiynol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8" t="52177" r="46728" b="37315"/>
          <a:stretch/>
        </p:blipFill>
        <p:spPr>
          <a:xfrm>
            <a:off x="8221658" y="3240627"/>
            <a:ext cx="690664" cy="68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1" y="456158"/>
            <a:ext cx="2362200" cy="50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1" y="85367"/>
            <a:ext cx="940903" cy="894246"/>
          </a:xfrm>
          <a:prstGeom prst="rect">
            <a:avLst/>
          </a:prstGeom>
        </p:spPr>
      </p:pic>
      <p:sp>
        <p:nvSpPr>
          <p:cNvPr id="7" name="Blwch Testun 5"/>
          <p:cNvSpPr txBox="1"/>
          <p:nvPr/>
        </p:nvSpPr>
        <p:spPr>
          <a:xfrm>
            <a:off x="280534" y="6319525"/>
            <a:ext cx="4694487" cy="392413"/>
          </a:xfrm>
          <a:prstGeom prst="rect">
            <a:avLst/>
          </a:prstGeom>
          <a:noFill/>
        </p:spPr>
        <p:txBody>
          <a:bodyPr wrap="square" lIns="64307" tIns="34289" rIns="64307" bIns="34289" rtlCol="0">
            <a:spAutoFit/>
          </a:bodyPr>
          <a:lstStyle/>
          <a:p>
            <a:r>
              <a:rPr lang="en-GB" sz="2100" dirty="0" smtClean="0">
                <a:latin typeface="Frutiger 65"/>
              </a:rPr>
              <a:t>#</a:t>
            </a:r>
            <a:r>
              <a:rPr lang="en-GB" sz="2100" dirty="0" err="1" smtClean="0">
                <a:latin typeface="Frutiger 65"/>
              </a:rPr>
              <a:t>CenhadaethAddysgCymru</a:t>
            </a:r>
            <a:endParaRPr lang="cy-GB" sz="2100" dirty="0">
              <a:latin typeface="Frutiger 65"/>
            </a:endParaRPr>
          </a:p>
        </p:txBody>
      </p:sp>
      <p:sp>
        <p:nvSpPr>
          <p:cNvPr id="8" name="Blwch Testun 6"/>
          <p:cNvSpPr txBox="1"/>
          <p:nvPr/>
        </p:nvSpPr>
        <p:spPr>
          <a:xfrm>
            <a:off x="7210859" y="6307698"/>
            <a:ext cx="4694487" cy="392413"/>
          </a:xfrm>
          <a:prstGeom prst="rect">
            <a:avLst/>
          </a:prstGeom>
          <a:noFill/>
        </p:spPr>
        <p:txBody>
          <a:bodyPr wrap="square" lIns="64307" tIns="34289" rIns="64307" bIns="34289" rtlCol="0">
            <a:spAutoFit/>
          </a:bodyPr>
          <a:lstStyle/>
          <a:p>
            <a:pPr algn="r"/>
            <a:r>
              <a:rPr lang="en-GB" sz="2100" dirty="0">
                <a:latin typeface="Frutiger 65"/>
              </a:rPr>
              <a:t>#</a:t>
            </a:r>
            <a:r>
              <a:rPr lang="en-GB" sz="2100" dirty="0" err="1" smtClean="0">
                <a:latin typeface="Frutiger 65"/>
              </a:rPr>
              <a:t>EducationMissionWales</a:t>
            </a:r>
            <a:endParaRPr lang="cy-GB" sz="2100" dirty="0">
              <a:latin typeface="Frutiger 65"/>
            </a:endParaRPr>
          </a:p>
        </p:txBody>
      </p:sp>
    </p:spTree>
    <p:extLst>
      <p:ext uri="{BB962C8B-B14F-4D97-AF65-F5344CB8AC3E}">
        <p14:creationId xmlns:p14="http://schemas.microsoft.com/office/powerpoint/2010/main" val="37733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4928" y="1820965"/>
            <a:ext cx="63448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/>
              <a:t>Mae’r cwricwlwm newydd yn cael ei lywio gan y pedwar diben. Mae’r rhain yn ganolog i’r dysgu sy’n digwydd mewn ysgolion, ac mae angen iddyn nhw hefyd fod yn ganolog i brofiadau ymarferwyr o ran dysgu proffesiynol ar bob lefel yn y system.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D08711-BD71-4A5E-B53F-1415058B710D}"/>
              </a:ext>
            </a:extLst>
          </p:cNvPr>
          <p:cNvSpPr txBox="1"/>
          <p:nvPr/>
        </p:nvSpPr>
        <p:spPr>
          <a:xfrm>
            <a:off x="454928" y="947254"/>
            <a:ext cx="1173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/>
              <a:t>Elfennau Allweddol ein Dull Gweithredu </a:t>
            </a:r>
            <a:r>
              <a:rPr lang="cy-GB" sz="2800" b="1" dirty="0" smtClean="0"/>
              <a:t>Cenedlaethol ar </a:t>
            </a:r>
            <a:r>
              <a:rPr lang="cy-GB" sz="2800" b="1" dirty="0"/>
              <a:t>gyfer Dysgu Proffesiynol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3" t="49775" r="45615" b="37165"/>
          <a:stretch/>
        </p:blipFill>
        <p:spPr>
          <a:xfrm>
            <a:off x="8104431" y="2961162"/>
            <a:ext cx="914400" cy="84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1" y="456158"/>
            <a:ext cx="2362200" cy="50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1" y="85367"/>
            <a:ext cx="940903" cy="894246"/>
          </a:xfrm>
          <a:prstGeom prst="rect">
            <a:avLst/>
          </a:prstGeom>
        </p:spPr>
      </p:pic>
      <p:sp>
        <p:nvSpPr>
          <p:cNvPr id="7" name="Blwch Testun 5"/>
          <p:cNvSpPr txBox="1"/>
          <p:nvPr/>
        </p:nvSpPr>
        <p:spPr>
          <a:xfrm>
            <a:off x="280534" y="6319525"/>
            <a:ext cx="4694487" cy="392413"/>
          </a:xfrm>
          <a:prstGeom prst="rect">
            <a:avLst/>
          </a:prstGeom>
          <a:noFill/>
        </p:spPr>
        <p:txBody>
          <a:bodyPr wrap="square" lIns="64307" tIns="34289" rIns="64307" bIns="34289" rtlCol="0">
            <a:spAutoFit/>
          </a:bodyPr>
          <a:lstStyle/>
          <a:p>
            <a:r>
              <a:rPr lang="en-GB" sz="2100" dirty="0" smtClean="0">
                <a:latin typeface="Frutiger 65"/>
              </a:rPr>
              <a:t>#</a:t>
            </a:r>
            <a:r>
              <a:rPr lang="en-GB" sz="2100" dirty="0" err="1" smtClean="0">
                <a:latin typeface="Frutiger 65"/>
              </a:rPr>
              <a:t>CenhadaethAddysgCymru</a:t>
            </a:r>
            <a:endParaRPr lang="cy-GB" sz="2100" dirty="0">
              <a:latin typeface="Frutiger 65"/>
            </a:endParaRPr>
          </a:p>
        </p:txBody>
      </p:sp>
      <p:sp>
        <p:nvSpPr>
          <p:cNvPr id="8" name="Blwch Testun 6"/>
          <p:cNvSpPr txBox="1"/>
          <p:nvPr/>
        </p:nvSpPr>
        <p:spPr>
          <a:xfrm>
            <a:off x="7210859" y="6307698"/>
            <a:ext cx="4694487" cy="392413"/>
          </a:xfrm>
          <a:prstGeom prst="rect">
            <a:avLst/>
          </a:prstGeom>
          <a:noFill/>
        </p:spPr>
        <p:txBody>
          <a:bodyPr wrap="square" lIns="64307" tIns="34289" rIns="64307" bIns="34289" rtlCol="0">
            <a:spAutoFit/>
          </a:bodyPr>
          <a:lstStyle/>
          <a:p>
            <a:pPr algn="r"/>
            <a:r>
              <a:rPr lang="en-GB" sz="2100" dirty="0">
                <a:latin typeface="Frutiger 65"/>
              </a:rPr>
              <a:t>#</a:t>
            </a:r>
            <a:r>
              <a:rPr lang="en-GB" sz="2100" dirty="0" err="1" smtClean="0">
                <a:latin typeface="Frutiger 65"/>
              </a:rPr>
              <a:t>EducationMissionWales</a:t>
            </a:r>
            <a:endParaRPr lang="cy-GB" sz="2100" dirty="0">
              <a:latin typeface="Frutiger 65"/>
            </a:endParaRPr>
          </a:p>
        </p:txBody>
      </p:sp>
    </p:spTree>
    <p:extLst>
      <p:ext uri="{BB962C8B-B14F-4D97-AF65-F5344CB8AC3E}">
        <p14:creationId xmlns:p14="http://schemas.microsoft.com/office/powerpoint/2010/main" val="224965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58554" y="2113364"/>
            <a:ext cx="69148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/>
              <a:t>Mae dysgwyr proffesiynol yn hollbwysig i’n dull gweithredu cenedlaethol.  Dylai Dysgu Proffesiynol gael ei gynllunio gyda'r bwriad o fod yn ymateb personol i anghenion unigol dysgwyr proffesiynol, gan ystyried eu profiadau, eu harbenigedd a’u dyheadau.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08711-BD71-4A5E-B53F-1415058B710D}"/>
              </a:ext>
            </a:extLst>
          </p:cNvPr>
          <p:cNvSpPr txBox="1"/>
          <p:nvPr/>
        </p:nvSpPr>
        <p:spPr>
          <a:xfrm>
            <a:off x="558554" y="979613"/>
            <a:ext cx="11477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/>
              <a:t>Elfennau Allweddol ein Dull Gweithredu Cenedlaethol </a:t>
            </a:r>
            <a:r>
              <a:rPr lang="cy-GB" sz="2800" b="1" dirty="0" smtClean="0"/>
              <a:t>ar </a:t>
            </a:r>
            <a:r>
              <a:rPr lang="cy-GB" sz="2800" b="1" dirty="0"/>
              <a:t>gyfer Dysgu Proffesiynol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7" t="45121" r="42175" b="32661"/>
          <a:stretch/>
        </p:blipFill>
        <p:spPr>
          <a:xfrm>
            <a:off x="8180962" y="2664468"/>
            <a:ext cx="1614792" cy="1439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1" y="456158"/>
            <a:ext cx="2362200" cy="50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31" y="85367"/>
            <a:ext cx="940903" cy="894246"/>
          </a:xfrm>
          <a:prstGeom prst="rect">
            <a:avLst/>
          </a:prstGeom>
        </p:spPr>
      </p:pic>
      <p:sp>
        <p:nvSpPr>
          <p:cNvPr id="7" name="Blwch Testun 5"/>
          <p:cNvSpPr txBox="1"/>
          <p:nvPr/>
        </p:nvSpPr>
        <p:spPr>
          <a:xfrm>
            <a:off x="280534" y="6319525"/>
            <a:ext cx="4694487" cy="392413"/>
          </a:xfrm>
          <a:prstGeom prst="rect">
            <a:avLst/>
          </a:prstGeom>
          <a:noFill/>
        </p:spPr>
        <p:txBody>
          <a:bodyPr wrap="square" lIns="64307" tIns="34289" rIns="64307" bIns="34289" rtlCol="0">
            <a:spAutoFit/>
          </a:bodyPr>
          <a:lstStyle/>
          <a:p>
            <a:r>
              <a:rPr lang="en-GB" sz="2100" dirty="0" smtClean="0">
                <a:latin typeface="Frutiger 65"/>
              </a:rPr>
              <a:t>#</a:t>
            </a:r>
            <a:r>
              <a:rPr lang="en-GB" sz="2100" dirty="0" err="1" smtClean="0">
                <a:latin typeface="Frutiger 65"/>
              </a:rPr>
              <a:t>CenhadaethAddysgCymru</a:t>
            </a:r>
            <a:endParaRPr lang="cy-GB" sz="2100" dirty="0">
              <a:latin typeface="Frutiger 65"/>
            </a:endParaRPr>
          </a:p>
        </p:txBody>
      </p:sp>
      <p:sp>
        <p:nvSpPr>
          <p:cNvPr id="8" name="Blwch Testun 6"/>
          <p:cNvSpPr txBox="1"/>
          <p:nvPr/>
        </p:nvSpPr>
        <p:spPr>
          <a:xfrm>
            <a:off x="7210859" y="6307698"/>
            <a:ext cx="4694487" cy="392413"/>
          </a:xfrm>
          <a:prstGeom prst="rect">
            <a:avLst/>
          </a:prstGeom>
          <a:noFill/>
        </p:spPr>
        <p:txBody>
          <a:bodyPr wrap="square" lIns="64307" tIns="34289" rIns="64307" bIns="34289" rtlCol="0">
            <a:spAutoFit/>
          </a:bodyPr>
          <a:lstStyle/>
          <a:p>
            <a:pPr algn="r"/>
            <a:r>
              <a:rPr lang="en-GB" sz="2100" dirty="0">
                <a:latin typeface="Frutiger 65"/>
              </a:rPr>
              <a:t>#</a:t>
            </a:r>
            <a:r>
              <a:rPr lang="en-GB" sz="2100" dirty="0" err="1" smtClean="0">
                <a:latin typeface="Frutiger 65"/>
              </a:rPr>
              <a:t>EducationMissionWales</a:t>
            </a:r>
            <a:endParaRPr lang="cy-GB" sz="2100" dirty="0">
              <a:latin typeface="Frutiger 65"/>
            </a:endParaRPr>
          </a:p>
        </p:txBody>
      </p:sp>
    </p:spTree>
    <p:extLst>
      <p:ext uri="{BB962C8B-B14F-4D97-AF65-F5344CB8AC3E}">
        <p14:creationId xmlns:p14="http://schemas.microsoft.com/office/powerpoint/2010/main" val="197551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1805" y="1108181"/>
            <a:ext cx="6936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Mae cyd-destun yr ysgol, y cyd-destun rhanbarthol a’r cyd-destun cenedlaethol yn diffinio’r blaenoriaethau ar gyfer Dysgu Proffesiynol...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1" dirty="0"/>
              <a:t>Ysgol </a:t>
            </a:r>
            <a:r>
              <a:rPr lang="cy-GB" sz="2000" dirty="0"/>
              <a:t>– natur y </a:t>
            </a:r>
            <a:r>
              <a:rPr lang="cy-GB" sz="2000" dirty="0" err="1"/>
              <a:t>cohort</a:t>
            </a:r>
            <a:r>
              <a:rPr lang="cy-GB" sz="2000" dirty="0"/>
              <a:t> a’r gymuned, y cyfleoedd a’r heriau mae’r ysgol yn eu hwynebu, arbenigedd a sgiliau’r ysgol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1" dirty="0"/>
              <a:t>Rhanbarthol</a:t>
            </a:r>
            <a:r>
              <a:rPr lang="cy-GB" sz="2000" dirty="0"/>
              <a:t> – blaenoriaethau wedi’u diffinio gan y consortia rhanbarthol a’u Hawdurdodau Lleol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1" dirty="0"/>
              <a:t>Cenedlaethol</a:t>
            </a:r>
            <a:r>
              <a:rPr lang="cy-GB" sz="2000" dirty="0"/>
              <a:t> – blaenoriaethau cenedlaethol wrth ddiwygio’r cwricwlwm – a ddiffinnir gan brif themâu'r gwaith...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dirty="0"/>
              <a:t>Gofynion y cwricwlwm newydd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dirty="0"/>
              <a:t>Asesu, gwerthuso ac atebolrwydd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dirty="0"/>
              <a:t>Tegwch a chydraddoldeb – anghenion grwpiau penodol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dirty="0"/>
              <a:t>Lles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dirty="0"/>
              <a:t>Herio effaith tlodi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dirty="0"/>
              <a:t>Pontio a throsglwyddo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y-GB" dirty="0"/>
              <a:t>Yr iaith Gymraeg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D08711-BD71-4A5E-B53F-1415058B710D}"/>
              </a:ext>
            </a:extLst>
          </p:cNvPr>
          <p:cNvSpPr txBox="1"/>
          <p:nvPr/>
        </p:nvSpPr>
        <p:spPr>
          <a:xfrm>
            <a:off x="311805" y="154074"/>
            <a:ext cx="11657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/>
              <a:t>Elfennau Allweddol ein Dull Gweithredu </a:t>
            </a:r>
            <a:r>
              <a:rPr lang="cy-GB" sz="2800" b="1" dirty="0" smtClean="0"/>
              <a:t>Cenedlaethol ar </a:t>
            </a:r>
            <a:r>
              <a:rPr lang="cy-GB" sz="2800" b="1" dirty="0"/>
              <a:t>gyfer Dysgu Proffesiynol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8115" y="6038385"/>
            <a:ext cx="117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/>
              <a:t>Yn ein dull gweithredu cenedlaethol, dylai’r profiadau o ran Dysgu Proffesiynol ddangos yn glir y cysylltiad â chyd-destun yr ysgol, y cyd-destun rhanbarthol a chyd-destun cenedlaethol y profiadau hynny.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36114" r="36002" b="27708"/>
          <a:stretch/>
        </p:blipFill>
        <p:spPr>
          <a:xfrm>
            <a:off x="7655448" y="2113895"/>
            <a:ext cx="2762656" cy="23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888" y="1200632"/>
            <a:ext cx="66247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1" dirty="0"/>
              <a:t>Yr wyth elfen </a:t>
            </a:r>
            <a:r>
              <a:rPr lang="cy-GB" sz="1600" b="1" dirty="0" err="1"/>
              <a:t>gydgysylltiedig</a:t>
            </a:r>
            <a:r>
              <a:rPr lang="cy-GB" sz="1600" b="1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b="1" dirty="0"/>
              <a:t>Addysgeg</a:t>
            </a:r>
            <a:r>
              <a:rPr lang="cy-GB" sz="1600" dirty="0"/>
              <a:t> – yn berthnasol i gynllunio Dysgu Proffesiynol.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b="1" dirty="0"/>
              <a:t>PLO ac amser </a:t>
            </a:r>
            <a:r>
              <a:rPr lang="cy-GB" sz="1600" dirty="0"/>
              <a:t> – mae hyn yn berthnasol i’r amser rydym yn ei neilltuo i Ddysgu Proffesiynol, sut mae gweithwyr proffesiynol yn defnyddio’r amser sy’n cael ei neilltuo iddyn nhw, a sut mae’r haen ganol yn mynegi'r cynnig.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b="1" dirty="0"/>
              <a:t>Achrediad</a:t>
            </a:r>
            <a:r>
              <a:rPr lang="cy-GB" sz="1600" dirty="0"/>
              <a:t> – mae hyn yn berthnasol i gymwysterau ffurfiol sy’n dod gyda Dysgu Proffesiynol.  Mae </a:t>
            </a:r>
            <a:r>
              <a:rPr lang="cy-GB" sz="1600" b="1" dirty="0"/>
              <a:t>Cydnabyddiaeth</a:t>
            </a:r>
            <a:r>
              <a:rPr lang="cy-GB" sz="1600" dirty="0"/>
              <a:t> yn cyfeirio at gydnabyddiaeth ar draws y system o werth gweithgareddau sy’n benodol i Ddysgu Proffesiynol (e.e. CPCP).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dirty="0"/>
              <a:t>Mae’r cwricwlwm ar gyfer Dysgu Proffesiynol yn seiliedig ar </a:t>
            </a:r>
            <a:r>
              <a:rPr lang="cy-GB" sz="1600" b="1" dirty="0"/>
              <a:t>Safonau Proffesiynol ar gyfer Addysgu ac Arweinyddiaeth.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b="1" dirty="0"/>
              <a:t>Rhwydweithiau cydweithio </a:t>
            </a:r>
            <a:r>
              <a:rPr lang="cy-GB" sz="1600" dirty="0"/>
              <a:t>yw’r seilwaith dynol a chymdeithasol ar gyfer profiadau o ran Dysgu Proffesiynol.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dirty="0"/>
              <a:t>Mae gan bob gweithiwr proffesiynol hawl i gael </a:t>
            </a:r>
            <a:r>
              <a:rPr lang="cy-GB" sz="1600" b="1" dirty="0"/>
              <a:t>Siwrnai Dysgu Proffesiynol yr Unigolyn.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dirty="0"/>
              <a:t>Y </a:t>
            </a:r>
            <a:r>
              <a:rPr lang="cy-GB" sz="1600" b="1" dirty="0"/>
              <a:t>Sefydliad Dysgu </a:t>
            </a:r>
            <a:r>
              <a:rPr lang="cy-GB" sz="1600" dirty="0"/>
              <a:t>yw’r fframwaith sefydliadol y mae gweithwyr proffesiynol yn ei ddilyn yn eu gwaith.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dirty="0"/>
              <a:t>Mae’r </a:t>
            </a:r>
            <a:r>
              <a:rPr lang="cy-GB" sz="1600" b="1" dirty="0"/>
              <a:t>gymysgedd o Ddysgu Proffesiynol </a:t>
            </a:r>
            <a:r>
              <a:rPr lang="cy-GB" sz="1600" dirty="0"/>
              <a:t>yn cyfeirio at y gymysgedd o ddulliau dysgu cyfarwyddol, dysgu drwy ymchwil, dysgu gan gyd-fyfyrwyr ac e-ddysgu sy’n gweddu orau i’r dysgwr a’r maes gwaith.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D08711-BD71-4A5E-B53F-1415058B710D}"/>
              </a:ext>
            </a:extLst>
          </p:cNvPr>
          <p:cNvSpPr txBox="1"/>
          <p:nvPr/>
        </p:nvSpPr>
        <p:spPr>
          <a:xfrm>
            <a:off x="581890" y="30394"/>
            <a:ext cx="11182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/>
              <a:t>Elfennau Allweddol ein Dull Gweithredu Cenedlaethol ar gyfer Dysgu Proffesiynol</a:t>
            </a:r>
          </a:p>
        </p:txBody>
      </p:sp>
      <p:pic>
        <p:nvPicPr>
          <p:cNvPr id="40" name="Picture 39" descr="D:\Users\antilla\Objective\Objects\WEG103 NAPL A4 WEL Graphic V2_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7377" r="22767" b="15118"/>
          <a:stretch/>
        </p:blipFill>
        <p:spPr bwMode="auto">
          <a:xfrm>
            <a:off x="6706652" y="1511886"/>
            <a:ext cx="4788166" cy="3961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59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5995" y="1143543"/>
            <a:ext cx="54910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b="1" dirty="0"/>
              <a:t>Tystiolaeth ac Effaith...</a:t>
            </a:r>
          </a:p>
          <a:p>
            <a:endParaRPr lang="en-GB" dirty="0"/>
          </a:p>
          <a:p>
            <a:r>
              <a:rPr lang="cy-GB" dirty="0"/>
              <a:t>Yn ein dull gweithredu cenedlaethol, mae Dysgu Proffesiynol yn cael ei ragosod a’i gynllunio ar sail tystiolaeth o’r angen – mae amrywiaeth eang o ffynonellau ar gael i ategu tystiolaeth o’r angen am Ddysgu Proffesiynol ar lefel yr unigolyn ac ar lefel ysgol, ranbarthol a chenedlaethol.</a:t>
            </a:r>
          </a:p>
          <a:p>
            <a:endParaRPr lang="en-GB" dirty="0"/>
          </a:p>
          <a:p>
            <a:r>
              <a:rPr lang="cy-GB" dirty="0"/>
              <a:t>Mae effaith yn golygu’r newid rydym ni’n ei greu yn ymarferol, ac mae dangos effaith hyn ar anghenion, canlyniadau a phrofiadau dysgu wrth gynllunio Dysgu Proffesiynol.</a:t>
            </a:r>
          </a:p>
          <a:p>
            <a:endParaRPr lang="en-GB" dirty="0"/>
          </a:p>
          <a:p>
            <a:r>
              <a:rPr lang="cy-GB" dirty="0"/>
              <a:t>Felly mae proses Dysgu Proffesiynol effeithiol – beth bynnag </a:t>
            </a:r>
            <a:r>
              <a:rPr lang="cy-GB" dirty="0" err="1"/>
              <a:t>fo’i</a:t>
            </a:r>
            <a:r>
              <a:rPr lang="cy-GB" dirty="0"/>
              <a:t> chynllun manwl, ei bwriad a’i chanlyniadau – yn dechrau gyda thystiolaeth o’r angen, yn nodi’r effaith a fwriedir, yn pennu’r newidiadau sydd wedi digwydd, ac yn nodi effaith y rhain ar ddysgu a chanlyniadau.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2D08711-BD71-4A5E-B53F-1415058B710D}"/>
              </a:ext>
            </a:extLst>
          </p:cNvPr>
          <p:cNvSpPr txBox="1"/>
          <p:nvPr/>
        </p:nvSpPr>
        <p:spPr>
          <a:xfrm>
            <a:off x="53617" y="29193"/>
            <a:ext cx="11857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/>
              <a:t>Elfennau Allweddol ein Dull Gweithredu Cenedlaethol ar gyfer Dysgu Proffesiynol</a:t>
            </a:r>
          </a:p>
        </p:txBody>
      </p:sp>
      <p:pic>
        <p:nvPicPr>
          <p:cNvPr id="47" name="Picture 46" descr="D:\Users\antilla\Objective\Objects\WEG103 NAPL A4 WEL Graphic V2_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7555" r="16988" b="7312"/>
          <a:stretch/>
        </p:blipFill>
        <p:spPr bwMode="auto">
          <a:xfrm>
            <a:off x="5749448" y="983299"/>
            <a:ext cx="6161479" cy="5215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87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A24836194</value>
    </field>
    <field name="Objective-Title">
      <value order="0">KP Autumn conferences - Welsh-National-Approach-to-PL-kp-presentation - Cymraeg</value>
    </field>
    <field name="Objective-Description">
      <value order="0"/>
    </field>
    <field name="Objective-CreationStamp">
      <value order="0">2019-01-10T14:16:22Z</value>
    </field>
    <field name="Objective-IsApproved">
      <value order="0">false</value>
    </field>
    <field name="Objective-IsPublished">
      <value order="0">true</value>
    </field>
    <field name="Objective-DatePublished">
      <value order="0">2019-01-10T14:16:47Z</value>
    </field>
    <field name="Objective-ModificationStamp">
      <value order="0">2019-01-10T14:16:47Z</value>
    </field>
    <field name="Objective-Owner">
      <value order="0">Hicks, Rachael (EPS - PLPL)</value>
    </field>
    <field name="Objective-Path">
      <value order="0">Objective Global Folder:Classified Object:Hicks, Rachael (EPS - PLPL):Special Folder - Hicks, Rachael (EPS - PLPL):Handy - Hicks, Rachael (EPS - PLPL):Kevin</value>
    </field>
    <field name="Objective-Parent">
      <value order="0">Kevin</value>
    </field>
    <field name="Objective-State">
      <value order="0">Published</value>
    </field>
    <field name="Objective-VersionId">
      <value order="0">vA49330061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/>
    </field>
    <field name="Objective-Classification">
      <value order="0"/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/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1543</Words>
  <Application>Microsoft Office PowerPoint</Application>
  <PresentationFormat>Widescreen</PresentationFormat>
  <Paragraphs>103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Frutiger 65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Palmer</dc:creator>
  <cp:lastModifiedBy>Cooper, Kyle (EPS - Digital and Strategic Comms)</cp:lastModifiedBy>
  <cp:revision>168</cp:revision>
  <cp:lastPrinted>2018-11-07T14:09:52Z</cp:lastPrinted>
  <dcterms:created xsi:type="dcterms:W3CDTF">2017-08-23T10:14:11Z</dcterms:created>
  <dcterms:modified xsi:type="dcterms:W3CDTF">2019-04-04T09:27:30Z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A24836194</vt:lpwstr>
  </property>
  <property fmtid="{D5CDD505-2E9C-101B-9397-08002B2CF9AE}" pid="4" name="Objective-Title">
    <vt:lpwstr>KP Autumn conferences - Welsh-National-Approach-to-PL-kp-presentation - Cymraeg</vt:lpwstr>
  </property>
  <property fmtid="{D5CDD505-2E9C-101B-9397-08002B2CF9AE}" pid="5" name="Objective-Description">
    <vt:lpwstr/>
  </property>
  <property fmtid="{D5CDD505-2E9C-101B-9397-08002B2CF9AE}" pid="6" name="Objective-CreationStamp">
    <vt:filetime>2019-01-10T14:16:41Z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2019-01-10T14:16:47Z</vt:filetime>
  </property>
  <property fmtid="{D5CDD505-2E9C-101B-9397-08002B2CF9AE}" pid="10" name="Objective-ModificationStamp">
    <vt:filetime>2019-01-10T14:16:47Z</vt:filetime>
  </property>
  <property fmtid="{D5CDD505-2E9C-101B-9397-08002B2CF9AE}" pid="11" name="Objective-Owner">
    <vt:lpwstr>Hicks, Rachael (EPS - PLPL)</vt:lpwstr>
  </property>
  <property fmtid="{D5CDD505-2E9C-101B-9397-08002B2CF9AE}" pid="12" name="Objective-Path">
    <vt:lpwstr>Hicks, Rachael (EPS - PLPL):Special Folder - Hicks, Rachael (EPS - PLPL):Handy - Hicks, Rachael (EPS - PLPL):Kevin:</vt:lpwstr>
  </property>
  <property fmtid="{D5CDD505-2E9C-101B-9397-08002B2CF9AE}" pid="13" name="Objective-Parent">
    <vt:lpwstr>Kevin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vA49330061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none]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</Properties>
</file>