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3"/>
  </p:notesMasterIdLst>
  <p:handoutMasterIdLst>
    <p:handoutMasterId r:id="rId14"/>
  </p:handoutMasterIdLst>
  <p:sldIdLst>
    <p:sldId id="256" r:id="rId3"/>
    <p:sldId id="295" r:id="rId4"/>
    <p:sldId id="274" r:id="rId5"/>
    <p:sldId id="275" r:id="rId6"/>
    <p:sldId id="348" r:id="rId7"/>
    <p:sldId id="364" r:id="rId8"/>
    <p:sldId id="347" r:id="rId9"/>
    <p:sldId id="346" r:id="rId10"/>
    <p:sldId id="350" r:id="rId11"/>
    <p:sldId id="363" r:id="rId12"/>
  </p:sldIdLst>
  <p:sldSz cx="12192000" cy="6858000"/>
  <p:notesSz cx="6669088" cy="9802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b Woodward" initials="DW" lastIdx="12" clrIdx="0"/>
  <p:cmAuthor id="1" name="Palmer, Kevin (EPS - Education)" initials="PK(-E"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75086" autoAdjust="0"/>
  </p:normalViewPr>
  <p:slideViewPr>
    <p:cSldViewPr snapToGrid="0">
      <p:cViewPr varScale="1">
        <p:scale>
          <a:sx n="42" d="100"/>
          <a:sy n="42" d="100"/>
        </p:scale>
        <p:origin x="58" y="2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1.xml"/><Relationship Id="rId97"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D008CE0-ED04-45AC-BD0E-7BBCCB2CCCF9}"/>
              </a:ext>
            </a:extLst>
          </p:cNvPr>
          <p:cNvSpPr>
            <a:spLocks noGrp="1"/>
          </p:cNvSpPr>
          <p:nvPr>
            <p:ph type="hdr" sz="quarter"/>
          </p:nvPr>
        </p:nvSpPr>
        <p:spPr>
          <a:xfrm>
            <a:off x="0" y="0"/>
            <a:ext cx="2890708" cy="491269"/>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BCCAFDA5-14A7-4799-A280-6795AAE91593}"/>
              </a:ext>
            </a:extLst>
          </p:cNvPr>
          <p:cNvSpPr>
            <a:spLocks noGrp="1"/>
          </p:cNvSpPr>
          <p:nvPr>
            <p:ph type="dt" sz="quarter" idx="1"/>
          </p:nvPr>
        </p:nvSpPr>
        <p:spPr>
          <a:xfrm>
            <a:off x="3776842" y="0"/>
            <a:ext cx="2890707" cy="491269"/>
          </a:xfrm>
          <a:prstGeom prst="rect">
            <a:avLst/>
          </a:prstGeom>
        </p:spPr>
        <p:txBody>
          <a:bodyPr vert="horz" lIns="91440" tIns="45720" rIns="91440" bIns="45720" rtlCol="0"/>
          <a:lstStyle>
            <a:lvl1pPr algn="r">
              <a:defRPr sz="1200"/>
            </a:lvl1pPr>
          </a:lstStyle>
          <a:p>
            <a:fld id="{4170FF3A-74E9-4579-83B8-78349E667D38}" type="datetimeFigureOut">
              <a:rPr lang="en-GB" smtClean="0"/>
              <a:t>04/04/2019</a:t>
            </a:fld>
            <a:endParaRPr lang="en-GB" dirty="0"/>
          </a:p>
        </p:txBody>
      </p:sp>
      <p:sp>
        <p:nvSpPr>
          <p:cNvPr id="4" name="Footer Placeholder 3">
            <a:extLst>
              <a:ext uri="{FF2B5EF4-FFF2-40B4-BE49-F238E27FC236}">
                <a16:creationId xmlns:a16="http://schemas.microsoft.com/office/drawing/2014/main" id="{2EBBFBBF-4625-41B0-AE8C-5E76FF2E3680}"/>
              </a:ext>
            </a:extLst>
          </p:cNvPr>
          <p:cNvSpPr>
            <a:spLocks noGrp="1"/>
          </p:cNvSpPr>
          <p:nvPr>
            <p:ph type="ftr" sz="quarter" idx="2"/>
          </p:nvPr>
        </p:nvSpPr>
        <p:spPr>
          <a:xfrm>
            <a:off x="0" y="9311546"/>
            <a:ext cx="2890708" cy="491268"/>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7D18DCF6-11B3-4F79-9BD7-FBB31EDAA5FC}"/>
              </a:ext>
            </a:extLst>
          </p:cNvPr>
          <p:cNvSpPr>
            <a:spLocks noGrp="1"/>
          </p:cNvSpPr>
          <p:nvPr>
            <p:ph type="sldNum" sz="quarter" idx="3"/>
          </p:nvPr>
        </p:nvSpPr>
        <p:spPr>
          <a:xfrm>
            <a:off x="3776842" y="9311546"/>
            <a:ext cx="2890707" cy="491268"/>
          </a:xfrm>
          <a:prstGeom prst="rect">
            <a:avLst/>
          </a:prstGeom>
        </p:spPr>
        <p:txBody>
          <a:bodyPr vert="horz" lIns="91440" tIns="45720" rIns="91440" bIns="45720" rtlCol="0" anchor="b"/>
          <a:lstStyle>
            <a:lvl1pPr algn="r">
              <a:defRPr sz="1200"/>
            </a:lvl1pPr>
          </a:lstStyle>
          <a:p>
            <a:fld id="{BC97BE41-83DE-4FD6-9D88-E5A986E6B553}" type="slidenum">
              <a:rPr lang="en-GB" smtClean="0"/>
              <a:t>‹#›</a:t>
            </a:fld>
            <a:endParaRPr lang="en-GB" dirty="0"/>
          </a:p>
        </p:txBody>
      </p:sp>
    </p:spTree>
    <p:extLst>
      <p:ext uri="{BB962C8B-B14F-4D97-AF65-F5344CB8AC3E}">
        <p14:creationId xmlns:p14="http://schemas.microsoft.com/office/powerpoint/2010/main" val="4050989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053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8250" y="0"/>
            <a:ext cx="2889250" cy="490538"/>
          </a:xfrm>
          <a:prstGeom prst="rect">
            <a:avLst/>
          </a:prstGeom>
        </p:spPr>
        <p:txBody>
          <a:bodyPr vert="horz" lIns="91440" tIns="45720" rIns="91440" bIns="45720" rtlCol="0"/>
          <a:lstStyle>
            <a:lvl1pPr algn="r">
              <a:defRPr sz="1200"/>
            </a:lvl1pPr>
          </a:lstStyle>
          <a:p>
            <a:fld id="{653979E4-E725-4EB5-9EF4-E78DDFC401F1}" type="datetimeFigureOut">
              <a:rPr lang="en-GB" smtClean="0"/>
              <a:t>04/04/2019</a:t>
            </a:fld>
            <a:endParaRPr lang="en-GB"/>
          </a:p>
        </p:txBody>
      </p:sp>
      <p:sp>
        <p:nvSpPr>
          <p:cNvPr id="4" name="Slide Image Placeholder 3"/>
          <p:cNvSpPr>
            <a:spLocks noGrp="1" noRot="1" noChangeAspect="1"/>
          </p:cNvSpPr>
          <p:nvPr>
            <p:ph type="sldImg" idx="2"/>
          </p:nvPr>
        </p:nvSpPr>
        <p:spPr>
          <a:xfrm>
            <a:off x="66675" y="735013"/>
            <a:ext cx="6535738" cy="36766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750" y="4656138"/>
            <a:ext cx="5335588" cy="441166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10688"/>
            <a:ext cx="2889250" cy="49053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8250" y="9310688"/>
            <a:ext cx="2889250" cy="490537"/>
          </a:xfrm>
          <a:prstGeom prst="rect">
            <a:avLst/>
          </a:prstGeom>
        </p:spPr>
        <p:txBody>
          <a:bodyPr vert="horz" lIns="91440" tIns="45720" rIns="91440" bIns="45720" rtlCol="0" anchor="b"/>
          <a:lstStyle>
            <a:lvl1pPr algn="r">
              <a:defRPr sz="1200"/>
            </a:lvl1pPr>
          </a:lstStyle>
          <a:p>
            <a:fld id="{D7FE9E66-B634-4AAB-9DAE-1449E57C1702}" type="slidenum">
              <a:rPr lang="en-GB" smtClean="0"/>
              <a:t>‹#›</a:t>
            </a:fld>
            <a:endParaRPr lang="en-GB"/>
          </a:p>
        </p:txBody>
      </p:sp>
    </p:spTree>
    <p:extLst>
      <p:ext uri="{BB962C8B-B14F-4D97-AF65-F5344CB8AC3E}">
        <p14:creationId xmlns:p14="http://schemas.microsoft.com/office/powerpoint/2010/main" val="2744748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Kp notes from v12 update</a:t>
            </a:r>
          </a:p>
          <a:p>
            <a:r>
              <a:rPr lang="en-GB" dirty="0" smtClean="0"/>
              <a:t>May</a:t>
            </a:r>
            <a:r>
              <a:rPr lang="en-GB" baseline="0" dirty="0" smtClean="0"/>
              <a:t> need a 3d interactive model</a:t>
            </a:r>
            <a:endParaRPr lang="en-GB" dirty="0"/>
          </a:p>
        </p:txBody>
      </p:sp>
      <p:sp>
        <p:nvSpPr>
          <p:cNvPr id="4" name="Slide Number Placeholder 3"/>
          <p:cNvSpPr>
            <a:spLocks noGrp="1"/>
          </p:cNvSpPr>
          <p:nvPr>
            <p:ph type="sldNum" sz="quarter" idx="10"/>
          </p:nvPr>
        </p:nvSpPr>
        <p:spPr/>
        <p:txBody>
          <a:bodyPr/>
          <a:lstStyle/>
          <a:p>
            <a:fld id="{D7FE9E66-B634-4AAB-9DAE-1449E57C1702}" type="slidenum">
              <a:rPr lang="en-GB" smtClean="0"/>
              <a:t>2</a:t>
            </a:fld>
            <a:endParaRPr lang="en-GB"/>
          </a:p>
        </p:txBody>
      </p:sp>
    </p:spTree>
    <p:extLst>
      <p:ext uri="{BB962C8B-B14F-4D97-AF65-F5344CB8AC3E}">
        <p14:creationId xmlns:p14="http://schemas.microsoft.com/office/powerpoint/2010/main" val="910368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This is…</a:t>
            </a:r>
          </a:p>
          <a:p>
            <a:pPr marL="342900" indent="-342900">
              <a:buFont typeface="Arial" panose="020B0604020202020204" pitchFamily="34" charset="0"/>
              <a:buChar char="•"/>
            </a:pPr>
            <a:r>
              <a:rPr lang="en-GB" sz="1200" dirty="0" smtClean="0"/>
              <a:t>A design test when providers are developing their offers – what difference will it make to learners in schools if we offer this?</a:t>
            </a:r>
          </a:p>
          <a:p>
            <a:pPr marL="342900" indent="-342900">
              <a:buFont typeface="Arial" panose="020B0604020202020204" pitchFamily="34" charset="0"/>
              <a:buChar char="•"/>
            </a:pPr>
            <a:r>
              <a:rPr lang="en-GB" sz="1200" dirty="0" smtClean="0"/>
              <a:t>A question individuals planning their own learning journeys should ask – how will this make a difference to my practice and impact on my learners?</a:t>
            </a:r>
          </a:p>
          <a:p>
            <a:pPr marL="342900" indent="-342900">
              <a:buFont typeface="Arial" panose="020B0604020202020204" pitchFamily="34" charset="0"/>
              <a:buChar char="•"/>
            </a:pPr>
            <a:r>
              <a:rPr lang="en-GB" sz="1200" dirty="0" smtClean="0"/>
              <a:t>A question that Welsh Government should ask when deciding whether to fund or otherwise support providers’ offers – will this provision have an impact on learners?</a:t>
            </a:r>
          </a:p>
          <a:p>
            <a:endParaRPr lang="en-GB" dirty="0"/>
          </a:p>
        </p:txBody>
      </p:sp>
      <p:sp>
        <p:nvSpPr>
          <p:cNvPr id="4" name="Slide Number Placeholder 3"/>
          <p:cNvSpPr>
            <a:spLocks noGrp="1"/>
          </p:cNvSpPr>
          <p:nvPr>
            <p:ph type="sldNum" sz="quarter" idx="10"/>
          </p:nvPr>
        </p:nvSpPr>
        <p:spPr/>
        <p:txBody>
          <a:bodyPr/>
          <a:lstStyle/>
          <a:p>
            <a:fld id="{D7FE9E66-B634-4AAB-9DAE-1449E57C1702}" type="slidenum">
              <a:rPr lang="en-GB" smtClean="0"/>
              <a:t>4</a:t>
            </a:fld>
            <a:endParaRPr lang="en-GB"/>
          </a:p>
        </p:txBody>
      </p:sp>
    </p:spTree>
    <p:extLst>
      <p:ext uri="{BB962C8B-B14F-4D97-AF65-F5344CB8AC3E}">
        <p14:creationId xmlns:p14="http://schemas.microsoft.com/office/powerpoint/2010/main" val="3101676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This is…</a:t>
            </a:r>
          </a:p>
          <a:p>
            <a:pPr marL="342900" indent="-342900">
              <a:buFont typeface="Arial" panose="020B0604020202020204" pitchFamily="34" charset="0"/>
              <a:buChar char="•"/>
            </a:pPr>
            <a:r>
              <a:rPr lang="en-GB" sz="1200" dirty="0" smtClean="0"/>
              <a:t>A design test when providers are developing their offers – are the purposes properly referenced in the PL and do they support and enhance PL?</a:t>
            </a:r>
          </a:p>
          <a:p>
            <a:pPr marL="342900" indent="-342900">
              <a:buFont typeface="Arial" panose="020B0604020202020204" pitchFamily="34" charset="0"/>
              <a:buChar char="•"/>
            </a:pPr>
            <a:r>
              <a:rPr lang="en-GB" sz="1200" dirty="0" smtClean="0"/>
              <a:t>A question individuals planning their own learning journeys and activities should ask – how will this make a difference to my practice and support my learners to achieve the purposes?</a:t>
            </a:r>
          </a:p>
          <a:p>
            <a:pPr marL="342900" indent="-342900">
              <a:buFont typeface="Arial" panose="020B0604020202020204" pitchFamily="34" charset="0"/>
              <a:buChar char="•"/>
            </a:pPr>
            <a:r>
              <a:rPr lang="en-GB" sz="1200" dirty="0" smtClean="0"/>
              <a:t>A question that Welsh Government should ask when deciding whether to fund or otherwise support providers’ offers – will this provision bring us closer to a school system driven by and achieving the purposes?</a:t>
            </a:r>
          </a:p>
          <a:p>
            <a:endParaRPr lang="en-GB" dirty="0"/>
          </a:p>
        </p:txBody>
      </p:sp>
      <p:sp>
        <p:nvSpPr>
          <p:cNvPr id="4" name="Slide Number Placeholder 3"/>
          <p:cNvSpPr>
            <a:spLocks noGrp="1"/>
          </p:cNvSpPr>
          <p:nvPr>
            <p:ph type="sldNum" sz="quarter" idx="10"/>
          </p:nvPr>
        </p:nvSpPr>
        <p:spPr/>
        <p:txBody>
          <a:bodyPr/>
          <a:lstStyle/>
          <a:p>
            <a:fld id="{D7FE9E66-B634-4AAB-9DAE-1449E57C1702}" type="slidenum">
              <a:rPr lang="en-GB" smtClean="0"/>
              <a:t>5</a:t>
            </a:fld>
            <a:endParaRPr lang="en-GB"/>
          </a:p>
        </p:txBody>
      </p:sp>
    </p:spTree>
    <p:extLst>
      <p:ext uri="{BB962C8B-B14F-4D97-AF65-F5344CB8AC3E}">
        <p14:creationId xmlns:p14="http://schemas.microsoft.com/office/powerpoint/2010/main" val="4200915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This is…</a:t>
            </a:r>
          </a:p>
          <a:p>
            <a:pPr marL="342900" indent="-342900">
              <a:buFont typeface="Arial" panose="020B0604020202020204" pitchFamily="34" charset="0"/>
              <a:buChar char="•"/>
            </a:pPr>
            <a:r>
              <a:rPr lang="en-GB" sz="1200" dirty="0" smtClean="0"/>
              <a:t>A design test when providers are developing their offers – is the offer inclusive of all potential participants, and is it flexible enough to be valuable across a range of professional learning needs and approaches?</a:t>
            </a:r>
          </a:p>
          <a:p>
            <a:pPr marL="342900" indent="-342900">
              <a:buFont typeface="Arial" panose="020B0604020202020204" pitchFamily="34" charset="0"/>
              <a:buChar char="•"/>
            </a:pPr>
            <a:r>
              <a:rPr lang="en-GB" sz="1200" dirty="0" smtClean="0"/>
              <a:t>A question individuals planning their own learning journeys should ask – how will this make a difference to me as a professional now and in the future?</a:t>
            </a:r>
          </a:p>
          <a:p>
            <a:pPr marL="342900" indent="-342900">
              <a:buFont typeface="Arial" panose="020B0604020202020204" pitchFamily="34" charset="0"/>
              <a:buChar char="•"/>
            </a:pPr>
            <a:r>
              <a:rPr lang="en-GB" sz="1200" dirty="0" smtClean="0"/>
              <a:t>A question that Welsh Government should ask when deciding whether to fund or otherwise support providers’ offers – is this provision appropriately ambitious and nuanced across the whole community of professional learners?</a:t>
            </a:r>
          </a:p>
          <a:p>
            <a:endParaRPr lang="en-GB" dirty="0"/>
          </a:p>
        </p:txBody>
      </p:sp>
      <p:sp>
        <p:nvSpPr>
          <p:cNvPr id="4" name="Slide Number Placeholder 3"/>
          <p:cNvSpPr>
            <a:spLocks noGrp="1"/>
          </p:cNvSpPr>
          <p:nvPr>
            <p:ph type="sldNum" sz="quarter" idx="10"/>
          </p:nvPr>
        </p:nvSpPr>
        <p:spPr/>
        <p:txBody>
          <a:bodyPr/>
          <a:lstStyle/>
          <a:p>
            <a:fld id="{D7FE9E66-B634-4AAB-9DAE-1449E57C1702}" type="slidenum">
              <a:rPr lang="en-GB" smtClean="0"/>
              <a:t>6</a:t>
            </a:fld>
            <a:endParaRPr lang="en-GB"/>
          </a:p>
        </p:txBody>
      </p:sp>
    </p:spTree>
    <p:extLst>
      <p:ext uri="{BB962C8B-B14F-4D97-AF65-F5344CB8AC3E}">
        <p14:creationId xmlns:p14="http://schemas.microsoft.com/office/powerpoint/2010/main" val="141103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FE9E66-B634-4AAB-9DAE-1449E57C1702}" type="slidenum">
              <a:rPr lang="en-GB" smtClean="0"/>
              <a:t>9</a:t>
            </a:fld>
            <a:endParaRPr lang="en-GB"/>
          </a:p>
        </p:txBody>
      </p:sp>
    </p:spTree>
    <p:extLst>
      <p:ext uri="{BB962C8B-B14F-4D97-AF65-F5344CB8AC3E}">
        <p14:creationId xmlns:p14="http://schemas.microsoft.com/office/powerpoint/2010/main" val="1912167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2371871-0882-4AEE-9EBC-186D62412196}" type="datetimeFigureOut">
              <a:rPr lang="en-GB" smtClean="0"/>
              <a:t>04/04/2019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AAC20CC-02D8-439E-B7F4-C1CCA833113F}" type="slidenum">
              <a:rPr lang="en-GB" smtClean="0"/>
              <a:t>‹#›</a:t>
            </a:fld>
            <a:endParaRPr lang="en-GB" dirty="0"/>
          </a:p>
        </p:txBody>
      </p:sp>
    </p:spTree>
    <p:extLst>
      <p:ext uri="{BB962C8B-B14F-4D97-AF65-F5344CB8AC3E}">
        <p14:creationId xmlns:p14="http://schemas.microsoft.com/office/powerpoint/2010/main" val="3155041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2371871-0882-4AEE-9EBC-186D62412196}" type="datetimeFigureOut">
              <a:rPr lang="en-GB" smtClean="0"/>
              <a:t>04/04/2019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AAC20CC-02D8-439E-B7F4-C1CCA833113F}" type="slidenum">
              <a:rPr lang="en-GB" smtClean="0"/>
              <a:t>‹#›</a:t>
            </a:fld>
            <a:endParaRPr lang="en-GB" dirty="0"/>
          </a:p>
        </p:txBody>
      </p:sp>
    </p:spTree>
    <p:extLst>
      <p:ext uri="{BB962C8B-B14F-4D97-AF65-F5344CB8AC3E}">
        <p14:creationId xmlns:p14="http://schemas.microsoft.com/office/powerpoint/2010/main" val="662708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2371871-0882-4AEE-9EBC-186D62412196}" type="datetimeFigureOut">
              <a:rPr lang="en-GB" smtClean="0"/>
              <a:t>04/04/2019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AAC20CC-02D8-439E-B7F4-C1CCA833113F}" type="slidenum">
              <a:rPr lang="en-GB" smtClean="0"/>
              <a:t>‹#›</a:t>
            </a:fld>
            <a:endParaRPr lang="en-GB" dirty="0"/>
          </a:p>
        </p:txBody>
      </p:sp>
    </p:spTree>
    <p:extLst>
      <p:ext uri="{BB962C8B-B14F-4D97-AF65-F5344CB8AC3E}">
        <p14:creationId xmlns:p14="http://schemas.microsoft.com/office/powerpoint/2010/main" val="1304448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2371871-0882-4AEE-9EBC-186D62412196}" type="datetimeFigureOut">
              <a:rPr lang="en-GB" smtClean="0"/>
              <a:t>04/04/2019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AAC20CC-02D8-439E-B7F4-C1CCA833113F}" type="slidenum">
              <a:rPr lang="en-GB" smtClean="0"/>
              <a:t>‹#›</a:t>
            </a:fld>
            <a:endParaRPr lang="en-GB" dirty="0"/>
          </a:p>
        </p:txBody>
      </p:sp>
    </p:spTree>
    <p:extLst>
      <p:ext uri="{BB962C8B-B14F-4D97-AF65-F5344CB8AC3E}">
        <p14:creationId xmlns:p14="http://schemas.microsoft.com/office/powerpoint/2010/main" val="2535564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2371871-0882-4AEE-9EBC-186D62412196}" type="datetimeFigureOut">
              <a:rPr lang="en-GB" smtClean="0"/>
              <a:t>04/04/2019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AAC20CC-02D8-439E-B7F4-C1CCA833113F}" type="slidenum">
              <a:rPr lang="en-GB" smtClean="0"/>
              <a:t>‹#›</a:t>
            </a:fld>
            <a:endParaRPr lang="en-GB" dirty="0"/>
          </a:p>
        </p:txBody>
      </p:sp>
    </p:spTree>
    <p:extLst>
      <p:ext uri="{BB962C8B-B14F-4D97-AF65-F5344CB8AC3E}">
        <p14:creationId xmlns:p14="http://schemas.microsoft.com/office/powerpoint/2010/main" val="1322111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2371871-0882-4AEE-9EBC-186D62412196}" type="datetimeFigureOut">
              <a:rPr lang="en-GB" smtClean="0"/>
              <a:t>04/04/2019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AAC20CC-02D8-439E-B7F4-C1CCA833113F}" type="slidenum">
              <a:rPr lang="en-GB" smtClean="0"/>
              <a:t>‹#›</a:t>
            </a:fld>
            <a:endParaRPr lang="en-GB" dirty="0"/>
          </a:p>
        </p:txBody>
      </p:sp>
    </p:spTree>
    <p:extLst>
      <p:ext uri="{BB962C8B-B14F-4D97-AF65-F5344CB8AC3E}">
        <p14:creationId xmlns:p14="http://schemas.microsoft.com/office/powerpoint/2010/main" val="550967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2371871-0882-4AEE-9EBC-186D62412196}" type="datetimeFigureOut">
              <a:rPr lang="en-GB" smtClean="0"/>
              <a:t>04/04/2019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3AAC20CC-02D8-439E-B7F4-C1CCA833113F}" type="slidenum">
              <a:rPr lang="en-GB" smtClean="0"/>
              <a:t>‹#›</a:t>
            </a:fld>
            <a:endParaRPr lang="en-GB" dirty="0"/>
          </a:p>
        </p:txBody>
      </p:sp>
    </p:spTree>
    <p:extLst>
      <p:ext uri="{BB962C8B-B14F-4D97-AF65-F5344CB8AC3E}">
        <p14:creationId xmlns:p14="http://schemas.microsoft.com/office/powerpoint/2010/main" val="1985739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2371871-0882-4AEE-9EBC-186D62412196}" type="datetimeFigureOut">
              <a:rPr lang="en-GB" smtClean="0"/>
              <a:t>04/04/2019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AAC20CC-02D8-439E-B7F4-C1CCA833113F}" type="slidenum">
              <a:rPr lang="en-GB" smtClean="0"/>
              <a:t>‹#›</a:t>
            </a:fld>
            <a:endParaRPr lang="en-GB" dirty="0"/>
          </a:p>
        </p:txBody>
      </p:sp>
    </p:spTree>
    <p:extLst>
      <p:ext uri="{BB962C8B-B14F-4D97-AF65-F5344CB8AC3E}">
        <p14:creationId xmlns:p14="http://schemas.microsoft.com/office/powerpoint/2010/main" val="2600390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371871-0882-4AEE-9EBC-186D62412196}" type="datetimeFigureOut">
              <a:rPr lang="en-GB" smtClean="0"/>
              <a:t>04/04/2019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3AAC20CC-02D8-439E-B7F4-C1CCA833113F}" type="slidenum">
              <a:rPr lang="en-GB" smtClean="0"/>
              <a:t>‹#›</a:t>
            </a:fld>
            <a:endParaRPr lang="en-GB" dirty="0"/>
          </a:p>
        </p:txBody>
      </p:sp>
    </p:spTree>
    <p:extLst>
      <p:ext uri="{BB962C8B-B14F-4D97-AF65-F5344CB8AC3E}">
        <p14:creationId xmlns:p14="http://schemas.microsoft.com/office/powerpoint/2010/main" val="211768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371871-0882-4AEE-9EBC-186D62412196}" type="datetimeFigureOut">
              <a:rPr lang="en-GB" smtClean="0"/>
              <a:t>04/04/2019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AAC20CC-02D8-439E-B7F4-C1CCA833113F}" type="slidenum">
              <a:rPr lang="en-GB" smtClean="0"/>
              <a:t>‹#›</a:t>
            </a:fld>
            <a:endParaRPr lang="en-GB" dirty="0"/>
          </a:p>
        </p:txBody>
      </p:sp>
    </p:spTree>
    <p:extLst>
      <p:ext uri="{BB962C8B-B14F-4D97-AF65-F5344CB8AC3E}">
        <p14:creationId xmlns:p14="http://schemas.microsoft.com/office/powerpoint/2010/main" val="1506371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371871-0882-4AEE-9EBC-186D62412196}" type="datetimeFigureOut">
              <a:rPr lang="en-GB" smtClean="0"/>
              <a:t>04/04/2019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AAC20CC-02D8-439E-B7F4-C1CCA833113F}" type="slidenum">
              <a:rPr lang="en-GB" smtClean="0"/>
              <a:t>‹#›</a:t>
            </a:fld>
            <a:endParaRPr lang="en-GB" dirty="0"/>
          </a:p>
        </p:txBody>
      </p:sp>
    </p:spTree>
    <p:extLst>
      <p:ext uri="{BB962C8B-B14F-4D97-AF65-F5344CB8AC3E}">
        <p14:creationId xmlns:p14="http://schemas.microsoft.com/office/powerpoint/2010/main" val="1587645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371871-0882-4AEE-9EBC-186D62412196}" type="datetimeFigureOut">
              <a:rPr lang="en-GB" smtClean="0"/>
              <a:t>04/04/2019</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AC20CC-02D8-439E-B7F4-C1CCA833113F}" type="slidenum">
              <a:rPr lang="en-GB" smtClean="0"/>
              <a:t>‹#›</a:t>
            </a:fld>
            <a:endParaRPr lang="en-GB" dirty="0"/>
          </a:p>
        </p:txBody>
      </p:sp>
    </p:spTree>
    <p:extLst>
      <p:ext uri="{BB962C8B-B14F-4D97-AF65-F5344CB8AC3E}">
        <p14:creationId xmlns:p14="http://schemas.microsoft.com/office/powerpoint/2010/main" val="3729429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8EAF7D-A164-41E7-B633-321CBF41A2D3}"/>
              </a:ext>
            </a:extLst>
          </p:cNvPr>
          <p:cNvSpPr txBox="1"/>
          <p:nvPr/>
        </p:nvSpPr>
        <p:spPr>
          <a:xfrm>
            <a:off x="177424" y="1390315"/>
            <a:ext cx="11846257" cy="2800767"/>
          </a:xfrm>
          <a:prstGeom prst="rect">
            <a:avLst/>
          </a:prstGeom>
          <a:solidFill>
            <a:schemeClr val="accent5">
              <a:lumMod val="20000"/>
              <a:lumOff val="80000"/>
            </a:schemeClr>
          </a:solidFill>
        </p:spPr>
        <p:txBody>
          <a:bodyPr wrap="square" rtlCol="0">
            <a:spAutoFit/>
          </a:bodyPr>
          <a:lstStyle/>
          <a:p>
            <a:pPr algn="ctr"/>
            <a:endParaRPr lang="en-GB" sz="4400" b="1" dirty="0" smtClean="0"/>
          </a:p>
          <a:p>
            <a:pPr algn="ctr"/>
            <a:r>
              <a:rPr lang="en-GB" sz="4400" b="1" dirty="0" smtClean="0"/>
              <a:t>The National Approach to </a:t>
            </a:r>
          </a:p>
          <a:p>
            <a:pPr algn="ctr"/>
            <a:r>
              <a:rPr lang="en-GB" sz="4400" b="1" dirty="0" smtClean="0"/>
              <a:t>Professional Learning</a:t>
            </a:r>
          </a:p>
          <a:p>
            <a:pPr algn="ctr"/>
            <a:endParaRPr lang="en-GB" sz="4400" b="1" dirty="0" smtClean="0"/>
          </a:p>
        </p:txBody>
      </p:sp>
    </p:spTree>
    <p:extLst>
      <p:ext uri="{BB962C8B-B14F-4D97-AF65-F5344CB8AC3E}">
        <p14:creationId xmlns:p14="http://schemas.microsoft.com/office/powerpoint/2010/main" val="529807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Box 67">
            <a:extLst>
              <a:ext uri="{FF2B5EF4-FFF2-40B4-BE49-F238E27FC236}">
                <a16:creationId xmlns:a16="http://schemas.microsoft.com/office/drawing/2014/main" id="{0C2DCC31-752C-43DF-95E0-76883462C71D}"/>
              </a:ext>
            </a:extLst>
          </p:cNvPr>
          <p:cNvSpPr txBox="1"/>
          <p:nvPr/>
        </p:nvSpPr>
        <p:spPr>
          <a:xfrm rot="16200000">
            <a:off x="4356945" y="3205844"/>
            <a:ext cx="1460758" cy="338554"/>
          </a:xfrm>
          <a:prstGeom prst="rect">
            <a:avLst/>
          </a:prstGeom>
          <a:noFill/>
        </p:spPr>
        <p:txBody>
          <a:bodyPr wrap="square" rtlCol="0">
            <a:spAutoFit/>
          </a:bodyPr>
          <a:lstStyle/>
          <a:p>
            <a:r>
              <a:rPr lang="en-GB" sz="1600" b="1" dirty="0" smtClean="0">
                <a:solidFill>
                  <a:schemeClr val="bg1"/>
                </a:solidFill>
              </a:rPr>
              <a:t>School learner</a:t>
            </a:r>
            <a:endParaRPr lang="en-GB" sz="1600" b="1" dirty="0">
              <a:solidFill>
                <a:schemeClr val="bg1"/>
              </a:solidFill>
            </a:endParaRPr>
          </a:p>
        </p:txBody>
      </p:sp>
      <p:sp>
        <p:nvSpPr>
          <p:cNvPr id="57" name="TextBox 56"/>
          <p:cNvSpPr txBox="1"/>
          <p:nvPr/>
        </p:nvSpPr>
        <p:spPr>
          <a:xfrm>
            <a:off x="247131" y="1016146"/>
            <a:ext cx="4670915" cy="4462760"/>
          </a:xfrm>
          <a:prstGeom prst="rect">
            <a:avLst/>
          </a:prstGeom>
          <a:noFill/>
        </p:spPr>
        <p:txBody>
          <a:bodyPr wrap="square" rtlCol="0">
            <a:spAutoFit/>
          </a:bodyPr>
          <a:lstStyle/>
          <a:p>
            <a:r>
              <a:rPr lang="en-GB" sz="3200" b="1" dirty="0" smtClean="0"/>
              <a:t>Back to the school learner</a:t>
            </a:r>
          </a:p>
          <a:p>
            <a:endParaRPr lang="en-GB" sz="2800" dirty="0"/>
          </a:p>
          <a:p>
            <a:r>
              <a:rPr lang="en-GB" sz="2800" dirty="0" smtClean="0"/>
              <a:t>Just as we began by putting the learner in school at the centre of the model, we end by putting her or him around the outside – just to show that [professional learning starts and ends with the best interests of learners in schools</a:t>
            </a:r>
          </a:p>
        </p:txBody>
      </p:sp>
      <p:sp>
        <p:nvSpPr>
          <p:cNvPr id="70" name="TextBox 69">
            <a:extLst>
              <a:ext uri="{FF2B5EF4-FFF2-40B4-BE49-F238E27FC236}">
                <a16:creationId xmlns:a16="http://schemas.microsoft.com/office/drawing/2014/main" id="{22D08711-BD71-4A5E-B53F-1415058B710D}"/>
              </a:ext>
            </a:extLst>
          </p:cNvPr>
          <p:cNvSpPr txBox="1"/>
          <p:nvPr/>
        </p:nvSpPr>
        <p:spPr>
          <a:xfrm>
            <a:off x="53618" y="29193"/>
            <a:ext cx="11277997" cy="523220"/>
          </a:xfrm>
          <a:prstGeom prst="rect">
            <a:avLst/>
          </a:prstGeom>
          <a:noFill/>
        </p:spPr>
        <p:txBody>
          <a:bodyPr wrap="square" rtlCol="0">
            <a:spAutoFit/>
          </a:bodyPr>
          <a:lstStyle/>
          <a:p>
            <a:r>
              <a:rPr lang="en-GB" sz="2800" b="1" dirty="0"/>
              <a:t>The </a:t>
            </a:r>
            <a:r>
              <a:rPr lang="en-GB" sz="2800" b="1" dirty="0" smtClean="0"/>
              <a:t>Key </a:t>
            </a:r>
            <a:r>
              <a:rPr lang="en-GB" sz="2800" b="1" dirty="0"/>
              <a:t>E</a:t>
            </a:r>
            <a:r>
              <a:rPr lang="en-GB" sz="2800" b="1" dirty="0" smtClean="0"/>
              <a:t>lements </a:t>
            </a:r>
            <a:r>
              <a:rPr lang="en-GB" sz="2800" b="1" dirty="0"/>
              <a:t>of </a:t>
            </a:r>
            <a:r>
              <a:rPr lang="en-GB" sz="2800" b="1" dirty="0" smtClean="0"/>
              <a:t>our National </a:t>
            </a:r>
            <a:r>
              <a:rPr lang="en-GB" sz="2800" b="1" dirty="0"/>
              <a:t>Approach to Professional Learning</a:t>
            </a:r>
            <a:endParaRPr lang="en-GB" sz="2800" b="1" dirty="0">
              <a:highlight>
                <a:srgbClr val="FFFF00"/>
              </a:highlight>
            </a:endParaRPr>
          </a:p>
        </p:txBody>
      </p:sp>
      <p:pic>
        <p:nvPicPr>
          <p:cNvPr id="6" name="Picture 5" descr="D:\Users\antilla\Objective\Objects\WEG103 NAPL A4 ENG Graphic V2_7.jpg"/>
          <p:cNvPicPr/>
          <p:nvPr/>
        </p:nvPicPr>
        <p:blipFill rotWithShape="1">
          <a:blip r:embed="rId2" cstate="print">
            <a:extLst>
              <a:ext uri="{28A0092B-C50C-407E-A947-70E740481C1C}">
                <a14:useLocalDpi xmlns:a14="http://schemas.microsoft.com/office/drawing/2010/main" val="0"/>
              </a:ext>
            </a:extLst>
          </a:blip>
          <a:srcRect l="11034" r="12920"/>
          <a:stretch/>
        </p:blipFill>
        <p:spPr bwMode="auto">
          <a:xfrm>
            <a:off x="5081823" y="489912"/>
            <a:ext cx="6509385" cy="57704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58874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CCDD601B-AD75-4E43-B288-96B56B0CF9E3}"/>
              </a:ext>
            </a:extLst>
          </p:cNvPr>
          <p:cNvSpPr txBox="1"/>
          <p:nvPr/>
        </p:nvSpPr>
        <p:spPr>
          <a:xfrm>
            <a:off x="2393859" y="912378"/>
            <a:ext cx="8069655" cy="523220"/>
          </a:xfrm>
          <a:prstGeom prst="rect">
            <a:avLst/>
          </a:prstGeom>
          <a:noFill/>
        </p:spPr>
        <p:txBody>
          <a:bodyPr wrap="square" rtlCol="0">
            <a:spAutoFit/>
          </a:bodyPr>
          <a:lstStyle/>
          <a:p>
            <a:r>
              <a:rPr lang="en-GB" sz="2800" b="1" dirty="0" smtClean="0"/>
              <a:t>A Simple Definition of Professional Learning in Wales</a:t>
            </a:r>
            <a:endParaRPr lang="en-GB" sz="2800" b="1" dirty="0"/>
          </a:p>
        </p:txBody>
      </p:sp>
      <p:sp>
        <p:nvSpPr>
          <p:cNvPr id="31" name="TextBox 30">
            <a:extLst>
              <a:ext uri="{FF2B5EF4-FFF2-40B4-BE49-F238E27FC236}">
                <a16:creationId xmlns:a16="http://schemas.microsoft.com/office/drawing/2014/main" id="{732C0D00-FB23-4694-9D95-A3D6C9D8B063}"/>
              </a:ext>
            </a:extLst>
          </p:cNvPr>
          <p:cNvSpPr txBox="1"/>
          <p:nvPr/>
        </p:nvSpPr>
        <p:spPr>
          <a:xfrm>
            <a:off x="140941" y="1550055"/>
            <a:ext cx="7351679" cy="2031325"/>
          </a:xfrm>
          <a:prstGeom prst="rect">
            <a:avLst/>
          </a:prstGeom>
          <a:solidFill>
            <a:schemeClr val="accent5">
              <a:lumMod val="20000"/>
              <a:lumOff val="80000"/>
            </a:schemeClr>
          </a:solidFill>
        </p:spPr>
        <p:txBody>
          <a:bodyPr wrap="square" rtlCol="0">
            <a:spAutoFit/>
          </a:bodyPr>
          <a:lstStyle/>
          <a:p>
            <a:r>
              <a:rPr lang="en-GB" b="1" dirty="0"/>
              <a:t>Professional…</a:t>
            </a:r>
          </a:p>
          <a:p>
            <a:pPr marL="285750" indent="-285750">
              <a:buFont typeface="Arial" panose="020B0604020202020204" pitchFamily="34" charset="0"/>
              <a:buChar char="•"/>
            </a:pPr>
            <a:r>
              <a:rPr lang="en-GB" dirty="0" smtClean="0"/>
              <a:t>In-post, or in a break from post</a:t>
            </a:r>
          </a:p>
          <a:p>
            <a:pPr marL="285750" indent="-285750">
              <a:buFont typeface="Arial" panose="020B0604020202020204" pitchFamily="34" charset="0"/>
              <a:buChar char="•"/>
            </a:pPr>
            <a:r>
              <a:rPr lang="en-GB" dirty="0" smtClean="0"/>
              <a:t>Career long and continuous</a:t>
            </a:r>
          </a:p>
          <a:p>
            <a:pPr marL="285750" indent="-285750">
              <a:buFont typeface="Arial" panose="020B0604020202020204" pitchFamily="34" charset="0"/>
              <a:buChar char="•"/>
            </a:pPr>
            <a:r>
              <a:rPr lang="en-GB" dirty="0" smtClean="0"/>
              <a:t>Formal and informal</a:t>
            </a:r>
            <a:endParaRPr lang="en-GB" dirty="0"/>
          </a:p>
          <a:p>
            <a:pPr marL="285750" indent="-285750">
              <a:buFont typeface="Arial" panose="020B0604020202020204" pitchFamily="34" charset="0"/>
              <a:buChar char="•"/>
            </a:pPr>
            <a:r>
              <a:rPr lang="en-GB" dirty="0"/>
              <a:t>Specific to current or future requirements of the post or the practitioner</a:t>
            </a:r>
          </a:p>
          <a:p>
            <a:pPr marL="285750" indent="-285750">
              <a:buFont typeface="Arial" panose="020B0604020202020204" pitchFamily="34" charset="0"/>
              <a:buChar char="•"/>
            </a:pPr>
            <a:r>
              <a:rPr lang="en-GB" dirty="0"/>
              <a:t>Linked to wider professional development and performance</a:t>
            </a:r>
          </a:p>
          <a:p>
            <a:pPr marL="285750" indent="-285750">
              <a:buFont typeface="Arial" panose="020B0604020202020204" pitchFamily="34" charset="0"/>
              <a:buChar char="•"/>
            </a:pPr>
            <a:r>
              <a:rPr lang="en-GB" dirty="0"/>
              <a:t>Linked to a set of professional standards</a:t>
            </a:r>
          </a:p>
        </p:txBody>
      </p:sp>
      <p:sp>
        <p:nvSpPr>
          <p:cNvPr id="32" name="TextBox 31">
            <a:extLst>
              <a:ext uri="{FF2B5EF4-FFF2-40B4-BE49-F238E27FC236}">
                <a16:creationId xmlns:a16="http://schemas.microsoft.com/office/drawing/2014/main" id="{89D09C32-873C-4269-BD52-B405034F1FC3}"/>
              </a:ext>
            </a:extLst>
          </p:cNvPr>
          <p:cNvSpPr txBox="1"/>
          <p:nvPr/>
        </p:nvSpPr>
        <p:spPr>
          <a:xfrm>
            <a:off x="7847464" y="1550055"/>
            <a:ext cx="4161775" cy="2862322"/>
          </a:xfrm>
          <a:prstGeom prst="rect">
            <a:avLst/>
          </a:prstGeom>
          <a:solidFill>
            <a:schemeClr val="accent5">
              <a:lumMod val="20000"/>
              <a:lumOff val="80000"/>
            </a:schemeClr>
          </a:solidFill>
        </p:spPr>
        <p:txBody>
          <a:bodyPr wrap="square" rtlCol="0">
            <a:spAutoFit/>
          </a:bodyPr>
          <a:lstStyle/>
          <a:p>
            <a:r>
              <a:rPr lang="en-GB" b="1" dirty="0"/>
              <a:t>Learning…</a:t>
            </a:r>
          </a:p>
          <a:p>
            <a:pPr marL="285750" indent="-285750">
              <a:buFont typeface="Arial" panose="020B0604020202020204" pitchFamily="34" charset="0"/>
              <a:buChar char="•"/>
            </a:pPr>
            <a:r>
              <a:rPr lang="en-GB" dirty="0"/>
              <a:t>Enhancement in </a:t>
            </a:r>
            <a:r>
              <a:rPr lang="en-GB" b="1" dirty="0"/>
              <a:t>knowledge</a:t>
            </a:r>
          </a:p>
          <a:p>
            <a:pPr marL="285750" indent="-285750">
              <a:buFont typeface="Arial" panose="020B0604020202020204" pitchFamily="34" charset="0"/>
              <a:buChar char="•"/>
            </a:pPr>
            <a:r>
              <a:rPr lang="en-GB" dirty="0"/>
              <a:t>Development of new </a:t>
            </a:r>
            <a:r>
              <a:rPr lang="en-GB" b="1" dirty="0"/>
              <a:t>skills</a:t>
            </a:r>
          </a:p>
          <a:p>
            <a:pPr marL="285750" indent="-285750">
              <a:buFont typeface="Arial" panose="020B0604020202020204" pitchFamily="34" charset="0"/>
              <a:buChar char="•"/>
            </a:pPr>
            <a:r>
              <a:rPr lang="en-GB" dirty="0"/>
              <a:t>Changes in </a:t>
            </a:r>
            <a:r>
              <a:rPr lang="en-GB" b="1" dirty="0"/>
              <a:t>attitude</a:t>
            </a:r>
          </a:p>
          <a:p>
            <a:pPr marL="285750" indent="-285750">
              <a:buFont typeface="Arial" panose="020B0604020202020204" pitchFamily="34" charset="0"/>
              <a:buChar char="•"/>
            </a:pPr>
            <a:r>
              <a:rPr lang="en-GB" dirty="0"/>
              <a:t>All of the </a:t>
            </a:r>
            <a:r>
              <a:rPr lang="en-GB" dirty="0" smtClean="0"/>
              <a:t>above</a:t>
            </a:r>
          </a:p>
          <a:p>
            <a:pPr marL="285750" indent="-285750">
              <a:buFont typeface="Arial" panose="020B0604020202020204" pitchFamily="34" charset="0"/>
              <a:buChar char="•"/>
            </a:pPr>
            <a:endParaRPr lang="en-GB" dirty="0"/>
          </a:p>
          <a:p>
            <a:r>
              <a:rPr lang="en-GB" dirty="0" smtClean="0"/>
              <a:t>Brought about via a wide range of experiences, ranging from self-propelled research and investigation to structured instructional and assessment programmes</a:t>
            </a:r>
            <a:endParaRPr lang="en-GB" dirty="0"/>
          </a:p>
        </p:txBody>
      </p:sp>
      <p:sp>
        <p:nvSpPr>
          <p:cNvPr id="33" name="TextBox 32">
            <a:extLst>
              <a:ext uri="{FF2B5EF4-FFF2-40B4-BE49-F238E27FC236}">
                <a16:creationId xmlns:a16="http://schemas.microsoft.com/office/drawing/2014/main" id="{39F3145E-271B-4C1F-AF6E-CC657551EE8F}"/>
              </a:ext>
            </a:extLst>
          </p:cNvPr>
          <p:cNvSpPr txBox="1"/>
          <p:nvPr/>
        </p:nvSpPr>
        <p:spPr>
          <a:xfrm>
            <a:off x="498751" y="4765786"/>
            <a:ext cx="2709066" cy="1200329"/>
          </a:xfrm>
          <a:prstGeom prst="rect">
            <a:avLst/>
          </a:prstGeom>
          <a:solidFill>
            <a:schemeClr val="accent5">
              <a:lumMod val="20000"/>
              <a:lumOff val="80000"/>
            </a:schemeClr>
          </a:solidFill>
        </p:spPr>
        <p:txBody>
          <a:bodyPr wrap="square" rtlCol="0">
            <a:spAutoFit/>
          </a:bodyPr>
          <a:lstStyle/>
          <a:p>
            <a:r>
              <a:rPr lang="en-GB" b="1" dirty="0"/>
              <a:t>Synonyms…</a:t>
            </a:r>
          </a:p>
          <a:p>
            <a:pPr marL="285750" indent="-285750">
              <a:buFont typeface="Arial" panose="020B0604020202020204" pitchFamily="34" charset="0"/>
              <a:buChar char="•"/>
            </a:pPr>
            <a:r>
              <a:rPr lang="en-GB" dirty="0"/>
              <a:t>CPD</a:t>
            </a:r>
          </a:p>
          <a:p>
            <a:pPr marL="285750" indent="-285750">
              <a:buFont typeface="Arial" panose="020B0604020202020204" pitchFamily="34" charset="0"/>
              <a:buChar char="•"/>
            </a:pPr>
            <a:r>
              <a:rPr lang="en-GB" dirty="0"/>
              <a:t>Training</a:t>
            </a:r>
          </a:p>
          <a:p>
            <a:pPr marL="285750" indent="-285750">
              <a:buFont typeface="Arial" panose="020B0604020202020204" pitchFamily="34" charset="0"/>
              <a:buChar char="•"/>
            </a:pPr>
            <a:r>
              <a:rPr lang="en-GB" dirty="0"/>
              <a:t>INSET</a:t>
            </a:r>
          </a:p>
        </p:txBody>
      </p:sp>
      <p:sp>
        <p:nvSpPr>
          <p:cNvPr id="34" name="TextBox 33">
            <a:extLst>
              <a:ext uri="{FF2B5EF4-FFF2-40B4-BE49-F238E27FC236}">
                <a16:creationId xmlns:a16="http://schemas.microsoft.com/office/drawing/2014/main" id="{00B25AF2-A75D-4C9D-A377-EA3D033FF32F}"/>
              </a:ext>
            </a:extLst>
          </p:cNvPr>
          <p:cNvSpPr txBox="1"/>
          <p:nvPr/>
        </p:nvSpPr>
        <p:spPr>
          <a:xfrm>
            <a:off x="5433348" y="4627287"/>
            <a:ext cx="6575891" cy="1477328"/>
          </a:xfrm>
          <a:prstGeom prst="rect">
            <a:avLst/>
          </a:prstGeom>
          <a:solidFill>
            <a:schemeClr val="accent5">
              <a:lumMod val="20000"/>
              <a:lumOff val="80000"/>
            </a:schemeClr>
          </a:solidFill>
        </p:spPr>
        <p:txBody>
          <a:bodyPr wrap="square" rtlCol="0">
            <a:spAutoFit/>
          </a:bodyPr>
          <a:lstStyle/>
          <a:p>
            <a:r>
              <a:rPr lang="en-GB" b="1" dirty="0"/>
              <a:t>So…</a:t>
            </a:r>
          </a:p>
          <a:p>
            <a:pPr marL="285750" indent="-285750">
              <a:buFont typeface="Arial" panose="020B0604020202020204" pitchFamily="34" charset="0"/>
              <a:buChar char="•"/>
            </a:pPr>
            <a:r>
              <a:rPr lang="en-GB" dirty="0"/>
              <a:t>There is learning that is not professional</a:t>
            </a:r>
          </a:p>
          <a:p>
            <a:pPr marL="285750" indent="-285750">
              <a:buFont typeface="Arial" panose="020B0604020202020204" pitchFamily="34" charset="0"/>
              <a:buChar char="•"/>
            </a:pPr>
            <a:r>
              <a:rPr lang="en-GB" dirty="0"/>
              <a:t>There is professional behaviour that is not learning</a:t>
            </a:r>
          </a:p>
          <a:p>
            <a:pPr marL="285750" indent="-285750">
              <a:buFont typeface="Arial" panose="020B0604020202020204" pitchFamily="34" charset="0"/>
              <a:buChar char="•"/>
            </a:pPr>
            <a:r>
              <a:rPr lang="en-GB" dirty="0"/>
              <a:t>Learning a new scale on the violin is not professional learning…</a:t>
            </a:r>
          </a:p>
          <a:p>
            <a:pPr marL="285750" indent="-285750">
              <a:buFont typeface="Arial" panose="020B0604020202020204" pitchFamily="34" charset="0"/>
              <a:buChar char="•"/>
            </a:pPr>
            <a:r>
              <a:rPr lang="en-GB" dirty="0"/>
              <a:t>Unless you’re a professional violinist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941" y="456158"/>
            <a:ext cx="2362200" cy="50292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95631" y="85367"/>
            <a:ext cx="940903" cy="894246"/>
          </a:xfrm>
          <a:prstGeom prst="rect">
            <a:avLst/>
          </a:prstGeom>
        </p:spPr>
      </p:pic>
      <p:sp>
        <p:nvSpPr>
          <p:cNvPr id="11" name="Blwch Testun 5"/>
          <p:cNvSpPr txBox="1"/>
          <p:nvPr/>
        </p:nvSpPr>
        <p:spPr>
          <a:xfrm>
            <a:off x="280534" y="6319525"/>
            <a:ext cx="4694487" cy="392413"/>
          </a:xfrm>
          <a:prstGeom prst="rect">
            <a:avLst/>
          </a:prstGeom>
          <a:noFill/>
        </p:spPr>
        <p:txBody>
          <a:bodyPr wrap="square" lIns="64307" tIns="34289" rIns="64307" bIns="34289" rtlCol="0">
            <a:spAutoFit/>
          </a:bodyPr>
          <a:lstStyle/>
          <a:p>
            <a:r>
              <a:rPr lang="en-GB" sz="2100" dirty="0" smtClean="0">
                <a:latin typeface="Frutiger 65"/>
              </a:rPr>
              <a:t>#</a:t>
            </a:r>
            <a:r>
              <a:rPr lang="en-GB" sz="2100" dirty="0" err="1" smtClean="0">
                <a:latin typeface="Frutiger 65"/>
              </a:rPr>
              <a:t>CenhadaethAddysgCymru</a:t>
            </a:r>
            <a:endParaRPr lang="cy-GB" sz="2100" dirty="0">
              <a:latin typeface="Frutiger 65"/>
            </a:endParaRPr>
          </a:p>
        </p:txBody>
      </p:sp>
      <p:sp>
        <p:nvSpPr>
          <p:cNvPr id="12" name="Blwch Testun 6"/>
          <p:cNvSpPr txBox="1"/>
          <p:nvPr/>
        </p:nvSpPr>
        <p:spPr>
          <a:xfrm>
            <a:off x="7210859" y="6307698"/>
            <a:ext cx="4694487" cy="392413"/>
          </a:xfrm>
          <a:prstGeom prst="rect">
            <a:avLst/>
          </a:prstGeom>
          <a:noFill/>
        </p:spPr>
        <p:txBody>
          <a:bodyPr wrap="square" lIns="64307" tIns="34289" rIns="64307" bIns="34289" rtlCol="0">
            <a:spAutoFit/>
          </a:bodyPr>
          <a:lstStyle/>
          <a:p>
            <a:pPr algn="r"/>
            <a:r>
              <a:rPr lang="en-GB" sz="2100" dirty="0">
                <a:latin typeface="Frutiger 65"/>
              </a:rPr>
              <a:t>#</a:t>
            </a:r>
            <a:r>
              <a:rPr lang="en-GB" sz="2100" dirty="0" err="1" smtClean="0">
                <a:latin typeface="Frutiger 65"/>
              </a:rPr>
              <a:t>EducationMissionWales</a:t>
            </a:r>
            <a:endParaRPr lang="cy-GB" sz="2100" dirty="0">
              <a:latin typeface="Frutiger 65"/>
            </a:endParaRPr>
          </a:p>
        </p:txBody>
      </p:sp>
    </p:spTree>
    <p:extLst>
      <p:ext uri="{BB962C8B-B14F-4D97-AF65-F5344CB8AC3E}">
        <p14:creationId xmlns:p14="http://schemas.microsoft.com/office/powerpoint/2010/main" val="2250690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CCDD601B-AD75-4E43-B288-96B56B0CF9E3}"/>
              </a:ext>
            </a:extLst>
          </p:cNvPr>
          <p:cNvSpPr txBox="1"/>
          <p:nvPr/>
        </p:nvSpPr>
        <p:spPr>
          <a:xfrm>
            <a:off x="1023584" y="68027"/>
            <a:ext cx="9614449" cy="523220"/>
          </a:xfrm>
          <a:prstGeom prst="rect">
            <a:avLst/>
          </a:prstGeom>
          <a:noFill/>
        </p:spPr>
        <p:txBody>
          <a:bodyPr wrap="square" rtlCol="0">
            <a:spAutoFit/>
          </a:bodyPr>
          <a:lstStyle/>
          <a:p>
            <a:pPr algn="ctr"/>
            <a:r>
              <a:rPr lang="en-GB" sz="2800" b="1" dirty="0"/>
              <a:t>Why do we need a National </a:t>
            </a:r>
            <a:r>
              <a:rPr lang="en-GB" sz="2800" b="1" dirty="0" smtClean="0"/>
              <a:t>Approach to Professional Learning?</a:t>
            </a:r>
            <a:endParaRPr lang="en-GB" sz="2800" b="1" dirty="0"/>
          </a:p>
        </p:txBody>
      </p:sp>
      <p:sp>
        <p:nvSpPr>
          <p:cNvPr id="31" name="TextBox 30">
            <a:extLst>
              <a:ext uri="{FF2B5EF4-FFF2-40B4-BE49-F238E27FC236}">
                <a16:creationId xmlns:a16="http://schemas.microsoft.com/office/drawing/2014/main" id="{732C0D00-FB23-4694-9D95-A3D6C9D8B063}"/>
              </a:ext>
            </a:extLst>
          </p:cNvPr>
          <p:cNvSpPr txBox="1"/>
          <p:nvPr/>
        </p:nvSpPr>
        <p:spPr>
          <a:xfrm>
            <a:off x="246165" y="2095064"/>
            <a:ext cx="11707292" cy="892552"/>
          </a:xfrm>
          <a:prstGeom prst="rect">
            <a:avLst/>
          </a:prstGeom>
          <a:solidFill>
            <a:schemeClr val="accent6">
              <a:lumMod val="20000"/>
              <a:lumOff val="80000"/>
            </a:schemeClr>
          </a:solidFill>
        </p:spPr>
        <p:txBody>
          <a:bodyPr wrap="square" rtlCol="0">
            <a:spAutoFit/>
          </a:bodyPr>
          <a:lstStyle/>
          <a:p>
            <a:r>
              <a:rPr lang="en-GB" sz="1600" dirty="0"/>
              <a:t>The Welsh Government document </a:t>
            </a:r>
            <a:r>
              <a:rPr lang="en-GB" sz="1600" b="1" i="1" dirty="0"/>
              <a:t>Education in Wales: Our national mission</a:t>
            </a:r>
            <a:r>
              <a:rPr lang="en-GB" sz="1600" dirty="0"/>
              <a:t> sets out the Welsh Government’s priorities for the education system for the period to 2021.  Page 27 states that </a:t>
            </a:r>
            <a:r>
              <a:rPr lang="en-GB" b="1" dirty="0"/>
              <a:t>during the autumn of 2018 we will launch a national approach to professional learning (PL) (to include teachers/practitioners, learning support and supply staff)</a:t>
            </a:r>
            <a:r>
              <a:rPr lang="en-GB" sz="1600" dirty="0"/>
              <a:t>.</a:t>
            </a:r>
          </a:p>
        </p:txBody>
      </p:sp>
      <p:sp>
        <p:nvSpPr>
          <p:cNvPr id="2" name="Rectangle 1">
            <a:extLst>
              <a:ext uri="{FF2B5EF4-FFF2-40B4-BE49-F238E27FC236}">
                <a16:creationId xmlns:a16="http://schemas.microsoft.com/office/drawing/2014/main" id="{7B0B6EC0-920C-4A1F-B7C6-F23478F02C73}"/>
              </a:ext>
            </a:extLst>
          </p:cNvPr>
          <p:cNvSpPr/>
          <p:nvPr/>
        </p:nvSpPr>
        <p:spPr>
          <a:xfrm>
            <a:off x="246165" y="3191862"/>
            <a:ext cx="11707292" cy="1446550"/>
          </a:xfrm>
          <a:prstGeom prst="rect">
            <a:avLst/>
          </a:prstGeom>
          <a:solidFill>
            <a:schemeClr val="accent5">
              <a:lumMod val="20000"/>
              <a:lumOff val="80000"/>
            </a:schemeClr>
          </a:solidFill>
        </p:spPr>
        <p:txBody>
          <a:bodyPr wrap="square">
            <a:spAutoFit/>
          </a:bodyPr>
          <a:lstStyle/>
          <a:p>
            <a:r>
              <a:rPr lang="en-GB" sz="1600" dirty="0">
                <a:latin typeface="Calibri" panose="020F0502020204030204" pitchFamily="34" charset="0"/>
                <a:ea typeface="Calibri" panose="020F0502020204030204" pitchFamily="34" charset="0"/>
                <a:cs typeface="Times New Roman" panose="02020603050405020304" pitchFamily="18" charset="0"/>
              </a:rPr>
              <a:t>It is clear as we develop the National </a:t>
            </a:r>
            <a:r>
              <a:rPr lang="en-GB" sz="1600" dirty="0" smtClean="0">
                <a:latin typeface="Calibri" panose="020F0502020204030204" pitchFamily="34" charset="0"/>
                <a:ea typeface="Calibri" panose="020F0502020204030204" pitchFamily="34" charset="0"/>
                <a:cs typeface="Times New Roman" panose="02020603050405020304" pitchFamily="18" charset="0"/>
              </a:rPr>
              <a:t>Approach to Professional Learning </a:t>
            </a:r>
            <a:r>
              <a:rPr lang="en-GB" sz="1600" dirty="0">
                <a:latin typeface="Calibri" panose="020F0502020204030204" pitchFamily="34" charset="0"/>
                <a:ea typeface="Calibri" panose="020F0502020204030204" pitchFamily="34" charset="0"/>
                <a:cs typeface="Times New Roman" panose="02020603050405020304" pitchFamily="18" charset="0"/>
              </a:rPr>
              <a:t>that</a:t>
            </a:r>
            <a:r>
              <a:rPr lang="en-GB" b="1" dirty="0">
                <a:latin typeface="Calibri" panose="020F0502020204030204" pitchFamily="34" charset="0"/>
                <a:ea typeface="Calibri" panose="020F0502020204030204" pitchFamily="34" charset="0"/>
                <a:cs typeface="Times New Roman" panose="02020603050405020304" pitchFamily="18" charset="0"/>
              </a:rPr>
              <a:t> there is variation</a:t>
            </a:r>
            <a:r>
              <a:rPr lang="en-GB" sz="1600" dirty="0">
                <a:latin typeface="Calibri" panose="020F0502020204030204" pitchFamily="34" charset="0"/>
                <a:ea typeface="Calibri" panose="020F0502020204030204" pitchFamily="34" charset="0"/>
                <a:cs typeface="Times New Roman" panose="02020603050405020304" pitchFamily="18" charset="0"/>
              </a:rPr>
              <a:t> across Wales in PL </a:t>
            </a:r>
            <a:r>
              <a:rPr lang="en-GB" b="1" dirty="0">
                <a:latin typeface="Calibri" panose="020F0502020204030204" pitchFamily="34" charset="0"/>
                <a:ea typeface="Calibri" panose="020F0502020204030204" pitchFamily="34" charset="0"/>
                <a:cs typeface="Times New Roman" panose="02020603050405020304" pitchFamily="18" charset="0"/>
              </a:rPr>
              <a:t>provision and experiences</a:t>
            </a:r>
            <a:r>
              <a:rPr lang="en-GB" sz="1600" dirty="0">
                <a:latin typeface="Calibri" panose="020F0502020204030204" pitchFamily="34" charset="0"/>
                <a:ea typeface="Calibri" panose="020F0502020204030204" pitchFamily="34" charset="0"/>
                <a:cs typeface="Times New Roman" panose="02020603050405020304" pitchFamily="18" charset="0"/>
              </a:rPr>
              <a:t>.  From the current Initial Teacher Education (ITE) programme, through regions’ support for newly qualified teacher (NQT) induction, to PL provision for serving practitioners and </a:t>
            </a:r>
            <a:r>
              <a:rPr lang="en-GB" sz="1600" dirty="0" smtClean="0">
                <a:latin typeface="Calibri" panose="020F0502020204030204" pitchFamily="34" charset="0"/>
                <a:ea typeface="Calibri" panose="020F0502020204030204" pitchFamily="34" charset="0"/>
                <a:cs typeface="Times New Roman" panose="02020603050405020304" pitchFamily="18" charset="0"/>
              </a:rPr>
              <a:t>leaders and the research and learning that practitioners engage in, </a:t>
            </a:r>
            <a:r>
              <a:rPr lang="en-GB" sz="1600" dirty="0">
                <a:latin typeface="Calibri" panose="020F0502020204030204" pitchFamily="34" charset="0"/>
                <a:ea typeface="Calibri" panose="020F0502020204030204" pitchFamily="34" charset="0"/>
                <a:cs typeface="Times New Roman" panose="02020603050405020304" pitchFamily="18" charset="0"/>
              </a:rPr>
              <a:t>there is </a:t>
            </a:r>
            <a:r>
              <a:rPr lang="en-GB" b="1" dirty="0">
                <a:latin typeface="Calibri" panose="020F0502020204030204" pitchFamily="34" charset="0"/>
                <a:ea typeface="Calibri" panose="020F0502020204030204" pitchFamily="34" charset="0"/>
                <a:cs typeface="Times New Roman" panose="02020603050405020304" pitchFamily="18" charset="0"/>
              </a:rPr>
              <a:t>too much variation </a:t>
            </a:r>
            <a:r>
              <a:rPr lang="en-GB" sz="1600" dirty="0">
                <a:latin typeface="Calibri" panose="020F0502020204030204" pitchFamily="34" charset="0"/>
                <a:ea typeface="Calibri" panose="020F0502020204030204" pitchFamily="34" charset="0"/>
                <a:cs typeface="Times New Roman" panose="02020603050405020304" pitchFamily="18" charset="0"/>
              </a:rPr>
              <a:t>in </a:t>
            </a:r>
            <a:r>
              <a:rPr lang="en-GB" b="1" dirty="0">
                <a:latin typeface="Calibri" panose="020F0502020204030204" pitchFamily="34" charset="0"/>
                <a:ea typeface="Calibri" panose="020F0502020204030204" pitchFamily="34" charset="0"/>
                <a:cs typeface="Times New Roman" panose="02020603050405020304" pitchFamily="18" charset="0"/>
              </a:rPr>
              <a:t>access and entitlement</a:t>
            </a:r>
            <a:r>
              <a:rPr lang="en-GB" sz="1600" dirty="0">
                <a:latin typeface="Calibri" panose="020F0502020204030204" pitchFamily="34" charset="0"/>
                <a:ea typeface="Calibri" panose="020F0502020204030204" pitchFamily="34" charset="0"/>
                <a:cs typeface="Times New Roman" panose="02020603050405020304" pitchFamily="18" charset="0"/>
              </a:rPr>
              <a:t>, in the </a:t>
            </a:r>
            <a:r>
              <a:rPr lang="en-GB" b="1" dirty="0">
                <a:latin typeface="Calibri" panose="020F0502020204030204" pitchFamily="34" charset="0"/>
                <a:ea typeface="Calibri" panose="020F0502020204030204" pitchFamily="34" charset="0"/>
                <a:cs typeface="Times New Roman" panose="02020603050405020304" pitchFamily="18" charset="0"/>
              </a:rPr>
              <a:t>quality of PL experiences </a:t>
            </a:r>
            <a:r>
              <a:rPr lang="en-GB" sz="1600" dirty="0">
                <a:latin typeface="Calibri" panose="020F0502020204030204" pitchFamily="34" charset="0"/>
                <a:ea typeface="Calibri" panose="020F0502020204030204" pitchFamily="34" charset="0"/>
                <a:cs typeface="Times New Roman" panose="02020603050405020304" pitchFamily="18" charset="0"/>
              </a:rPr>
              <a:t>and in the </a:t>
            </a:r>
            <a:r>
              <a:rPr lang="en-GB" b="1" dirty="0">
                <a:latin typeface="Calibri" panose="020F0502020204030204" pitchFamily="34" charset="0"/>
                <a:ea typeface="Calibri" panose="020F0502020204030204" pitchFamily="34" charset="0"/>
                <a:cs typeface="Times New Roman" panose="02020603050405020304" pitchFamily="18" charset="0"/>
              </a:rPr>
              <a:t>impact of PL on practice and outcomes </a:t>
            </a:r>
            <a:r>
              <a:rPr lang="en-GB" sz="1600" dirty="0">
                <a:latin typeface="Calibri" panose="020F0502020204030204" pitchFamily="34" charset="0"/>
                <a:ea typeface="Calibri" panose="020F0502020204030204" pitchFamily="34" charset="0"/>
                <a:cs typeface="Times New Roman" panose="02020603050405020304" pitchFamily="18" charset="0"/>
              </a:rPr>
              <a:t>for schools and learners. </a:t>
            </a:r>
            <a:endParaRPr lang="en-GB" sz="1600" dirty="0"/>
          </a:p>
        </p:txBody>
      </p:sp>
      <p:sp>
        <p:nvSpPr>
          <p:cNvPr id="3" name="Rectangle 2">
            <a:extLst>
              <a:ext uri="{FF2B5EF4-FFF2-40B4-BE49-F238E27FC236}">
                <a16:creationId xmlns:a16="http://schemas.microsoft.com/office/drawing/2014/main" id="{F1A3A40C-5249-4278-9734-9C8B5FADA9A1}"/>
              </a:ext>
            </a:extLst>
          </p:cNvPr>
          <p:cNvSpPr/>
          <p:nvPr/>
        </p:nvSpPr>
        <p:spPr>
          <a:xfrm>
            <a:off x="246165" y="4787509"/>
            <a:ext cx="11707292" cy="2035301"/>
          </a:xfrm>
          <a:prstGeom prst="rect">
            <a:avLst/>
          </a:prstGeom>
          <a:solidFill>
            <a:schemeClr val="accent4">
              <a:lumMod val="20000"/>
              <a:lumOff val="80000"/>
            </a:schemeClr>
          </a:solidFill>
        </p:spPr>
        <p:txBody>
          <a:bodyPr wrap="square">
            <a:spAutoFit/>
          </a:bodyPr>
          <a:lstStyle/>
          <a:p>
            <a:pPr>
              <a:lnSpc>
                <a:spcPct val="107000"/>
              </a:lnSpc>
              <a:spcAft>
                <a:spcPts val="0"/>
              </a:spcAft>
            </a:pPr>
            <a:r>
              <a:rPr lang="en-GB" sz="1600" dirty="0">
                <a:latin typeface="Calibri" panose="020F0502020204030204" pitchFamily="34" charset="0"/>
                <a:ea typeface="Calibri" panose="020F0502020204030204" pitchFamily="34" charset="0"/>
                <a:cs typeface="Times New Roman" panose="02020603050405020304" pitchFamily="18" charset="0"/>
              </a:rPr>
              <a:t>The National </a:t>
            </a:r>
            <a:r>
              <a:rPr lang="en-GB" sz="1600" dirty="0" smtClean="0">
                <a:latin typeface="Calibri" panose="020F0502020204030204" pitchFamily="34" charset="0"/>
                <a:ea typeface="Calibri" panose="020F0502020204030204" pitchFamily="34" charset="0"/>
                <a:cs typeface="Times New Roman" panose="02020603050405020304" pitchFamily="18" charset="0"/>
              </a:rPr>
              <a:t>Approach to Professional Learning </a:t>
            </a:r>
            <a:r>
              <a:rPr lang="en-GB" sz="1600" dirty="0">
                <a:latin typeface="Calibri" panose="020F0502020204030204" pitchFamily="34" charset="0"/>
                <a:ea typeface="Calibri" panose="020F0502020204030204" pitchFamily="34" charset="0"/>
                <a:cs typeface="Times New Roman" panose="02020603050405020304" pitchFamily="18" charset="0"/>
              </a:rPr>
              <a:t>will address this by giving the system a model of </a:t>
            </a:r>
            <a:r>
              <a:rPr lang="en-GB" sz="1600" dirty="0" smtClean="0">
                <a:latin typeface="Calibri" panose="020F0502020204030204" pitchFamily="34" charset="0"/>
                <a:ea typeface="Calibri" panose="020F0502020204030204" pitchFamily="34" charset="0"/>
                <a:cs typeface="Times New Roman" panose="02020603050405020304" pitchFamily="18" charset="0"/>
              </a:rPr>
              <a:t>interconnected </a:t>
            </a:r>
            <a:r>
              <a:rPr lang="en-GB" sz="1600" dirty="0">
                <a:latin typeface="Calibri" panose="020F0502020204030204" pitchFamily="34" charset="0"/>
                <a:ea typeface="Calibri" panose="020F0502020204030204" pitchFamily="34" charset="0"/>
                <a:cs typeface="Times New Roman" panose="02020603050405020304" pitchFamily="18" charset="0"/>
              </a:rPr>
              <a:t>elements that:</a:t>
            </a:r>
          </a:p>
          <a:p>
            <a:pPr marL="342900" indent="-342900">
              <a:lnSpc>
                <a:spcPct val="107000"/>
              </a:lnSpc>
              <a:buFont typeface="Symbol" panose="05050102010706020507" pitchFamily="18" charset="2"/>
              <a:buChar char=""/>
            </a:pPr>
            <a:r>
              <a:rPr lang="en-GB" sz="1600" dirty="0">
                <a:latin typeface="Calibri" panose="020F0502020204030204" pitchFamily="34" charset="0"/>
                <a:ea typeface="Calibri" panose="020F0502020204030204" pitchFamily="34" charset="0"/>
                <a:cs typeface="Times New Roman" panose="02020603050405020304" pitchFamily="18" charset="0"/>
              </a:rPr>
              <a:t>Set out the </a:t>
            </a:r>
            <a:r>
              <a:rPr lang="en-GB" sz="1600" b="1" dirty="0">
                <a:latin typeface="Calibri" panose="020F0502020204030204" pitchFamily="34" charset="0"/>
                <a:ea typeface="Calibri" panose="020F0502020204030204" pitchFamily="34" charset="0"/>
                <a:cs typeface="Times New Roman" panose="02020603050405020304" pitchFamily="18" charset="0"/>
              </a:rPr>
              <a:t>entitlement</a:t>
            </a:r>
            <a:r>
              <a:rPr lang="en-GB" sz="1600" dirty="0">
                <a:latin typeface="Calibri" panose="020F0502020204030204" pitchFamily="34" charset="0"/>
                <a:ea typeface="Calibri" panose="020F0502020204030204" pitchFamily="34" charset="0"/>
                <a:cs typeface="Times New Roman" panose="02020603050405020304" pitchFamily="18" charset="0"/>
              </a:rPr>
              <a:t> of all participants in the system, so that leaders and practitioners across all schools and settings know what to expect from the middle tier in terms of provision and </a:t>
            </a:r>
            <a:r>
              <a:rPr lang="en-GB" sz="1600" dirty="0" smtClean="0">
                <a:latin typeface="Calibri" panose="020F0502020204030204" pitchFamily="34" charset="0"/>
                <a:ea typeface="Calibri" panose="020F0502020204030204" pitchFamily="34" charset="0"/>
                <a:cs typeface="Times New Roman" panose="02020603050405020304" pitchFamily="18" charset="0"/>
              </a:rPr>
              <a:t>support and from government in terms of policy</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GB" sz="1600" dirty="0">
                <a:latin typeface="Calibri" panose="020F0502020204030204" pitchFamily="34" charset="0"/>
                <a:ea typeface="Calibri" panose="020F0502020204030204" pitchFamily="34" charset="0"/>
                <a:cs typeface="Times New Roman" panose="02020603050405020304" pitchFamily="18" charset="0"/>
              </a:rPr>
              <a:t>Express </a:t>
            </a:r>
            <a:r>
              <a:rPr lang="en-GB" sz="1600" b="1" dirty="0">
                <a:latin typeface="Calibri" panose="020F0502020204030204" pitchFamily="34" charset="0"/>
                <a:ea typeface="Calibri" panose="020F0502020204030204" pitchFamily="34" charset="0"/>
                <a:cs typeface="Times New Roman" panose="02020603050405020304" pitchFamily="18" charset="0"/>
              </a:rPr>
              <a:t>design criteria</a:t>
            </a:r>
            <a:r>
              <a:rPr lang="en-GB" sz="1600" dirty="0">
                <a:latin typeface="Calibri" panose="020F0502020204030204" pitchFamily="34" charset="0"/>
                <a:ea typeface="Calibri" panose="020F0502020204030204" pitchFamily="34" charset="0"/>
                <a:cs typeface="Times New Roman" panose="02020603050405020304" pitchFamily="18" charset="0"/>
              </a:rPr>
              <a:t> for PL activities, resources and processes, and so guide providers across the system on how provision and experiences should be designed</a:t>
            </a:r>
          </a:p>
          <a:p>
            <a:pPr marL="342900" lvl="0" indent="-342900">
              <a:lnSpc>
                <a:spcPct val="107000"/>
              </a:lnSpc>
              <a:spcAft>
                <a:spcPts val="0"/>
              </a:spcAft>
              <a:buFont typeface="Symbol" panose="05050102010706020507" pitchFamily="18" charset="2"/>
              <a:buChar char=""/>
            </a:pPr>
            <a:r>
              <a:rPr lang="en-GB" sz="1600" dirty="0" smtClean="0">
                <a:latin typeface="Calibri" panose="020F0502020204030204" pitchFamily="34" charset="0"/>
                <a:ea typeface="Calibri" panose="020F0502020204030204" pitchFamily="34" charset="0"/>
                <a:cs typeface="Times New Roman" panose="02020603050405020304" pitchFamily="18" charset="0"/>
              </a:rPr>
              <a:t>Describe </a:t>
            </a:r>
            <a:r>
              <a:rPr lang="en-GB" sz="1600" dirty="0">
                <a:latin typeface="Calibri" panose="020F0502020204030204" pitchFamily="34" charset="0"/>
                <a:ea typeface="Calibri" panose="020F0502020204030204" pitchFamily="34" charset="0"/>
                <a:cs typeface="Times New Roman" panose="02020603050405020304" pitchFamily="18" charset="0"/>
              </a:rPr>
              <a:t>the Welsh Government’s </a:t>
            </a:r>
            <a:r>
              <a:rPr lang="en-GB" b="1" dirty="0">
                <a:latin typeface="Calibri" panose="020F0502020204030204" pitchFamily="34" charset="0"/>
                <a:ea typeface="Calibri" panose="020F0502020204030204" pitchFamily="34" charset="0"/>
                <a:cs typeface="Times New Roman" panose="02020603050405020304" pitchFamily="18" charset="0"/>
              </a:rPr>
              <a:t>expectations of the system’s behaviour</a:t>
            </a:r>
            <a:r>
              <a:rPr lang="en-GB" sz="1600" dirty="0">
                <a:latin typeface="Calibri" panose="020F0502020204030204" pitchFamily="34" charset="0"/>
                <a:ea typeface="Calibri" panose="020F0502020204030204" pitchFamily="34" charset="0"/>
                <a:cs typeface="Times New Roman" panose="02020603050405020304" pitchFamily="18" charset="0"/>
              </a:rPr>
              <a:t>, and so </a:t>
            </a:r>
            <a:r>
              <a:rPr lang="en-GB" b="1" dirty="0">
                <a:latin typeface="Calibri" panose="020F0502020204030204" pitchFamily="34" charset="0"/>
                <a:ea typeface="Calibri" panose="020F0502020204030204" pitchFamily="34" charset="0"/>
                <a:cs typeface="Times New Roman" panose="02020603050405020304" pitchFamily="18" charset="0"/>
              </a:rPr>
              <a:t>make policy and resourcing decisions transparent </a:t>
            </a:r>
            <a:r>
              <a:rPr lang="en-GB" sz="1600" dirty="0">
                <a:latin typeface="Calibri" panose="020F0502020204030204" pitchFamily="34" charset="0"/>
                <a:ea typeface="Calibri" panose="020F0502020204030204" pitchFamily="34" charset="0"/>
                <a:cs typeface="Times New Roman" panose="02020603050405020304" pitchFamily="18" charset="0"/>
              </a:rPr>
              <a:t>to the middle tier and </a:t>
            </a:r>
            <a:r>
              <a:rPr lang="en-GB" sz="1600" dirty="0" smtClean="0">
                <a:latin typeface="Calibri" panose="020F0502020204030204" pitchFamily="34" charset="0"/>
                <a:ea typeface="Calibri" panose="020F0502020204030204" pitchFamily="34" charset="0"/>
                <a:cs typeface="Times New Roman" panose="02020603050405020304" pitchFamily="18" charset="0"/>
              </a:rPr>
              <a:t>schools</a:t>
            </a: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A3D57FA0-0899-4F87-BDA2-E30744B8D85B}"/>
              </a:ext>
            </a:extLst>
          </p:cNvPr>
          <p:cNvSpPr txBox="1"/>
          <p:nvPr/>
        </p:nvSpPr>
        <p:spPr>
          <a:xfrm>
            <a:off x="246165" y="695800"/>
            <a:ext cx="11707292" cy="1200329"/>
          </a:xfrm>
          <a:prstGeom prst="rect">
            <a:avLst/>
          </a:prstGeom>
          <a:solidFill>
            <a:schemeClr val="accent2">
              <a:lumMod val="20000"/>
              <a:lumOff val="80000"/>
            </a:schemeClr>
          </a:solidFill>
        </p:spPr>
        <p:txBody>
          <a:bodyPr wrap="square" rtlCol="0">
            <a:spAutoFit/>
          </a:bodyPr>
          <a:lstStyle/>
          <a:p>
            <a:r>
              <a:rPr lang="en-GB" sz="1600" dirty="0"/>
              <a:t>At the heart of the Welsh education story is </a:t>
            </a:r>
            <a:r>
              <a:rPr lang="en-GB" b="1" dirty="0"/>
              <a:t>curriculum reform</a:t>
            </a:r>
            <a:r>
              <a:rPr lang="en-GB" sz="1600" dirty="0"/>
              <a:t>.  The new curriculum will call on all practitioners to think afresh about </a:t>
            </a:r>
            <a:r>
              <a:rPr lang="en-GB" b="1" dirty="0"/>
              <a:t>what they teach, how they teach </a:t>
            </a:r>
            <a:r>
              <a:rPr lang="en-GB" sz="1600" dirty="0"/>
              <a:t>and about what </a:t>
            </a:r>
            <a:r>
              <a:rPr lang="en-GB" b="1" dirty="0"/>
              <a:t>we want young people to be as well as to learn</a:t>
            </a:r>
            <a:r>
              <a:rPr lang="en-GB" sz="1600" dirty="0"/>
              <a:t>.  Leaders and teachers will be afforded </a:t>
            </a:r>
            <a:r>
              <a:rPr lang="en-GB" b="1" dirty="0"/>
              <a:t>higher levels of autonomy and agency</a:t>
            </a:r>
            <a:r>
              <a:rPr lang="en-GB" sz="1600" dirty="0"/>
              <a:t> in schools and classrooms, and with this will come the need to develop </a:t>
            </a:r>
            <a:r>
              <a:rPr lang="en-GB" b="1" dirty="0"/>
              <a:t>new skills and approaches</a:t>
            </a:r>
            <a:r>
              <a:rPr lang="en-GB" sz="1600" dirty="0"/>
              <a:t>. </a:t>
            </a:r>
          </a:p>
        </p:txBody>
      </p:sp>
    </p:spTree>
    <p:extLst>
      <p:ext uri="{BB962C8B-B14F-4D97-AF65-F5344CB8AC3E}">
        <p14:creationId xmlns:p14="http://schemas.microsoft.com/office/powerpoint/2010/main" val="3162467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162651" y="2299476"/>
            <a:ext cx="6646460" cy="3046988"/>
          </a:xfrm>
          <a:prstGeom prst="rect">
            <a:avLst/>
          </a:prstGeom>
          <a:noFill/>
        </p:spPr>
        <p:txBody>
          <a:bodyPr wrap="square" rtlCol="0">
            <a:spAutoFit/>
          </a:bodyPr>
          <a:lstStyle/>
          <a:p>
            <a:r>
              <a:rPr lang="en-GB" sz="3200" dirty="0"/>
              <a:t>The </a:t>
            </a:r>
            <a:r>
              <a:rPr lang="en-GB" sz="3200" dirty="0" smtClean="0"/>
              <a:t>school learner is at </a:t>
            </a:r>
            <a:r>
              <a:rPr lang="en-GB" sz="3200" dirty="0"/>
              <a:t>the centre of </a:t>
            </a:r>
            <a:r>
              <a:rPr lang="en-GB" sz="3200" dirty="0" smtClean="0"/>
              <a:t>our national approach.  PL should be intended and designed </a:t>
            </a:r>
            <a:r>
              <a:rPr lang="en-GB" sz="3200" dirty="0"/>
              <a:t>to exert optimum impact on </a:t>
            </a:r>
            <a:r>
              <a:rPr lang="en-GB" sz="3200" dirty="0" smtClean="0"/>
              <a:t>school learners</a:t>
            </a:r>
            <a:r>
              <a:rPr lang="en-GB" sz="3200" dirty="0"/>
              <a:t>’ experiences and </a:t>
            </a:r>
            <a:r>
              <a:rPr lang="en-GB" sz="3200" dirty="0" smtClean="0"/>
              <a:t>achievements.  </a:t>
            </a:r>
          </a:p>
          <a:p>
            <a:endParaRPr lang="en-GB" sz="3200" dirty="0"/>
          </a:p>
        </p:txBody>
      </p:sp>
      <p:sp>
        <p:nvSpPr>
          <p:cNvPr id="30" name="TextBox 29">
            <a:extLst>
              <a:ext uri="{FF2B5EF4-FFF2-40B4-BE49-F238E27FC236}">
                <a16:creationId xmlns:a16="http://schemas.microsoft.com/office/drawing/2014/main" id="{22D08711-BD71-4A5E-B53F-1415058B710D}"/>
              </a:ext>
            </a:extLst>
          </p:cNvPr>
          <p:cNvSpPr txBox="1"/>
          <p:nvPr/>
        </p:nvSpPr>
        <p:spPr>
          <a:xfrm>
            <a:off x="1163980" y="1289726"/>
            <a:ext cx="10374807" cy="523220"/>
          </a:xfrm>
          <a:prstGeom prst="rect">
            <a:avLst/>
          </a:prstGeom>
          <a:noFill/>
        </p:spPr>
        <p:txBody>
          <a:bodyPr wrap="square" rtlCol="0">
            <a:spAutoFit/>
          </a:bodyPr>
          <a:lstStyle/>
          <a:p>
            <a:r>
              <a:rPr lang="en-GB" sz="2800" b="1" dirty="0"/>
              <a:t>The </a:t>
            </a:r>
            <a:r>
              <a:rPr lang="en-GB" sz="2800" b="1" dirty="0" smtClean="0"/>
              <a:t>Key </a:t>
            </a:r>
            <a:r>
              <a:rPr lang="en-GB" sz="2800" b="1" dirty="0"/>
              <a:t>E</a:t>
            </a:r>
            <a:r>
              <a:rPr lang="en-GB" sz="2800" b="1" dirty="0" smtClean="0"/>
              <a:t>lements </a:t>
            </a:r>
            <a:r>
              <a:rPr lang="en-GB" sz="2800" b="1" dirty="0"/>
              <a:t>of </a:t>
            </a:r>
            <a:r>
              <a:rPr lang="en-GB" sz="2800" b="1" dirty="0" smtClean="0"/>
              <a:t>our National </a:t>
            </a:r>
            <a:r>
              <a:rPr lang="en-GB" sz="2800" b="1" dirty="0"/>
              <a:t>Approach to Professional Learning</a:t>
            </a:r>
            <a:endParaRPr lang="en-GB" sz="2800" b="1" dirty="0">
              <a:highlight>
                <a:srgbClr val="FFFF00"/>
              </a:highlight>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45885" t="52027" r="46728" b="36414"/>
          <a:stretch/>
        </p:blipFill>
        <p:spPr>
          <a:xfrm>
            <a:off x="8579795" y="3073940"/>
            <a:ext cx="710119" cy="74903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646" y="456158"/>
            <a:ext cx="2362200" cy="50292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68336" y="85367"/>
            <a:ext cx="940903" cy="894246"/>
          </a:xfrm>
          <a:prstGeom prst="rect">
            <a:avLst/>
          </a:prstGeom>
        </p:spPr>
      </p:pic>
      <p:sp>
        <p:nvSpPr>
          <p:cNvPr id="7" name="Blwch Testun 5"/>
          <p:cNvSpPr txBox="1"/>
          <p:nvPr/>
        </p:nvSpPr>
        <p:spPr>
          <a:xfrm>
            <a:off x="253239" y="6319525"/>
            <a:ext cx="4694487" cy="392413"/>
          </a:xfrm>
          <a:prstGeom prst="rect">
            <a:avLst/>
          </a:prstGeom>
          <a:noFill/>
        </p:spPr>
        <p:txBody>
          <a:bodyPr wrap="square" lIns="64307" tIns="34289" rIns="64307" bIns="34289" rtlCol="0">
            <a:spAutoFit/>
          </a:bodyPr>
          <a:lstStyle/>
          <a:p>
            <a:r>
              <a:rPr lang="en-GB" sz="2100" dirty="0" smtClean="0">
                <a:latin typeface="Frutiger 65"/>
              </a:rPr>
              <a:t>#</a:t>
            </a:r>
            <a:r>
              <a:rPr lang="en-GB" sz="2100" dirty="0" err="1" smtClean="0">
                <a:latin typeface="Frutiger 65"/>
              </a:rPr>
              <a:t>CenhadaethAddysgCymru</a:t>
            </a:r>
            <a:endParaRPr lang="cy-GB" sz="2100" dirty="0">
              <a:latin typeface="Frutiger 65"/>
            </a:endParaRPr>
          </a:p>
        </p:txBody>
      </p:sp>
      <p:sp>
        <p:nvSpPr>
          <p:cNvPr id="8" name="Blwch Testun 6"/>
          <p:cNvSpPr txBox="1"/>
          <p:nvPr/>
        </p:nvSpPr>
        <p:spPr>
          <a:xfrm>
            <a:off x="7210859" y="6307698"/>
            <a:ext cx="4694487" cy="392413"/>
          </a:xfrm>
          <a:prstGeom prst="rect">
            <a:avLst/>
          </a:prstGeom>
          <a:noFill/>
        </p:spPr>
        <p:txBody>
          <a:bodyPr wrap="square" lIns="64307" tIns="34289" rIns="64307" bIns="34289" rtlCol="0">
            <a:spAutoFit/>
          </a:bodyPr>
          <a:lstStyle/>
          <a:p>
            <a:pPr algn="r"/>
            <a:r>
              <a:rPr lang="en-GB" sz="2100" dirty="0">
                <a:latin typeface="Frutiger 65"/>
              </a:rPr>
              <a:t>#</a:t>
            </a:r>
            <a:r>
              <a:rPr lang="en-GB" sz="2100" dirty="0" err="1" smtClean="0">
                <a:latin typeface="Frutiger 65"/>
              </a:rPr>
              <a:t>EducationMissionWales</a:t>
            </a:r>
            <a:endParaRPr lang="cy-GB" sz="2100" dirty="0">
              <a:latin typeface="Frutiger 65"/>
            </a:endParaRPr>
          </a:p>
        </p:txBody>
      </p:sp>
    </p:spTree>
    <p:extLst>
      <p:ext uri="{BB962C8B-B14F-4D97-AF65-F5344CB8AC3E}">
        <p14:creationId xmlns:p14="http://schemas.microsoft.com/office/powerpoint/2010/main" val="377339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802169" y="1973416"/>
            <a:ext cx="6218825" cy="3539430"/>
          </a:xfrm>
          <a:prstGeom prst="rect">
            <a:avLst/>
          </a:prstGeom>
          <a:noFill/>
        </p:spPr>
        <p:txBody>
          <a:bodyPr wrap="square" rtlCol="0">
            <a:spAutoFit/>
          </a:bodyPr>
          <a:lstStyle/>
          <a:p>
            <a:r>
              <a:rPr lang="en-GB" sz="3200" dirty="0" smtClean="0"/>
              <a:t>The new curriculum is driven by the four purposes, and just as they are at the heart of learning in schools, they need to be at the heart of the professional learning experiences of practitioners at all levels of the system.</a:t>
            </a:r>
          </a:p>
        </p:txBody>
      </p:sp>
      <p:sp>
        <p:nvSpPr>
          <p:cNvPr id="42" name="TextBox 41">
            <a:extLst>
              <a:ext uri="{FF2B5EF4-FFF2-40B4-BE49-F238E27FC236}">
                <a16:creationId xmlns:a16="http://schemas.microsoft.com/office/drawing/2014/main" id="{22D08711-BD71-4A5E-B53F-1415058B710D}"/>
              </a:ext>
            </a:extLst>
          </p:cNvPr>
          <p:cNvSpPr txBox="1"/>
          <p:nvPr/>
        </p:nvSpPr>
        <p:spPr>
          <a:xfrm>
            <a:off x="802169" y="1263072"/>
            <a:ext cx="10374807" cy="523220"/>
          </a:xfrm>
          <a:prstGeom prst="rect">
            <a:avLst/>
          </a:prstGeom>
          <a:noFill/>
        </p:spPr>
        <p:txBody>
          <a:bodyPr wrap="square" rtlCol="0">
            <a:spAutoFit/>
          </a:bodyPr>
          <a:lstStyle/>
          <a:p>
            <a:r>
              <a:rPr lang="en-GB" sz="2800" b="1" dirty="0"/>
              <a:t>The </a:t>
            </a:r>
            <a:r>
              <a:rPr lang="en-GB" sz="2800" b="1" dirty="0" smtClean="0"/>
              <a:t>Key </a:t>
            </a:r>
            <a:r>
              <a:rPr lang="en-GB" sz="2800" b="1" dirty="0"/>
              <a:t>E</a:t>
            </a:r>
            <a:r>
              <a:rPr lang="en-GB" sz="2800" b="1" dirty="0" smtClean="0"/>
              <a:t>lements </a:t>
            </a:r>
            <a:r>
              <a:rPr lang="en-GB" sz="2800" b="1" dirty="0"/>
              <a:t>of </a:t>
            </a:r>
            <a:r>
              <a:rPr lang="en-GB" sz="2800" b="1" dirty="0" smtClean="0"/>
              <a:t>our National </a:t>
            </a:r>
            <a:r>
              <a:rPr lang="en-GB" sz="2800" b="1" dirty="0"/>
              <a:t>Approach to Professional Learning</a:t>
            </a:r>
            <a:endParaRPr lang="en-GB" sz="2800" b="1" dirty="0">
              <a:highlight>
                <a:srgbClr val="FFFF00"/>
              </a:highlight>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44670" t="49624" r="44806" b="37015"/>
          <a:stretch/>
        </p:blipFill>
        <p:spPr>
          <a:xfrm>
            <a:off x="8433881" y="3112851"/>
            <a:ext cx="1011675" cy="86576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646" y="456158"/>
            <a:ext cx="2362200" cy="50292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68336" y="85367"/>
            <a:ext cx="940903" cy="894246"/>
          </a:xfrm>
          <a:prstGeom prst="rect">
            <a:avLst/>
          </a:prstGeom>
        </p:spPr>
      </p:pic>
      <p:sp>
        <p:nvSpPr>
          <p:cNvPr id="7" name="Blwch Testun 5"/>
          <p:cNvSpPr txBox="1"/>
          <p:nvPr/>
        </p:nvSpPr>
        <p:spPr>
          <a:xfrm>
            <a:off x="253239" y="6319525"/>
            <a:ext cx="4694487" cy="392413"/>
          </a:xfrm>
          <a:prstGeom prst="rect">
            <a:avLst/>
          </a:prstGeom>
          <a:noFill/>
        </p:spPr>
        <p:txBody>
          <a:bodyPr wrap="square" lIns="64307" tIns="34289" rIns="64307" bIns="34289" rtlCol="0">
            <a:spAutoFit/>
          </a:bodyPr>
          <a:lstStyle/>
          <a:p>
            <a:r>
              <a:rPr lang="en-GB" sz="2100" dirty="0" smtClean="0">
                <a:latin typeface="Frutiger 65"/>
              </a:rPr>
              <a:t>#</a:t>
            </a:r>
            <a:r>
              <a:rPr lang="en-GB" sz="2100" dirty="0" err="1" smtClean="0">
                <a:latin typeface="Frutiger 65"/>
              </a:rPr>
              <a:t>CenhadaethAddysgCymru</a:t>
            </a:r>
            <a:endParaRPr lang="cy-GB" sz="2100" dirty="0">
              <a:latin typeface="Frutiger 65"/>
            </a:endParaRPr>
          </a:p>
        </p:txBody>
      </p:sp>
      <p:sp>
        <p:nvSpPr>
          <p:cNvPr id="8" name="Blwch Testun 6"/>
          <p:cNvSpPr txBox="1"/>
          <p:nvPr/>
        </p:nvSpPr>
        <p:spPr>
          <a:xfrm>
            <a:off x="7210859" y="6307698"/>
            <a:ext cx="4694487" cy="392413"/>
          </a:xfrm>
          <a:prstGeom prst="rect">
            <a:avLst/>
          </a:prstGeom>
          <a:noFill/>
        </p:spPr>
        <p:txBody>
          <a:bodyPr wrap="square" lIns="64307" tIns="34289" rIns="64307" bIns="34289" rtlCol="0">
            <a:spAutoFit/>
          </a:bodyPr>
          <a:lstStyle/>
          <a:p>
            <a:pPr algn="r"/>
            <a:r>
              <a:rPr lang="en-GB" sz="2100" dirty="0">
                <a:latin typeface="Frutiger 65"/>
              </a:rPr>
              <a:t>#</a:t>
            </a:r>
            <a:r>
              <a:rPr lang="en-GB" sz="2100" dirty="0" err="1" smtClean="0">
                <a:latin typeface="Frutiger 65"/>
              </a:rPr>
              <a:t>EducationMissionWales</a:t>
            </a:r>
            <a:endParaRPr lang="cy-GB" sz="2100" dirty="0">
              <a:latin typeface="Frutiger 65"/>
            </a:endParaRPr>
          </a:p>
        </p:txBody>
      </p:sp>
    </p:spTree>
    <p:extLst>
      <p:ext uri="{BB962C8B-B14F-4D97-AF65-F5344CB8AC3E}">
        <p14:creationId xmlns:p14="http://schemas.microsoft.com/office/powerpoint/2010/main" val="2249653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949567" y="1857760"/>
            <a:ext cx="6914862" cy="3539430"/>
          </a:xfrm>
          <a:prstGeom prst="rect">
            <a:avLst/>
          </a:prstGeom>
          <a:noFill/>
        </p:spPr>
        <p:txBody>
          <a:bodyPr wrap="square" rtlCol="0">
            <a:spAutoFit/>
          </a:bodyPr>
          <a:lstStyle/>
          <a:p>
            <a:r>
              <a:rPr lang="en-GB" sz="3200" dirty="0"/>
              <a:t>The </a:t>
            </a:r>
            <a:r>
              <a:rPr lang="en-GB" sz="3200" dirty="0" smtClean="0"/>
              <a:t>professional learner is near the </a:t>
            </a:r>
            <a:r>
              <a:rPr lang="en-GB" sz="3200" dirty="0"/>
              <a:t>centre of </a:t>
            </a:r>
            <a:r>
              <a:rPr lang="en-GB" sz="3200" dirty="0" smtClean="0"/>
              <a:t>our national approach.  PL should be intended and designed to be a personalised response to individual professional learners’ needs, taking into account their experience, expertise and aspirations.  </a:t>
            </a:r>
          </a:p>
        </p:txBody>
      </p:sp>
      <p:sp>
        <p:nvSpPr>
          <p:cNvPr id="15" name="TextBox 14">
            <a:extLst>
              <a:ext uri="{FF2B5EF4-FFF2-40B4-BE49-F238E27FC236}">
                <a16:creationId xmlns:a16="http://schemas.microsoft.com/office/drawing/2014/main" id="{22D08711-BD71-4A5E-B53F-1415058B710D}"/>
              </a:ext>
            </a:extLst>
          </p:cNvPr>
          <p:cNvSpPr txBox="1"/>
          <p:nvPr/>
        </p:nvSpPr>
        <p:spPr>
          <a:xfrm>
            <a:off x="949567" y="1018605"/>
            <a:ext cx="10374807" cy="523220"/>
          </a:xfrm>
          <a:prstGeom prst="rect">
            <a:avLst/>
          </a:prstGeom>
          <a:noFill/>
        </p:spPr>
        <p:txBody>
          <a:bodyPr wrap="square" rtlCol="0">
            <a:spAutoFit/>
          </a:bodyPr>
          <a:lstStyle/>
          <a:p>
            <a:r>
              <a:rPr lang="en-GB" sz="2800" b="1" dirty="0"/>
              <a:t>The </a:t>
            </a:r>
            <a:r>
              <a:rPr lang="en-GB" sz="2800" b="1" dirty="0" smtClean="0"/>
              <a:t>Key </a:t>
            </a:r>
            <a:r>
              <a:rPr lang="en-GB" sz="2800" b="1" dirty="0"/>
              <a:t>E</a:t>
            </a:r>
            <a:r>
              <a:rPr lang="en-GB" sz="2800" b="1" dirty="0" smtClean="0"/>
              <a:t>lements </a:t>
            </a:r>
            <a:r>
              <a:rPr lang="en-GB" sz="2800" b="1" dirty="0"/>
              <a:t>of </a:t>
            </a:r>
            <a:r>
              <a:rPr lang="en-GB" sz="2800" b="1" dirty="0" smtClean="0"/>
              <a:t>our National </a:t>
            </a:r>
            <a:r>
              <a:rPr lang="en-GB" sz="2800" b="1" dirty="0"/>
              <a:t>Approach to Professional Learning</a:t>
            </a:r>
            <a:endParaRPr lang="en-GB" sz="2800" b="1" dirty="0">
              <a:highlight>
                <a:srgbClr val="FFFF00"/>
              </a:highlight>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40826" t="44581" r="41465" b="32901"/>
          <a:stretch/>
        </p:blipFill>
        <p:spPr>
          <a:xfrm>
            <a:off x="8414425" y="2654740"/>
            <a:ext cx="1702340" cy="145914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646" y="456158"/>
            <a:ext cx="2362200" cy="50292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68336" y="85367"/>
            <a:ext cx="940903" cy="894246"/>
          </a:xfrm>
          <a:prstGeom prst="rect">
            <a:avLst/>
          </a:prstGeom>
        </p:spPr>
      </p:pic>
      <p:sp>
        <p:nvSpPr>
          <p:cNvPr id="7" name="Blwch Testun 5"/>
          <p:cNvSpPr txBox="1"/>
          <p:nvPr/>
        </p:nvSpPr>
        <p:spPr>
          <a:xfrm>
            <a:off x="253239" y="6319525"/>
            <a:ext cx="4694487" cy="392413"/>
          </a:xfrm>
          <a:prstGeom prst="rect">
            <a:avLst/>
          </a:prstGeom>
          <a:noFill/>
        </p:spPr>
        <p:txBody>
          <a:bodyPr wrap="square" lIns="64307" tIns="34289" rIns="64307" bIns="34289" rtlCol="0">
            <a:spAutoFit/>
          </a:bodyPr>
          <a:lstStyle/>
          <a:p>
            <a:r>
              <a:rPr lang="en-GB" sz="2100" dirty="0" smtClean="0">
                <a:latin typeface="Frutiger 65"/>
              </a:rPr>
              <a:t>#</a:t>
            </a:r>
            <a:r>
              <a:rPr lang="en-GB" sz="2100" dirty="0" err="1" smtClean="0">
                <a:latin typeface="Frutiger 65"/>
              </a:rPr>
              <a:t>CenhadaethAddysgCymru</a:t>
            </a:r>
            <a:endParaRPr lang="cy-GB" sz="2100" dirty="0">
              <a:latin typeface="Frutiger 65"/>
            </a:endParaRPr>
          </a:p>
        </p:txBody>
      </p:sp>
      <p:sp>
        <p:nvSpPr>
          <p:cNvPr id="8" name="Blwch Testun 6"/>
          <p:cNvSpPr txBox="1"/>
          <p:nvPr/>
        </p:nvSpPr>
        <p:spPr>
          <a:xfrm>
            <a:off x="7210859" y="6307698"/>
            <a:ext cx="4694487" cy="392413"/>
          </a:xfrm>
          <a:prstGeom prst="rect">
            <a:avLst/>
          </a:prstGeom>
          <a:noFill/>
        </p:spPr>
        <p:txBody>
          <a:bodyPr wrap="square" lIns="64307" tIns="34289" rIns="64307" bIns="34289" rtlCol="0">
            <a:spAutoFit/>
          </a:bodyPr>
          <a:lstStyle/>
          <a:p>
            <a:pPr algn="r"/>
            <a:r>
              <a:rPr lang="en-GB" sz="2100" dirty="0">
                <a:latin typeface="Frutiger 65"/>
              </a:rPr>
              <a:t>#</a:t>
            </a:r>
            <a:r>
              <a:rPr lang="en-GB" sz="2100" dirty="0" err="1" smtClean="0">
                <a:latin typeface="Frutiger 65"/>
              </a:rPr>
              <a:t>EducationMissionWales</a:t>
            </a:r>
            <a:endParaRPr lang="cy-GB" sz="2100" dirty="0">
              <a:latin typeface="Frutiger 65"/>
            </a:endParaRPr>
          </a:p>
        </p:txBody>
      </p:sp>
    </p:spTree>
    <p:extLst>
      <p:ext uri="{BB962C8B-B14F-4D97-AF65-F5344CB8AC3E}">
        <p14:creationId xmlns:p14="http://schemas.microsoft.com/office/powerpoint/2010/main" val="1975519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311805" y="983658"/>
            <a:ext cx="6621257" cy="4801314"/>
          </a:xfrm>
          <a:prstGeom prst="rect">
            <a:avLst/>
          </a:prstGeom>
          <a:noFill/>
        </p:spPr>
        <p:txBody>
          <a:bodyPr wrap="square" rtlCol="0">
            <a:spAutoFit/>
          </a:bodyPr>
          <a:lstStyle/>
          <a:p>
            <a:r>
              <a:rPr lang="en-GB" sz="2000" dirty="0" smtClean="0"/>
              <a:t>The school, regional and national context define the priorities for PL…</a:t>
            </a:r>
          </a:p>
          <a:p>
            <a:pPr marL="285750" indent="-285750">
              <a:buFont typeface="Arial" panose="020B0604020202020204" pitchFamily="34" charset="0"/>
              <a:buChar char="•"/>
            </a:pPr>
            <a:r>
              <a:rPr lang="en-GB" sz="2000" b="1" dirty="0" smtClean="0"/>
              <a:t>School </a:t>
            </a:r>
            <a:r>
              <a:rPr lang="en-GB" sz="2000" dirty="0" smtClean="0"/>
              <a:t>– the nature of the cohort and community, the opportunities and challenges to the school, school-level skills and expertise</a:t>
            </a:r>
          </a:p>
          <a:p>
            <a:pPr marL="285750" indent="-285750">
              <a:buFont typeface="Arial" panose="020B0604020202020204" pitchFamily="34" charset="0"/>
              <a:buChar char="•"/>
            </a:pPr>
            <a:r>
              <a:rPr lang="en-GB" sz="2000" b="1" dirty="0" smtClean="0"/>
              <a:t>Regional</a:t>
            </a:r>
            <a:r>
              <a:rPr lang="en-GB" sz="2000" dirty="0" smtClean="0"/>
              <a:t> – priorities defined by the regional consortia and their LAs</a:t>
            </a:r>
          </a:p>
          <a:p>
            <a:pPr marL="285750" indent="-285750">
              <a:buFont typeface="Arial" panose="020B0604020202020204" pitchFamily="34" charset="0"/>
              <a:buChar char="•"/>
            </a:pPr>
            <a:r>
              <a:rPr lang="en-GB" sz="2000" b="1" dirty="0" smtClean="0"/>
              <a:t>National</a:t>
            </a:r>
            <a:r>
              <a:rPr lang="en-GB" sz="2000" dirty="0" smtClean="0"/>
              <a:t> – national priorities in curriculum reform – defined by the key themes in the mission…</a:t>
            </a:r>
          </a:p>
          <a:p>
            <a:pPr marL="742950" lvl="1" indent="-285750">
              <a:buFont typeface="Arial" panose="020B0604020202020204" pitchFamily="34" charset="0"/>
              <a:buChar char="•"/>
            </a:pPr>
            <a:r>
              <a:rPr lang="en-GB" dirty="0" smtClean="0"/>
              <a:t>The requirements of the new curriculum</a:t>
            </a:r>
          </a:p>
          <a:p>
            <a:pPr marL="742950" lvl="1" indent="-285750">
              <a:buFont typeface="Arial" panose="020B0604020202020204" pitchFamily="34" charset="0"/>
              <a:buChar char="•"/>
            </a:pPr>
            <a:r>
              <a:rPr lang="en-GB" dirty="0" smtClean="0"/>
              <a:t>Assessment, evaluation and accountability</a:t>
            </a:r>
          </a:p>
          <a:p>
            <a:pPr marL="742950" lvl="1" indent="-285750">
              <a:buFont typeface="Arial" panose="020B0604020202020204" pitchFamily="34" charset="0"/>
              <a:buChar char="•"/>
            </a:pPr>
            <a:r>
              <a:rPr lang="en-GB" dirty="0" smtClean="0"/>
              <a:t>Equity and equality – the needs of specific groups</a:t>
            </a:r>
          </a:p>
          <a:p>
            <a:pPr marL="742950" lvl="1" indent="-285750">
              <a:buFont typeface="Arial" panose="020B0604020202020204" pitchFamily="34" charset="0"/>
              <a:buChar char="•"/>
            </a:pPr>
            <a:r>
              <a:rPr lang="en-GB" dirty="0" smtClean="0"/>
              <a:t>Wellbeing</a:t>
            </a:r>
          </a:p>
          <a:p>
            <a:pPr marL="742950" lvl="1" indent="-285750">
              <a:buFont typeface="Arial" panose="020B0604020202020204" pitchFamily="34" charset="0"/>
              <a:buChar char="•"/>
            </a:pPr>
            <a:r>
              <a:rPr lang="en-GB" dirty="0" smtClean="0"/>
              <a:t>Challenging the impact of poverty</a:t>
            </a:r>
          </a:p>
          <a:p>
            <a:pPr marL="742950" lvl="1" indent="-285750">
              <a:buFont typeface="Arial" panose="020B0604020202020204" pitchFamily="34" charset="0"/>
              <a:buChar char="•"/>
            </a:pPr>
            <a:r>
              <a:rPr lang="en-GB" dirty="0" smtClean="0"/>
              <a:t>Transition and transfer</a:t>
            </a:r>
          </a:p>
          <a:p>
            <a:pPr marL="742950" lvl="1" indent="-285750">
              <a:buFont typeface="Arial" panose="020B0604020202020204" pitchFamily="34" charset="0"/>
              <a:buChar char="•"/>
            </a:pPr>
            <a:r>
              <a:rPr lang="en-GB" dirty="0" smtClean="0"/>
              <a:t>The Welsh language</a:t>
            </a:r>
          </a:p>
        </p:txBody>
      </p:sp>
      <p:sp>
        <p:nvSpPr>
          <p:cNvPr id="34" name="TextBox 33">
            <a:extLst>
              <a:ext uri="{FF2B5EF4-FFF2-40B4-BE49-F238E27FC236}">
                <a16:creationId xmlns:a16="http://schemas.microsoft.com/office/drawing/2014/main" id="{1CF5309C-C4D1-4B1F-94B2-F583B84524B0}"/>
              </a:ext>
            </a:extLst>
          </p:cNvPr>
          <p:cNvSpPr txBox="1"/>
          <p:nvPr/>
        </p:nvSpPr>
        <p:spPr>
          <a:xfrm>
            <a:off x="8169373" y="3199649"/>
            <a:ext cx="713766" cy="369332"/>
          </a:xfrm>
          <a:prstGeom prst="rect">
            <a:avLst/>
          </a:prstGeom>
          <a:noFill/>
        </p:spPr>
        <p:txBody>
          <a:bodyPr wrap="square" rtlCol="0">
            <a:spAutoFit/>
          </a:bodyPr>
          <a:lstStyle/>
          <a:p>
            <a:pPr algn="ctr"/>
            <a:r>
              <a:rPr lang="en-GB" sz="900" b="1" dirty="0" smtClean="0">
                <a:solidFill>
                  <a:schemeClr val="bg1"/>
                </a:solidFill>
              </a:rPr>
              <a:t>School Learner</a:t>
            </a:r>
            <a:endParaRPr lang="en-GB" sz="900" b="1" dirty="0">
              <a:solidFill>
                <a:schemeClr val="bg1"/>
              </a:solidFill>
            </a:endParaRPr>
          </a:p>
        </p:txBody>
      </p:sp>
      <p:sp>
        <p:nvSpPr>
          <p:cNvPr id="44" name="TextBox 43">
            <a:extLst>
              <a:ext uri="{FF2B5EF4-FFF2-40B4-BE49-F238E27FC236}">
                <a16:creationId xmlns:a16="http://schemas.microsoft.com/office/drawing/2014/main" id="{22D08711-BD71-4A5E-B53F-1415058B710D}"/>
              </a:ext>
            </a:extLst>
          </p:cNvPr>
          <p:cNvSpPr txBox="1"/>
          <p:nvPr/>
        </p:nvSpPr>
        <p:spPr>
          <a:xfrm>
            <a:off x="1007441" y="154074"/>
            <a:ext cx="10374807" cy="523220"/>
          </a:xfrm>
          <a:prstGeom prst="rect">
            <a:avLst/>
          </a:prstGeom>
          <a:noFill/>
        </p:spPr>
        <p:txBody>
          <a:bodyPr wrap="square" rtlCol="0">
            <a:spAutoFit/>
          </a:bodyPr>
          <a:lstStyle/>
          <a:p>
            <a:r>
              <a:rPr lang="en-GB" sz="2800" b="1" dirty="0"/>
              <a:t>The </a:t>
            </a:r>
            <a:r>
              <a:rPr lang="en-GB" sz="2800" b="1" dirty="0" smtClean="0"/>
              <a:t>Key </a:t>
            </a:r>
            <a:r>
              <a:rPr lang="en-GB" sz="2800" b="1" dirty="0"/>
              <a:t>E</a:t>
            </a:r>
            <a:r>
              <a:rPr lang="en-GB" sz="2800" b="1" dirty="0" smtClean="0"/>
              <a:t>lements </a:t>
            </a:r>
            <a:r>
              <a:rPr lang="en-GB" sz="2800" b="1" dirty="0"/>
              <a:t>of </a:t>
            </a:r>
            <a:r>
              <a:rPr lang="en-GB" sz="2800" b="1" dirty="0" smtClean="0"/>
              <a:t>our National </a:t>
            </a:r>
            <a:r>
              <a:rPr lang="en-GB" sz="2800" b="1" dirty="0"/>
              <a:t>Approach to Professional Learning</a:t>
            </a:r>
            <a:endParaRPr lang="en-GB" sz="2800" b="1" dirty="0">
              <a:highlight>
                <a:srgbClr val="FFFF00"/>
              </a:highlight>
            </a:endParaRPr>
          </a:p>
        </p:txBody>
      </p:sp>
      <p:sp>
        <p:nvSpPr>
          <p:cNvPr id="47" name="TextBox 46"/>
          <p:cNvSpPr txBox="1"/>
          <p:nvPr/>
        </p:nvSpPr>
        <p:spPr>
          <a:xfrm>
            <a:off x="248115" y="6038385"/>
            <a:ext cx="11720972" cy="707886"/>
          </a:xfrm>
          <a:prstGeom prst="rect">
            <a:avLst/>
          </a:prstGeom>
          <a:noFill/>
        </p:spPr>
        <p:txBody>
          <a:bodyPr wrap="square" rtlCol="0">
            <a:spAutoFit/>
          </a:bodyPr>
          <a:lstStyle/>
          <a:p>
            <a:r>
              <a:rPr lang="en-GB" sz="2000" dirty="0" smtClean="0"/>
              <a:t>In our national approach, PL experiences should always map clearly to the school, regional and national context of those experiences.</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35261" t="36414" r="36002" b="28008"/>
          <a:stretch/>
        </p:blipFill>
        <p:spPr>
          <a:xfrm>
            <a:off x="7772400" y="2205111"/>
            <a:ext cx="2762656" cy="2305456"/>
          </a:xfrm>
          <a:prstGeom prst="rect">
            <a:avLst/>
          </a:prstGeom>
        </p:spPr>
      </p:pic>
    </p:spTree>
    <p:extLst>
      <p:ext uri="{BB962C8B-B14F-4D97-AF65-F5344CB8AC3E}">
        <p14:creationId xmlns:p14="http://schemas.microsoft.com/office/powerpoint/2010/main" val="282419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278658" y="610136"/>
            <a:ext cx="6194844" cy="6247864"/>
          </a:xfrm>
          <a:prstGeom prst="rect">
            <a:avLst/>
          </a:prstGeom>
          <a:noFill/>
        </p:spPr>
        <p:txBody>
          <a:bodyPr wrap="square" rtlCol="0">
            <a:spAutoFit/>
          </a:bodyPr>
          <a:lstStyle/>
          <a:p>
            <a:r>
              <a:rPr lang="en-GB" sz="2000" b="1" dirty="0"/>
              <a:t>The </a:t>
            </a:r>
            <a:r>
              <a:rPr lang="en-GB" sz="2000" b="1" dirty="0" smtClean="0"/>
              <a:t>eight interconnected elements…</a:t>
            </a:r>
          </a:p>
          <a:p>
            <a:pPr marL="285750" indent="-285750">
              <a:buFont typeface="Arial" panose="020B0604020202020204" pitchFamily="34" charset="0"/>
              <a:buChar char="•"/>
            </a:pPr>
            <a:r>
              <a:rPr lang="en-GB" sz="2000" b="1" dirty="0" smtClean="0"/>
              <a:t>Pedagogy</a:t>
            </a:r>
            <a:r>
              <a:rPr lang="en-GB" sz="2000" dirty="0" smtClean="0"/>
              <a:t> – applies to the design of PL</a:t>
            </a:r>
          </a:p>
          <a:p>
            <a:pPr marL="285750" indent="-285750">
              <a:buFont typeface="Arial" panose="020B0604020202020204" pitchFamily="34" charset="0"/>
              <a:buChar char="•"/>
            </a:pPr>
            <a:r>
              <a:rPr lang="en-GB" sz="2000" b="1" dirty="0" smtClean="0"/>
              <a:t>PLO and tim</a:t>
            </a:r>
            <a:r>
              <a:rPr lang="en-GB" sz="2000" dirty="0" smtClean="0"/>
              <a:t>e – applies to the time we allocate to PL, to how professionals use the time allocated to them and how the middle tier expresses its offer</a:t>
            </a:r>
          </a:p>
          <a:p>
            <a:pPr marL="285750" indent="-285750">
              <a:buFont typeface="Arial" panose="020B0604020202020204" pitchFamily="34" charset="0"/>
              <a:buChar char="•"/>
            </a:pPr>
            <a:r>
              <a:rPr lang="en-GB" sz="2000" b="1" dirty="0" smtClean="0"/>
              <a:t>Accreditation</a:t>
            </a:r>
            <a:r>
              <a:rPr lang="en-GB" sz="2000" dirty="0" smtClean="0"/>
              <a:t> – applies to formal qualifications that come with PL.  </a:t>
            </a:r>
            <a:r>
              <a:rPr lang="en-GB" sz="2000" b="1" dirty="0"/>
              <a:t>R</a:t>
            </a:r>
            <a:r>
              <a:rPr lang="en-GB" sz="2000" b="1" dirty="0" smtClean="0"/>
              <a:t>ecognition</a:t>
            </a:r>
            <a:r>
              <a:rPr lang="en-GB" sz="2000" dirty="0" smtClean="0"/>
              <a:t> is system-wide acknowledgement of the value of specific PL activities (e.g. NPQH)</a:t>
            </a:r>
          </a:p>
          <a:p>
            <a:pPr marL="285750" indent="-285750">
              <a:buFont typeface="Arial" panose="020B0604020202020204" pitchFamily="34" charset="0"/>
              <a:buChar char="•"/>
            </a:pPr>
            <a:r>
              <a:rPr lang="en-GB" sz="2000" dirty="0" smtClean="0"/>
              <a:t>The </a:t>
            </a:r>
            <a:r>
              <a:rPr lang="en-GB" sz="2000" b="1" dirty="0" smtClean="0"/>
              <a:t>Professional Teaching and Leadership Standards</a:t>
            </a:r>
            <a:r>
              <a:rPr lang="en-GB" sz="2000" dirty="0" smtClean="0"/>
              <a:t> act as the basis of the curriculum for PL</a:t>
            </a:r>
          </a:p>
          <a:p>
            <a:pPr marL="285750" indent="-285750">
              <a:buFont typeface="Arial" panose="020B0604020202020204" pitchFamily="34" charset="0"/>
              <a:buChar char="•"/>
            </a:pPr>
            <a:r>
              <a:rPr lang="en-GB" sz="2000" b="1" dirty="0" smtClean="0"/>
              <a:t>Collaborative networks </a:t>
            </a:r>
            <a:r>
              <a:rPr lang="en-GB" sz="2000" dirty="0" smtClean="0"/>
              <a:t>act as the human and social infrastructure for PL experiences</a:t>
            </a:r>
          </a:p>
          <a:p>
            <a:pPr marL="285750" indent="-285750">
              <a:buFont typeface="Arial" panose="020B0604020202020204" pitchFamily="34" charset="0"/>
              <a:buChar char="•"/>
            </a:pPr>
            <a:r>
              <a:rPr lang="en-GB" sz="2000" dirty="0" smtClean="0"/>
              <a:t>The </a:t>
            </a:r>
            <a:r>
              <a:rPr lang="en-GB" sz="2000" b="1" dirty="0" smtClean="0"/>
              <a:t>Individual Professional Learning Journey</a:t>
            </a:r>
            <a:r>
              <a:rPr lang="en-GB" sz="2000" dirty="0" smtClean="0"/>
              <a:t> is an entitlement for all professionals</a:t>
            </a:r>
          </a:p>
          <a:p>
            <a:pPr marL="285750" indent="-285750">
              <a:buFont typeface="Arial" panose="020B0604020202020204" pitchFamily="34" charset="0"/>
              <a:buChar char="•"/>
            </a:pPr>
            <a:r>
              <a:rPr lang="en-GB" sz="2000" dirty="0" smtClean="0"/>
              <a:t>The </a:t>
            </a:r>
            <a:r>
              <a:rPr lang="en-GB" sz="2000" b="1" dirty="0" smtClean="0"/>
              <a:t>Learning Organisation </a:t>
            </a:r>
            <a:r>
              <a:rPr lang="en-GB" sz="2000" dirty="0" smtClean="0"/>
              <a:t>is the institutional frame in which professionals work</a:t>
            </a:r>
          </a:p>
          <a:p>
            <a:pPr marL="285750" indent="-285750">
              <a:buFont typeface="Arial" panose="020B0604020202020204" pitchFamily="34" charset="0"/>
              <a:buChar char="•"/>
            </a:pPr>
            <a:r>
              <a:rPr lang="en-GB" sz="2000" dirty="0" smtClean="0"/>
              <a:t>The </a:t>
            </a:r>
            <a:r>
              <a:rPr lang="en-GB" sz="2000" b="1" dirty="0" smtClean="0"/>
              <a:t>PL blend </a:t>
            </a:r>
            <a:r>
              <a:rPr lang="en-GB" sz="2000" dirty="0" smtClean="0"/>
              <a:t>refers to the blend of instructional, research, peer and e-learning that best fits the learner and the area of work</a:t>
            </a:r>
          </a:p>
        </p:txBody>
      </p:sp>
      <p:sp>
        <p:nvSpPr>
          <p:cNvPr id="39" name="TextBox 38">
            <a:extLst>
              <a:ext uri="{FF2B5EF4-FFF2-40B4-BE49-F238E27FC236}">
                <a16:creationId xmlns:a16="http://schemas.microsoft.com/office/drawing/2014/main" id="{22D08711-BD71-4A5E-B53F-1415058B710D}"/>
              </a:ext>
            </a:extLst>
          </p:cNvPr>
          <p:cNvSpPr txBox="1"/>
          <p:nvPr/>
        </p:nvSpPr>
        <p:spPr>
          <a:xfrm>
            <a:off x="1007441" y="154074"/>
            <a:ext cx="10374807" cy="523220"/>
          </a:xfrm>
          <a:prstGeom prst="rect">
            <a:avLst/>
          </a:prstGeom>
          <a:noFill/>
        </p:spPr>
        <p:txBody>
          <a:bodyPr wrap="square" rtlCol="0">
            <a:spAutoFit/>
          </a:bodyPr>
          <a:lstStyle/>
          <a:p>
            <a:r>
              <a:rPr lang="en-GB" sz="2800" b="1" dirty="0"/>
              <a:t>The </a:t>
            </a:r>
            <a:r>
              <a:rPr lang="en-GB" sz="2800" b="1" dirty="0" smtClean="0"/>
              <a:t>Key </a:t>
            </a:r>
            <a:r>
              <a:rPr lang="en-GB" sz="2800" b="1" dirty="0"/>
              <a:t>E</a:t>
            </a:r>
            <a:r>
              <a:rPr lang="en-GB" sz="2800" b="1" dirty="0" smtClean="0"/>
              <a:t>lements </a:t>
            </a:r>
            <a:r>
              <a:rPr lang="en-GB" sz="2800" b="1" dirty="0"/>
              <a:t>of </a:t>
            </a:r>
            <a:r>
              <a:rPr lang="en-GB" sz="2800" b="1" dirty="0" smtClean="0"/>
              <a:t>our National </a:t>
            </a:r>
            <a:r>
              <a:rPr lang="en-GB" sz="2800" b="1" dirty="0"/>
              <a:t>Approach to Professional Learning</a:t>
            </a:r>
            <a:endParaRPr lang="en-GB" sz="2800" b="1" dirty="0">
              <a:highlight>
                <a:srgbClr val="FFFF00"/>
              </a:highlight>
            </a:endParaRPr>
          </a:p>
        </p:txBody>
      </p:sp>
      <p:pic>
        <p:nvPicPr>
          <p:cNvPr id="5" name="Picture 4" descr="D:\Users\antilla\Objective\Objects\WEG103 NAPL A4 ENG Graphic V2_5.jpg"/>
          <p:cNvPicPr/>
          <p:nvPr/>
        </p:nvPicPr>
        <p:blipFill rotWithShape="1">
          <a:blip r:embed="rId2" cstate="print">
            <a:extLst>
              <a:ext uri="{28A0092B-C50C-407E-A947-70E740481C1C}">
                <a14:useLocalDpi xmlns:a14="http://schemas.microsoft.com/office/drawing/2010/main" val="0"/>
              </a:ext>
            </a:extLst>
          </a:blip>
          <a:srcRect l="21897" t="17629" r="23777" b="14632"/>
          <a:stretch/>
        </p:blipFill>
        <p:spPr bwMode="auto">
          <a:xfrm>
            <a:off x="7015304" y="1841500"/>
            <a:ext cx="4366944" cy="36703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58597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258372" y="1017458"/>
            <a:ext cx="5089132" cy="5109091"/>
          </a:xfrm>
          <a:prstGeom prst="rect">
            <a:avLst/>
          </a:prstGeom>
          <a:noFill/>
        </p:spPr>
        <p:txBody>
          <a:bodyPr wrap="square" rtlCol="0">
            <a:spAutoFit/>
          </a:bodyPr>
          <a:lstStyle/>
          <a:p>
            <a:r>
              <a:rPr lang="en-GB" sz="2000" b="1" dirty="0" smtClean="0"/>
              <a:t>Evidence and Impact…</a:t>
            </a:r>
          </a:p>
          <a:p>
            <a:endParaRPr lang="en-GB" dirty="0"/>
          </a:p>
          <a:p>
            <a:r>
              <a:rPr lang="en-GB" dirty="0" smtClean="0"/>
              <a:t>In our national approach, all PL is premised and designed on the basis of evidence for its need – a wide range of sources is available to underpin evidence of PL need at individual, school, regional and national level.</a:t>
            </a:r>
          </a:p>
          <a:p>
            <a:endParaRPr lang="en-GB" dirty="0"/>
          </a:p>
          <a:p>
            <a:r>
              <a:rPr lang="en-GB" dirty="0" smtClean="0"/>
              <a:t>Impact is the change we bring about in practice, and the effect this has on learning experiences and outcomes, and needs to be evidenced as part of PL design.</a:t>
            </a:r>
          </a:p>
          <a:p>
            <a:endParaRPr lang="en-GB" dirty="0"/>
          </a:p>
          <a:p>
            <a:r>
              <a:rPr lang="en-GB" dirty="0" smtClean="0"/>
              <a:t>So an effective PL process, whatever its detailed design, intent or outcomes, starts with evidence of need, sets out its intended impact , determines the changes that have taken place, and specifies the impact of these on learning and outcomes.</a:t>
            </a:r>
          </a:p>
        </p:txBody>
      </p:sp>
      <p:sp>
        <p:nvSpPr>
          <p:cNvPr id="136" name="TextBox 135">
            <a:extLst>
              <a:ext uri="{FF2B5EF4-FFF2-40B4-BE49-F238E27FC236}">
                <a16:creationId xmlns:a16="http://schemas.microsoft.com/office/drawing/2014/main" id="{22D08711-BD71-4A5E-B53F-1415058B710D}"/>
              </a:ext>
            </a:extLst>
          </p:cNvPr>
          <p:cNvSpPr txBox="1"/>
          <p:nvPr/>
        </p:nvSpPr>
        <p:spPr>
          <a:xfrm>
            <a:off x="258372" y="275134"/>
            <a:ext cx="10992219" cy="523220"/>
          </a:xfrm>
          <a:prstGeom prst="rect">
            <a:avLst/>
          </a:prstGeom>
          <a:noFill/>
        </p:spPr>
        <p:txBody>
          <a:bodyPr wrap="square" rtlCol="0">
            <a:spAutoFit/>
          </a:bodyPr>
          <a:lstStyle/>
          <a:p>
            <a:r>
              <a:rPr lang="en-GB" sz="2800" b="1" dirty="0"/>
              <a:t>The </a:t>
            </a:r>
            <a:r>
              <a:rPr lang="en-GB" sz="2800" b="1" dirty="0" smtClean="0"/>
              <a:t>Key </a:t>
            </a:r>
            <a:r>
              <a:rPr lang="en-GB" sz="2800" b="1" dirty="0"/>
              <a:t>E</a:t>
            </a:r>
            <a:r>
              <a:rPr lang="en-GB" sz="2800" b="1" dirty="0" smtClean="0"/>
              <a:t>lements </a:t>
            </a:r>
            <a:r>
              <a:rPr lang="en-GB" sz="2800" b="1" dirty="0"/>
              <a:t>of </a:t>
            </a:r>
            <a:r>
              <a:rPr lang="en-GB" sz="2800" b="1" dirty="0" smtClean="0"/>
              <a:t>our National </a:t>
            </a:r>
            <a:r>
              <a:rPr lang="en-GB" sz="2800" b="1" dirty="0"/>
              <a:t>Approach to Professional Learning</a:t>
            </a:r>
            <a:endParaRPr lang="en-GB" sz="2800" b="1" dirty="0">
              <a:highlight>
                <a:srgbClr val="FFFF00"/>
              </a:highlight>
            </a:endParaRPr>
          </a:p>
        </p:txBody>
      </p:sp>
      <p:pic>
        <p:nvPicPr>
          <p:cNvPr id="5" name="Picture 4" descr="D:\Users\antilla\Objective\Objects\WEG103 NAPL A4 ENG Graphic V2_6.jpg"/>
          <p:cNvPicPr/>
          <p:nvPr/>
        </p:nvPicPr>
        <p:blipFill rotWithShape="1">
          <a:blip r:embed="rId3" cstate="print">
            <a:extLst>
              <a:ext uri="{28A0092B-C50C-407E-A947-70E740481C1C}">
                <a14:useLocalDpi xmlns:a14="http://schemas.microsoft.com/office/drawing/2010/main" val="0"/>
              </a:ext>
            </a:extLst>
          </a:blip>
          <a:srcRect l="16467" t="8814" r="17165" b="9075"/>
          <a:stretch/>
        </p:blipFill>
        <p:spPr bwMode="auto">
          <a:xfrm>
            <a:off x="5877660" y="1229241"/>
            <a:ext cx="5617189" cy="468552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898777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etadata xmlns="http://www.objective.com/ecm/document/metadata/FF3C5B18883D4E21973B57C2EEED7FD1" version="1.0.0">
  <systemFields>
    <field name="Objective-Id">
      <value order="0">A24836214</value>
    </field>
    <field name="Objective-Title">
      <value order="0">KP Autumn conferences - Welsh-National-Approach-to-PL-kp-presentation</value>
    </field>
    <field name="Objective-Description">
      <value order="0"/>
    </field>
    <field name="Objective-CreationStamp">
      <value order="0">2019-01-10T14:17:18Z</value>
    </field>
    <field name="Objective-IsApproved">
      <value order="0">false</value>
    </field>
    <field name="Objective-IsPublished">
      <value order="0">true</value>
    </field>
    <field name="Objective-DatePublished">
      <value order="0">2019-01-10T14:17:43Z</value>
    </field>
    <field name="Objective-ModificationStamp">
      <value order="0">2019-01-10T14:17:43Z</value>
    </field>
    <field name="Objective-Owner">
      <value order="0">Hicks, Rachael (EPS - PLPL)</value>
    </field>
    <field name="Objective-Path">
      <value order="0">Objective Global Folder:Classified Object:Hicks, Rachael (EPS - PLPL):Special Folder - Hicks, Rachael (EPS - PLPL):Handy - Hicks, Rachael (EPS - PLPL):Kevin</value>
    </field>
    <field name="Objective-Parent">
      <value order="0">Kevin</value>
    </field>
    <field name="Objective-State">
      <value order="0">Published</value>
    </field>
    <field name="Objective-VersionId">
      <value order="0">vA49330110</value>
    </field>
    <field name="Objective-Version">
      <value order="0">1.0</value>
    </field>
    <field name="Objective-VersionNumber">
      <value order="0">2</value>
    </field>
    <field name="Objective-VersionComment">
      <value order="0">Version 2</value>
    </field>
    <field name="Objective-FileNumber">
      <value order="0"/>
    </field>
    <field name="Objective-Classification">
      <value order="0"/>
    </field>
    <field name="Objective-Caveats">
      <value order="0"/>
    </field>
  </systemFields>
  <catalogues>
    <catalogue name="Document Type Catalogue" type="type" ori="id:cA14">
      <field name="Objective-Language">
        <value order="0">English (eng)</value>
      </field>
      <field name="Objective-Date Acquired">
        <value order="0"/>
      </field>
      <field name="Objective-What to Keep">
        <value order="0">No</value>
      </field>
      <field name="Objective-Official Translation">
        <value order="0"/>
      </field>
      <field name="Objective-Connect Creator">
        <value order="0"/>
      </field>
    </catalogue>
  </catalogues>
</metadata>
</file>

<file path=customXml/itemProps1.xml><?xml version="1.0" encoding="utf-8"?>
<ds:datastoreItem xmlns:ds="http://schemas.openxmlformats.org/officeDocument/2006/customXml" ds:itemID="{5745109E-2DDF-40CB-AC2B-FF9B10C90820}">
  <ds:schemaRefs>
    <ds:schemaRef ds:uri="http://www.objective.com/ecm/document/metadata/FF3C5B18883D4E21973B57C2EEED7FD1"/>
  </ds:schemaRefs>
</ds:datastoreItem>
</file>

<file path=docProps/app.xml><?xml version="1.0" encoding="utf-8"?>
<Properties xmlns="http://schemas.openxmlformats.org/officeDocument/2006/extended-properties" xmlns:vt="http://schemas.openxmlformats.org/officeDocument/2006/docPropsVTypes">
  <TotalTime>3462</TotalTime>
  <Words>1426</Words>
  <Application>Microsoft Office PowerPoint</Application>
  <PresentationFormat>Widescreen</PresentationFormat>
  <Paragraphs>105</Paragraphs>
  <Slides>10</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Frutiger 65</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Palmer</dc:creator>
  <cp:lastModifiedBy>Cooper, Kyle (EPS - Digital and Strategic Comms)</cp:lastModifiedBy>
  <cp:revision>164</cp:revision>
  <cp:lastPrinted>2018-07-09T09:27:20Z</cp:lastPrinted>
  <dcterms:created xsi:type="dcterms:W3CDTF">2017-08-23T10:14:11Z</dcterms:created>
  <dcterms:modified xsi:type="dcterms:W3CDTF">2019-04-04T09:26:42Z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A24836214</vt:lpwstr>
  </property>
  <property fmtid="{D5CDD505-2E9C-101B-9397-08002B2CF9AE}" pid="4" name="Objective-Title">
    <vt:lpwstr>KP Autumn conferences - Welsh-National-Approach-to-PL-kp-presentation</vt:lpwstr>
  </property>
  <property fmtid="{D5CDD505-2E9C-101B-9397-08002B2CF9AE}" pid="5" name="Objective-Description">
    <vt:lpwstr/>
  </property>
  <property fmtid="{D5CDD505-2E9C-101B-9397-08002B2CF9AE}" pid="6" name="Objective-CreationStamp">
    <vt:filetime>2019-01-10T14:17:27Z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2019-01-10T14:17:43Z</vt:filetime>
  </property>
  <property fmtid="{D5CDD505-2E9C-101B-9397-08002B2CF9AE}" pid="10" name="Objective-ModificationStamp">
    <vt:filetime>2019-01-10T14:17:43Z</vt:filetime>
  </property>
  <property fmtid="{D5CDD505-2E9C-101B-9397-08002B2CF9AE}" pid="11" name="Objective-Owner">
    <vt:lpwstr>Hicks, Rachael (EPS - PLPL)</vt:lpwstr>
  </property>
  <property fmtid="{D5CDD505-2E9C-101B-9397-08002B2CF9AE}" pid="12" name="Objective-Path">
    <vt:lpwstr>Hicks, Rachael (EPS - PLPL):Special Folder - Hicks, Rachael (EPS - PLPL):Handy - Hicks, Rachael (EPS - PLPL):Kevin:</vt:lpwstr>
  </property>
  <property fmtid="{D5CDD505-2E9C-101B-9397-08002B2CF9AE}" pid="13" name="Objective-Parent">
    <vt:lpwstr>Kevin</vt:lpwstr>
  </property>
  <property fmtid="{D5CDD505-2E9C-101B-9397-08002B2CF9AE}" pid="14" name="Objective-State">
    <vt:lpwstr>Published</vt:lpwstr>
  </property>
  <property fmtid="{D5CDD505-2E9C-101B-9397-08002B2CF9AE}" pid="15" name="Objective-VersionId">
    <vt:lpwstr>vA49330110</vt:lpwstr>
  </property>
  <property fmtid="{D5CDD505-2E9C-101B-9397-08002B2CF9AE}" pid="16" name="Objective-Version">
    <vt:lpwstr>1.0</vt:lpwstr>
  </property>
  <property fmtid="{D5CDD505-2E9C-101B-9397-08002B2CF9AE}" pid="17" name="Objective-VersionNumber">
    <vt:r8>2</vt:r8>
  </property>
  <property fmtid="{D5CDD505-2E9C-101B-9397-08002B2CF9AE}" pid="18" name="Objective-VersionComment">
    <vt:lpwstr>Version 2</vt:lpwstr>
  </property>
  <property fmtid="{D5CDD505-2E9C-101B-9397-08002B2CF9AE}" pid="19" name="Objective-FileNumber">
    <vt:lpwstr/>
  </property>
  <property fmtid="{D5CDD505-2E9C-101B-9397-08002B2CF9AE}" pid="20" name="Objective-Classification">
    <vt:lpwstr>[Inherited - none]</vt:lpwstr>
  </property>
  <property fmtid="{D5CDD505-2E9C-101B-9397-08002B2CF9AE}" pid="21" name="Objective-Caveats">
    <vt:lpwstr/>
  </property>
  <property fmtid="{D5CDD505-2E9C-101B-9397-08002B2CF9AE}" pid="22" name="Objective-Language">
    <vt:lpwstr>English (eng)</vt:lpwstr>
  </property>
  <property fmtid="{D5CDD505-2E9C-101B-9397-08002B2CF9AE}" pid="23" name="Objective-Date Acquired">
    <vt:lpwstr/>
  </property>
  <property fmtid="{D5CDD505-2E9C-101B-9397-08002B2CF9AE}" pid="24" name="Objective-What to Keep">
    <vt:lpwstr>No</vt:lpwstr>
  </property>
  <property fmtid="{D5CDD505-2E9C-101B-9397-08002B2CF9AE}" pid="25" name="Objective-Official Translation">
    <vt:lpwstr/>
  </property>
  <property fmtid="{D5CDD505-2E9C-101B-9397-08002B2CF9AE}" pid="26" name="Objective-Connect Creator">
    <vt:lpwstr/>
  </property>
  <property fmtid="{D5CDD505-2E9C-101B-9397-08002B2CF9AE}" pid="27" name="Objective-Comment">
    <vt:lpwstr/>
  </property>
  <property fmtid="{D5CDD505-2E9C-101B-9397-08002B2CF9AE}" pid="28" name="Objective-Language [system]">
    <vt:lpwstr>English (eng)</vt:lpwstr>
  </property>
  <property fmtid="{D5CDD505-2E9C-101B-9397-08002B2CF9AE}" pid="29" name="Objective-Date Acquired [system]">
    <vt:lpwstr/>
  </property>
  <property fmtid="{D5CDD505-2E9C-101B-9397-08002B2CF9AE}" pid="30" name="Objective-What to Keep [system]">
    <vt:lpwstr>No</vt:lpwstr>
  </property>
  <property fmtid="{D5CDD505-2E9C-101B-9397-08002B2CF9AE}" pid="31" name="Objective-Official Translation [system]">
    <vt:lpwstr/>
  </property>
  <property fmtid="{D5CDD505-2E9C-101B-9397-08002B2CF9AE}" pid="32" name="Objective-Connect Creator [system]">
    <vt:lpwstr/>
  </property>
</Properties>
</file>