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 id="2147483661" r:id="rId3"/>
  </p:sldMasterIdLst>
  <p:notesMasterIdLst>
    <p:notesMasterId r:id="rId21"/>
  </p:notesMasterIdLst>
  <p:handoutMasterIdLst>
    <p:handoutMasterId r:id="rId22"/>
  </p:handoutMasterIdLst>
  <p:sldIdLst>
    <p:sldId id="403" r:id="rId4"/>
    <p:sldId id="394" r:id="rId5"/>
    <p:sldId id="384" r:id="rId6"/>
    <p:sldId id="385" r:id="rId7"/>
    <p:sldId id="386" r:id="rId8"/>
    <p:sldId id="387" r:id="rId9"/>
    <p:sldId id="388" r:id="rId10"/>
    <p:sldId id="411" r:id="rId11"/>
    <p:sldId id="413" r:id="rId12"/>
    <p:sldId id="414" r:id="rId13"/>
    <p:sldId id="398" r:id="rId14"/>
    <p:sldId id="415" r:id="rId15"/>
    <p:sldId id="395" r:id="rId16"/>
    <p:sldId id="417" r:id="rId17"/>
    <p:sldId id="418" r:id="rId18"/>
    <p:sldId id="419" r:id="rId19"/>
    <p:sldId id="408" r:id="rId20"/>
  </p:sldIdLst>
  <p:sldSz cx="9144000" cy="6858000" type="screen4x3"/>
  <p:notesSz cx="6669088" cy="9802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088">
          <p15:clr>
            <a:srgbClr val="A4A3A4"/>
          </p15:clr>
        </p15:guide>
        <p15:guide id="2" pos="210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rott, Jo (DHSSC - CYP&amp;F)" initials="TJ(-C" lastIdx="3" clrIdx="0"/>
  <p:cmAuthor id="1" name="Pitt, Gerard (EPS - Curriculum)" initials="PG(-C"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59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30" autoAdjust="0"/>
    <p:restoredTop sz="70509" autoAdjust="0"/>
  </p:normalViewPr>
  <p:slideViewPr>
    <p:cSldViewPr>
      <p:cViewPr varScale="1">
        <p:scale>
          <a:sx n="79" d="100"/>
          <a:sy n="79" d="100"/>
        </p:scale>
        <p:origin x="-19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692" y="72"/>
      </p:cViewPr>
      <p:guideLst>
        <p:guide orient="horz" pos="3088"/>
        <p:guide pos="2101"/>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5.xml" Id="rId8" /><Relationship Type="http://schemas.openxmlformats.org/officeDocument/2006/relationships/slide" Target="slides/slide10.xml" Id="rId13" /><Relationship Type="http://schemas.openxmlformats.org/officeDocument/2006/relationships/slide" Target="slides/slide15.xml" Id="rId18" /><Relationship Type="http://schemas.openxmlformats.org/officeDocument/2006/relationships/theme" Target="theme/theme1.xml" Id="rId26" /><Relationship Type="http://schemas.openxmlformats.org/officeDocument/2006/relationships/slideMaster" Target="slideMasters/slideMaster2.xml" Id="rId3" /><Relationship Type="http://schemas.openxmlformats.org/officeDocument/2006/relationships/notesMaster" Target="notesMasters/notesMaster1.xml" Id="rId21" /><Relationship Type="http://schemas.openxmlformats.org/officeDocument/2006/relationships/slide" Target="slides/slide4.xml" Id="rId7" /><Relationship Type="http://schemas.openxmlformats.org/officeDocument/2006/relationships/slide" Target="slides/slide9.xml" Id="rId12" /><Relationship Type="http://schemas.openxmlformats.org/officeDocument/2006/relationships/slide" Target="slides/slide14.xml" Id="rId17" /><Relationship Type="http://schemas.openxmlformats.org/officeDocument/2006/relationships/viewProps" Target="viewProps.xml" Id="rId25" /><Relationship Type="http://schemas.openxmlformats.org/officeDocument/2006/relationships/slideMaster" Target="slideMasters/slideMaster1.xml" Id="rId2" /><Relationship Type="http://schemas.openxmlformats.org/officeDocument/2006/relationships/slide" Target="slides/slide13.xml" Id="rId16" /><Relationship Type="http://schemas.openxmlformats.org/officeDocument/2006/relationships/slide" Target="slides/slide17.xml" Id="rId20" /><Relationship Type="http://schemas.openxmlformats.org/officeDocument/2006/relationships/slide" Target="slides/slide3.xml" Id="rId6" /><Relationship Type="http://schemas.openxmlformats.org/officeDocument/2006/relationships/slide" Target="slides/slide8.xml" Id="rId11" /><Relationship Type="http://schemas.openxmlformats.org/officeDocument/2006/relationships/presProps" Target="presProps.xml" Id="rId24" /><Relationship Type="http://schemas.openxmlformats.org/officeDocument/2006/relationships/slide" Target="slides/slide2.xml" Id="rId5" /><Relationship Type="http://schemas.openxmlformats.org/officeDocument/2006/relationships/slide" Target="slides/slide12.xml" Id="rId15" /><Relationship Type="http://schemas.openxmlformats.org/officeDocument/2006/relationships/commentAuthors" Target="commentAuthors.xml" Id="rId23" /><Relationship Type="http://schemas.openxmlformats.org/officeDocument/2006/relationships/slide" Target="slides/slide7.xml" Id="rId10" /><Relationship Type="http://schemas.openxmlformats.org/officeDocument/2006/relationships/slide" Target="slides/slide16.xml" Id="rId19" /><Relationship Type="http://schemas.openxmlformats.org/officeDocument/2006/relationships/slide" Target="slides/slide1.xml" Id="rId4" /><Relationship Type="http://schemas.openxmlformats.org/officeDocument/2006/relationships/slide" Target="slides/slide6.xml" Id="rId9" /><Relationship Type="http://schemas.openxmlformats.org/officeDocument/2006/relationships/slide" Target="slides/slide11.xml" Id="rId14" /><Relationship Type="http://schemas.openxmlformats.org/officeDocument/2006/relationships/handoutMaster" Target="handoutMasters/handoutMaster1.xml" Id="rId22" /><Relationship Type="http://schemas.openxmlformats.org/officeDocument/2006/relationships/tableStyles" Target="tableStyles.xml" Id="rId27" /><Relationship Type="http://schemas.openxmlformats.org/officeDocument/2006/relationships/customXml" Target="/customXML/item2.xml" Id="R1eaed7ff4b6949c4"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05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8250" y="0"/>
            <a:ext cx="2889250" cy="490538"/>
          </a:xfrm>
          <a:prstGeom prst="rect">
            <a:avLst/>
          </a:prstGeom>
        </p:spPr>
        <p:txBody>
          <a:bodyPr vert="horz" lIns="91440" tIns="45720" rIns="91440" bIns="45720" rtlCol="0"/>
          <a:lstStyle>
            <a:lvl1pPr algn="r">
              <a:defRPr sz="1200"/>
            </a:lvl1pPr>
          </a:lstStyle>
          <a:p>
            <a:fld id="{7991B9B8-CD69-4B87-994E-D99ACCF18FAA}" type="datetimeFigureOut">
              <a:rPr lang="en-GB" smtClean="0"/>
              <a:t>12/06/2018</a:t>
            </a:fld>
            <a:endParaRPr lang="en-GB"/>
          </a:p>
        </p:txBody>
      </p:sp>
      <p:sp>
        <p:nvSpPr>
          <p:cNvPr id="4" name="Footer Placeholder 3"/>
          <p:cNvSpPr>
            <a:spLocks noGrp="1"/>
          </p:cNvSpPr>
          <p:nvPr>
            <p:ph type="ftr" sz="quarter" idx="2"/>
          </p:nvPr>
        </p:nvSpPr>
        <p:spPr>
          <a:xfrm>
            <a:off x="0" y="9310688"/>
            <a:ext cx="2889250" cy="49053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8250" y="9310688"/>
            <a:ext cx="2889250" cy="490537"/>
          </a:xfrm>
          <a:prstGeom prst="rect">
            <a:avLst/>
          </a:prstGeom>
        </p:spPr>
        <p:txBody>
          <a:bodyPr vert="horz" lIns="91440" tIns="45720" rIns="91440" bIns="45720" rtlCol="0" anchor="b"/>
          <a:lstStyle>
            <a:lvl1pPr algn="r">
              <a:defRPr sz="1200"/>
            </a:lvl1pPr>
          </a:lstStyle>
          <a:p>
            <a:fld id="{D488DC4E-778D-4322-9063-E096E2CE9475}" type="slidenum">
              <a:rPr lang="en-GB" smtClean="0"/>
              <a:t>‹#›</a:t>
            </a:fld>
            <a:endParaRPr lang="en-GB"/>
          </a:p>
        </p:txBody>
      </p:sp>
    </p:spTree>
    <p:extLst>
      <p:ext uri="{BB962C8B-B14F-4D97-AF65-F5344CB8AC3E}">
        <p14:creationId xmlns:p14="http://schemas.microsoft.com/office/powerpoint/2010/main" val="4183945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90141"/>
          </a:xfrm>
          <a:prstGeom prst="rect">
            <a:avLst/>
          </a:prstGeom>
        </p:spPr>
        <p:txBody>
          <a:bodyPr vert="horz" lIns="90343" tIns="45171" rIns="90343" bIns="45171" rtlCol="0"/>
          <a:lstStyle>
            <a:lvl1pPr algn="l">
              <a:defRPr sz="1200"/>
            </a:lvl1pPr>
          </a:lstStyle>
          <a:p>
            <a:endParaRPr lang="en-GB" dirty="0"/>
          </a:p>
        </p:txBody>
      </p:sp>
      <p:sp>
        <p:nvSpPr>
          <p:cNvPr id="3" name="Date Placeholder 2"/>
          <p:cNvSpPr>
            <a:spLocks noGrp="1"/>
          </p:cNvSpPr>
          <p:nvPr>
            <p:ph type="dt" idx="1"/>
          </p:nvPr>
        </p:nvSpPr>
        <p:spPr>
          <a:xfrm>
            <a:off x="3777607" y="1"/>
            <a:ext cx="2889938" cy="490141"/>
          </a:xfrm>
          <a:prstGeom prst="rect">
            <a:avLst/>
          </a:prstGeom>
        </p:spPr>
        <p:txBody>
          <a:bodyPr vert="horz" lIns="90343" tIns="45171" rIns="90343" bIns="45171" rtlCol="0"/>
          <a:lstStyle>
            <a:lvl1pPr algn="r">
              <a:defRPr sz="1200"/>
            </a:lvl1pPr>
          </a:lstStyle>
          <a:p>
            <a:fld id="{FF32C7AB-5576-4DB3-B7BB-969351B015A2}" type="datetimeFigureOut">
              <a:rPr lang="en-GB" smtClean="0"/>
              <a:t>12/06/2018</a:t>
            </a:fld>
            <a:endParaRPr lang="en-GB" dirty="0"/>
          </a:p>
        </p:txBody>
      </p:sp>
      <p:sp>
        <p:nvSpPr>
          <p:cNvPr id="4" name="Slide Image Placeholder 3"/>
          <p:cNvSpPr>
            <a:spLocks noGrp="1" noRot="1" noChangeAspect="1"/>
          </p:cNvSpPr>
          <p:nvPr>
            <p:ph type="sldImg" idx="2"/>
          </p:nvPr>
        </p:nvSpPr>
        <p:spPr>
          <a:xfrm>
            <a:off x="884238" y="736600"/>
            <a:ext cx="4900612" cy="3675063"/>
          </a:xfrm>
          <a:prstGeom prst="rect">
            <a:avLst/>
          </a:prstGeom>
          <a:noFill/>
          <a:ln w="12700">
            <a:solidFill>
              <a:prstClr val="black"/>
            </a:solidFill>
          </a:ln>
        </p:spPr>
        <p:txBody>
          <a:bodyPr vert="horz" lIns="90343" tIns="45171" rIns="90343" bIns="45171" rtlCol="0" anchor="ctr"/>
          <a:lstStyle/>
          <a:p>
            <a:endParaRPr lang="en-GB" dirty="0"/>
          </a:p>
        </p:txBody>
      </p:sp>
      <p:sp>
        <p:nvSpPr>
          <p:cNvPr id="5" name="Notes Placeholder 4"/>
          <p:cNvSpPr>
            <a:spLocks noGrp="1"/>
          </p:cNvSpPr>
          <p:nvPr>
            <p:ph type="body" sz="quarter" idx="3"/>
          </p:nvPr>
        </p:nvSpPr>
        <p:spPr>
          <a:xfrm>
            <a:off x="666909" y="4656337"/>
            <a:ext cx="5335270" cy="4411266"/>
          </a:xfrm>
          <a:prstGeom prst="rect">
            <a:avLst/>
          </a:prstGeom>
        </p:spPr>
        <p:txBody>
          <a:bodyPr vert="horz" lIns="90343" tIns="45171" rIns="90343" bIns="451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10972"/>
            <a:ext cx="2889938" cy="490141"/>
          </a:xfrm>
          <a:prstGeom prst="rect">
            <a:avLst/>
          </a:prstGeom>
        </p:spPr>
        <p:txBody>
          <a:bodyPr vert="horz" lIns="90343" tIns="45171" rIns="90343" bIns="45171"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310972"/>
            <a:ext cx="2889938" cy="490141"/>
          </a:xfrm>
          <a:prstGeom prst="rect">
            <a:avLst/>
          </a:prstGeom>
        </p:spPr>
        <p:txBody>
          <a:bodyPr vert="horz" lIns="90343" tIns="45171" rIns="90343" bIns="45171" rtlCol="0" anchor="b"/>
          <a:lstStyle>
            <a:lvl1pPr algn="r">
              <a:defRPr sz="1200"/>
            </a:lvl1pPr>
          </a:lstStyle>
          <a:p>
            <a:fld id="{280E8E6F-D4FB-45A2-B1FC-85D39446F465}" type="slidenum">
              <a:rPr lang="en-GB" smtClean="0"/>
              <a:t>‹#›</a:t>
            </a:fld>
            <a:endParaRPr lang="en-GB" dirty="0"/>
          </a:p>
        </p:txBody>
      </p:sp>
    </p:spTree>
    <p:extLst>
      <p:ext uri="{BB962C8B-B14F-4D97-AF65-F5344CB8AC3E}">
        <p14:creationId xmlns:p14="http://schemas.microsoft.com/office/powerpoint/2010/main" val="2296007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solidFill>
                  <a:schemeClr val="tx1"/>
                </a:solidFill>
                <a:latin typeface="Arial" panose="020B0604020202020204" pitchFamily="34" charset="0"/>
                <a:cs typeface="Arial" panose="020B0604020202020204" pitchFamily="34" charset="0"/>
              </a:rPr>
              <a:t>Purpose of presentation</a:t>
            </a:r>
            <a:r>
              <a:rPr lang="en-US" baseline="0" dirty="0" smtClean="0">
                <a:solidFill>
                  <a:schemeClr val="tx1"/>
                </a:solidFill>
                <a:latin typeface="Arial" panose="020B0604020202020204" pitchFamily="34" charset="0"/>
                <a:cs typeface="Arial" panose="020B0604020202020204" pitchFamily="34" charset="0"/>
              </a:rPr>
              <a:t/>
            </a:r>
            <a:br>
              <a:rPr lang="en-US" baseline="0" dirty="0" smtClean="0">
                <a:solidFill>
                  <a:schemeClr val="tx1"/>
                </a:solidFill>
                <a:latin typeface="Arial" panose="020B0604020202020204" pitchFamily="34" charset="0"/>
                <a:cs typeface="Arial" panose="020B0604020202020204" pitchFamily="34" charset="0"/>
              </a:rPr>
            </a:br>
            <a:endParaRPr lang="en-US" baseline="0" dirty="0" smtClean="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aseline="0" dirty="0" smtClean="0">
                <a:solidFill>
                  <a:schemeClr val="tx1"/>
                </a:solidFill>
                <a:latin typeface="Arial" panose="020B0604020202020204" pitchFamily="34" charset="0"/>
                <a:cs typeface="Arial" panose="020B0604020202020204" pitchFamily="34" charset="0"/>
              </a:rPr>
              <a:t>To update you on what has happened since the publication of </a:t>
            </a:r>
            <a:r>
              <a:rPr lang="en-US" i="0" baseline="0" dirty="0" smtClean="0">
                <a:solidFill>
                  <a:schemeClr val="tx1"/>
                </a:solidFill>
                <a:latin typeface="Arial" panose="020B0604020202020204" pitchFamily="34" charset="0"/>
                <a:cs typeface="Arial" panose="020B0604020202020204" pitchFamily="34" charset="0"/>
              </a:rPr>
              <a:t>Digital  Competence Framework (DCF) in September 2016. </a:t>
            </a:r>
          </a:p>
          <a:p>
            <a:pPr marL="0" indent="0">
              <a:buFont typeface="Arial" panose="020B0604020202020204" pitchFamily="34" charset="0"/>
              <a:buNone/>
            </a:pPr>
            <a:endParaRPr lang="en-US" baseline="0" dirty="0" smtClean="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aseline="0" dirty="0" smtClean="0">
                <a:solidFill>
                  <a:schemeClr val="tx1"/>
                </a:solidFill>
                <a:latin typeface="Arial" panose="020B0604020202020204" pitchFamily="34" charset="0"/>
                <a:cs typeface="Arial" panose="020B0604020202020204" pitchFamily="34" charset="0"/>
              </a:rPr>
              <a:t>To inform you of some key milestones and ongoing work following the launch of </a:t>
            </a:r>
            <a:r>
              <a:rPr lang="en-GB" b="0" i="1" dirty="0" smtClean="0">
                <a:latin typeface="Arial" panose="020B0604020202020204" pitchFamily="34" charset="0"/>
                <a:cs typeface="Arial" panose="020B0604020202020204" pitchFamily="34" charset="0"/>
              </a:rPr>
              <a:t>Education in Wales: Our national mission, Action plan 2017–21</a:t>
            </a:r>
            <a:r>
              <a:rPr lang="en-GB" b="0" dirty="0" smtClean="0">
                <a:latin typeface="Arial" panose="020B0604020202020204" pitchFamily="34" charset="0"/>
                <a:cs typeface="Arial" panose="020B0604020202020204" pitchFamily="34" charset="0"/>
              </a:rPr>
              <a:t>.</a:t>
            </a:r>
            <a:endParaRPr lang="en-US" b="0" baseline="0" dirty="0" smtClean="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b="0" baseline="0" dirty="0" smtClean="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aseline="0" dirty="0" smtClean="0">
                <a:solidFill>
                  <a:schemeClr val="tx1"/>
                </a:solidFill>
                <a:latin typeface="Arial" panose="020B0604020202020204" pitchFamily="34" charset="0"/>
                <a:cs typeface="Arial" panose="020B0604020202020204" pitchFamily="34" charset="0"/>
              </a:rPr>
              <a:t>To remind practitioners of key messages regarding the DCF. </a:t>
            </a:r>
          </a:p>
          <a:p>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80E8E6F-D4FB-45A2-B1FC-85D39446F465}" type="slidenum">
              <a:rPr lang="en-GB" smtClean="0"/>
              <a:t>1</a:t>
            </a:fld>
            <a:endParaRPr lang="en-GB" dirty="0"/>
          </a:p>
        </p:txBody>
      </p:sp>
    </p:spTree>
    <p:extLst>
      <p:ext uri="{BB962C8B-B14F-4D97-AF65-F5344CB8AC3E}">
        <p14:creationId xmlns:p14="http://schemas.microsoft.com/office/powerpoint/2010/main" val="23524654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a:spLocks noGrp="1" noRot="1" noChangeAspect="1"/>
          </p:cNvSpPr>
          <p:nvPr>
            <p:ph type="sldImg" idx="2"/>
          </p:nvPr>
        </p:nvSpPr>
        <p:spPr>
          <a:xfrm>
            <a:off x="882650" y="735013"/>
            <a:ext cx="4903788" cy="36766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0" name="Shape 210"/>
          <p:cNvSpPr txBox="1">
            <a:spLocks noGrp="1"/>
          </p:cNvSpPr>
          <p:nvPr>
            <p:ph type="body" idx="1"/>
          </p:nvPr>
        </p:nvSpPr>
        <p:spPr>
          <a:xfrm>
            <a:off x="666909" y="4656336"/>
            <a:ext cx="5335270" cy="4411266"/>
          </a:xfrm>
          <a:prstGeom prst="rect">
            <a:avLst/>
          </a:prstGeom>
        </p:spPr>
        <p:txBody>
          <a:bodyPr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14239139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solidFill>
                  <a:schemeClr val="tx1"/>
                </a:solidFill>
                <a:latin typeface="Arial" panose="020B0604020202020204" pitchFamily="34" charset="0"/>
                <a:cs typeface="Arial" panose="020B0604020202020204" pitchFamily="34" charset="0"/>
              </a:rPr>
              <a:t>This is an</a:t>
            </a:r>
            <a:r>
              <a:rPr lang="en-GB" baseline="0" dirty="0" smtClean="0">
                <a:solidFill>
                  <a:schemeClr val="tx1"/>
                </a:solidFill>
                <a:latin typeface="Arial" panose="020B0604020202020204" pitchFamily="34" charset="0"/>
                <a:cs typeface="Arial" panose="020B0604020202020204" pitchFamily="34" charset="0"/>
              </a:rPr>
              <a:t> extract from the spreadsheet version of the DCF. </a:t>
            </a:r>
          </a:p>
          <a:p>
            <a:pPr marL="171450" indent="-171450">
              <a:buFont typeface="Arial" panose="020B0604020202020204" pitchFamily="34" charset="0"/>
              <a:buChar char="•"/>
            </a:pPr>
            <a:endParaRPr lang="en-GB" baseline="0" dirty="0" smtClean="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baseline="0" dirty="0" smtClean="0">
                <a:solidFill>
                  <a:schemeClr val="tx1"/>
                </a:solidFill>
                <a:latin typeface="Arial" panose="020B0604020202020204" pitchFamily="34" charset="0"/>
                <a:cs typeface="Arial" panose="020B0604020202020204" pitchFamily="34" charset="0"/>
              </a:rPr>
              <a:t>Skills are arranged to show progression, currently shown in year groups. This will be reviewed as the concept of progression steps develops.</a:t>
            </a:r>
            <a:endParaRPr lang="en-GB"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80E8E6F-D4FB-45A2-B1FC-85D39446F465}" type="slidenum">
              <a:rPr lang="en-GB" smtClean="0"/>
              <a:t>11</a:t>
            </a:fld>
            <a:endParaRPr lang="en-GB" dirty="0"/>
          </a:p>
        </p:txBody>
      </p:sp>
    </p:spTree>
    <p:extLst>
      <p:ext uri="{BB962C8B-B14F-4D97-AF65-F5344CB8AC3E}">
        <p14:creationId xmlns:p14="http://schemas.microsoft.com/office/powerpoint/2010/main" val="1000037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Arial" panose="020B0604020202020204" pitchFamily="34" charset="0"/>
                <a:ea typeface="+mn-ea"/>
                <a:cs typeface="Arial" panose="020B0604020202020204" pitchFamily="34" charset="0"/>
              </a:rPr>
              <a:t>We have re-iterated our commitment with </a:t>
            </a:r>
            <a:r>
              <a:rPr lang="en-GB" sz="1200" i="1" kern="1200" dirty="0" smtClean="0">
                <a:solidFill>
                  <a:schemeClr val="tx1"/>
                </a:solidFill>
                <a:effectLst/>
                <a:latin typeface="Arial" panose="020B0604020202020204" pitchFamily="34" charset="0"/>
                <a:ea typeface="+mn-ea"/>
                <a:cs typeface="Arial" panose="020B0604020202020204" pitchFamily="34" charset="0"/>
              </a:rPr>
              <a:t>Education in Wales: Our national mission, Action plan 2017–21</a:t>
            </a:r>
            <a:r>
              <a:rPr lang="en-GB" sz="1200" kern="1200" dirty="0" smtClean="0">
                <a:solidFill>
                  <a:schemeClr val="tx1"/>
                </a:solidFill>
                <a:effectLst/>
                <a:latin typeface="Arial" panose="020B0604020202020204" pitchFamily="34" charset="0"/>
                <a:ea typeface="+mn-ea"/>
                <a:cs typeface="Arial" panose="020B0604020202020204" pitchFamily="34" charset="0"/>
              </a:rPr>
              <a:t> which sets out how the school system will move forward over the period </a:t>
            </a:r>
            <a:r>
              <a:rPr lang="en-GB" sz="1200" kern="1200" dirty="0" smtClean="0">
                <a:solidFill>
                  <a:schemeClr val="tx1"/>
                </a:solidFill>
                <a:effectLst/>
                <a:latin typeface="Arial" panose="020B0604020202020204" pitchFamily="34" charset="0"/>
                <a:ea typeface="+mn-ea"/>
                <a:cs typeface="Arial" panose="020B0604020202020204" pitchFamily="34" charset="0"/>
              </a:rPr>
              <a:t>2017–21, </a:t>
            </a:r>
            <a:r>
              <a:rPr lang="en-GB" sz="1200" kern="1200" dirty="0" smtClean="0">
                <a:solidFill>
                  <a:schemeClr val="tx1"/>
                </a:solidFill>
                <a:effectLst/>
                <a:latin typeface="Arial" panose="020B0604020202020204" pitchFamily="34" charset="0"/>
                <a:ea typeface="+mn-ea"/>
                <a:cs typeface="Arial" panose="020B0604020202020204" pitchFamily="34" charset="0"/>
              </a:rPr>
              <a:t>securing implementation of the new curriculum with a focus on leadership, professional learning, and excellence and equity within a self-improving system.</a:t>
            </a:r>
          </a:p>
          <a:p>
            <a:endParaRPr lang="en-GB" sz="1200" b="0" i="0" u="none" strike="noStrike" kern="1200" baseline="0" dirty="0" smtClean="0">
              <a:solidFill>
                <a:schemeClr val="tx1"/>
              </a:solidFill>
              <a:effectLst/>
              <a:latin typeface="Arial" panose="020B0604020202020204" pitchFamily="34" charset="0"/>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Arial" panose="020B0604020202020204" pitchFamily="34" charset="0"/>
                <a:ea typeface="+mn-ea"/>
                <a:cs typeface="Arial" panose="020B0604020202020204" pitchFamily="34" charset="0"/>
              </a:rPr>
              <a:t>We are committed to ensuring that all our learners in Wales will have higher standards of literacy and numeracy, and become more digitally and bilingually competent, to evolve into enterprising, creative and critical thinkers. </a:t>
            </a:r>
          </a:p>
          <a:p>
            <a:endParaRPr lang="en-GB"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280E8E6F-D4FB-45A2-B1FC-85D39446F465}" type="slidenum">
              <a:rPr lang="en-GB" smtClean="0"/>
              <a:t>12</a:t>
            </a:fld>
            <a:endParaRPr lang="en-GB" dirty="0"/>
          </a:p>
        </p:txBody>
      </p:sp>
    </p:spTree>
    <p:extLst>
      <p:ext uri="{BB962C8B-B14F-4D97-AF65-F5344CB8AC3E}">
        <p14:creationId xmlns:p14="http://schemas.microsoft.com/office/powerpoint/2010/main" val="737917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80E8E6F-D4FB-45A2-B1FC-85D39446F465}" type="slidenum">
              <a:rPr lang="en-GB" smtClean="0"/>
              <a:t>13</a:t>
            </a:fld>
            <a:endParaRPr lang="en-GB" dirty="0"/>
          </a:p>
        </p:txBody>
      </p:sp>
    </p:spTree>
    <p:extLst>
      <p:ext uri="{BB962C8B-B14F-4D97-AF65-F5344CB8AC3E}">
        <p14:creationId xmlns:p14="http://schemas.microsoft.com/office/powerpoint/2010/main" val="7379175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80E8E6F-D4FB-45A2-B1FC-85D39446F465}" type="slidenum">
              <a:rPr lang="en-GB" smtClean="0"/>
              <a:t>14</a:t>
            </a:fld>
            <a:endParaRPr lang="en-GB" dirty="0"/>
          </a:p>
        </p:txBody>
      </p:sp>
    </p:spTree>
    <p:extLst>
      <p:ext uri="{BB962C8B-B14F-4D97-AF65-F5344CB8AC3E}">
        <p14:creationId xmlns:p14="http://schemas.microsoft.com/office/powerpoint/2010/main" val="737917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80E8E6F-D4FB-45A2-B1FC-85D39446F465}" type="slidenum">
              <a:rPr lang="en-GB" smtClean="0"/>
              <a:t>15</a:t>
            </a:fld>
            <a:endParaRPr lang="en-GB" dirty="0"/>
          </a:p>
        </p:txBody>
      </p:sp>
    </p:spTree>
    <p:extLst>
      <p:ext uri="{BB962C8B-B14F-4D97-AF65-F5344CB8AC3E}">
        <p14:creationId xmlns:p14="http://schemas.microsoft.com/office/powerpoint/2010/main" val="737917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80E8E6F-D4FB-45A2-B1FC-85D39446F465}" type="slidenum">
              <a:rPr lang="en-GB" smtClean="0"/>
              <a:t>16</a:t>
            </a:fld>
            <a:endParaRPr lang="en-GB" dirty="0"/>
          </a:p>
        </p:txBody>
      </p:sp>
    </p:spTree>
    <p:extLst>
      <p:ext uri="{BB962C8B-B14F-4D97-AF65-F5344CB8AC3E}">
        <p14:creationId xmlns:p14="http://schemas.microsoft.com/office/powerpoint/2010/main" val="7379175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baseline="0" smtClean="0">
                <a:solidFill>
                  <a:schemeClr val="tx1"/>
                </a:solidFill>
                <a:latin typeface="Arial" panose="020B0604020202020204" pitchFamily="34" charset="0"/>
                <a:cs typeface="Arial" panose="020B0604020202020204" pitchFamily="34" charset="0"/>
              </a:rPr>
              <a:t>More classroom task ideas </a:t>
            </a:r>
            <a:r>
              <a:rPr lang="en-GB" baseline="0" dirty="0" smtClean="0">
                <a:solidFill>
                  <a:schemeClr val="tx1"/>
                </a:solidFill>
                <a:latin typeface="Arial" panose="020B0604020202020204" pitchFamily="34" charset="0"/>
                <a:cs typeface="Arial" panose="020B0604020202020204" pitchFamily="34" charset="0"/>
              </a:rPr>
              <a:t>are available on Hwb. </a:t>
            </a:r>
          </a:p>
          <a:p>
            <a:pPr marL="0" indent="0">
              <a:buFont typeface="Arial" panose="020B0604020202020204" pitchFamily="34" charset="0"/>
              <a:buNone/>
            </a:pPr>
            <a:endParaRPr lang="en-GB" baseline="0" dirty="0" smtClean="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80E8E6F-D4FB-45A2-B1FC-85D39446F465}" type="slidenum">
              <a:rPr lang="en-GB" smtClean="0"/>
              <a:t>17</a:t>
            </a:fld>
            <a:endParaRPr lang="en-GB" dirty="0"/>
          </a:p>
        </p:txBody>
      </p:sp>
    </p:spTree>
    <p:extLst>
      <p:ext uri="{BB962C8B-B14F-4D97-AF65-F5344CB8AC3E}">
        <p14:creationId xmlns:p14="http://schemas.microsoft.com/office/powerpoint/2010/main" val="737917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spcAft>
                <a:spcPts val="0"/>
              </a:spcAft>
              <a:buFont typeface="Arial" panose="020B0604020202020204" pitchFamily="34" charset="0"/>
              <a:buChar char="•"/>
            </a:pPr>
            <a:r>
              <a:rPr lang="en-GB" sz="1200" dirty="0" smtClean="0">
                <a:solidFill>
                  <a:schemeClr val="tx1"/>
                </a:solidFill>
                <a:effectLst/>
                <a:latin typeface="Arial" panose="020B0604020202020204" pitchFamily="34" charset="0"/>
                <a:ea typeface="Times New Roman"/>
                <a:cs typeface="Arial" panose="020B0604020202020204" pitchFamily="34" charset="0"/>
              </a:rPr>
              <a:t>This is a brief outline of the developments</a:t>
            </a:r>
            <a:r>
              <a:rPr lang="en-GB" sz="1200" baseline="0" dirty="0" smtClean="0">
                <a:solidFill>
                  <a:schemeClr val="tx1"/>
                </a:solidFill>
                <a:effectLst/>
                <a:latin typeface="Arial" panose="020B0604020202020204" pitchFamily="34" charset="0"/>
                <a:ea typeface="Times New Roman"/>
                <a:cs typeface="Arial" panose="020B0604020202020204" pitchFamily="34" charset="0"/>
              </a:rPr>
              <a:t> following the launch of t</a:t>
            </a:r>
            <a:r>
              <a:rPr lang="en-GB" sz="1200" dirty="0" smtClean="0">
                <a:solidFill>
                  <a:schemeClr val="tx1"/>
                </a:solidFill>
                <a:effectLst/>
                <a:latin typeface="Arial" panose="020B0604020202020204" pitchFamily="34" charset="0"/>
                <a:ea typeface="Times New Roman"/>
                <a:cs typeface="Arial" panose="020B0604020202020204" pitchFamily="34" charset="0"/>
              </a:rPr>
              <a:t>he DCF. </a:t>
            </a:r>
          </a:p>
          <a:p>
            <a:pPr marL="0" lvl="0" indent="0">
              <a:spcAft>
                <a:spcPts val="0"/>
              </a:spcAft>
              <a:buFont typeface="Arial" panose="020B0604020202020204" pitchFamily="34" charset="0"/>
              <a:buNone/>
            </a:pPr>
            <a:endParaRPr lang="en-GB" sz="1200" dirty="0" smtClean="0">
              <a:solidFill>
                <a:schemeClr val="tx1"/>
              </a:solidFill>
              <a:effectLst/>
              <a:latin typeface="Arial" panose="020B0604020202020204" pitchFamily="34" charset="0"/>
              <a:ea typeface="Times New Roman"/>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Arial" panose="020B0604020202020204" pitchFamily="34" charset="0"/>
                <a:ea typeface="+mn-ea"/>
                <a:cs typeface="Arial" panose="020B0604020202020204" pitchFamily="34" charset="0"/>
              </a:rPr>
              <a:t>Taking account of feedback from settings,</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200" kern="1200" dirty="0" smtClean="0">
                <a:solidFill>
                  <a:schemeClr val="tx1"/>
                </a:solidFill>
                <a:effectLst/>
                <a:latin typeface="Arial" panose="020B0604020202020204" pitchFamily="34" charset="0"/>
                <a:ea typeface="+mn-ea"/>
                <a:cs typeface="Arial" panose="020B0604020202020204" pitchFamily="34" charset="0"/>
              </a:rPr>
              <a:t>schools and wider stakeholders, we made</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200" kern="1200" dirty="0" smtClean="0">
                <a:solidFill>
                  <a:schemeClr val="tx1"/>
                </a:solidFill>
                <a:effectLst/>
                <a:latin typeface="Arial" panose="020B0604020202020204" pitchFamily="34" charset="0"/>
                <a:ea typeface="+mn-ea"/>
                <a:cs typeface="Arial" panose="020B0604020202020204" pitchFamily="34" charset="0"/>
              </a:rPr>
              <a:t>refinements which were incorporated into the current version of the DCF in September 2017. </a:t>
            </a:r>
            <a:endParaRPr lang="en-GB" sz="1200" dirty="0" smtClean="0">
              <a:solidFill>
                <a:schemeClr val="tx1"/>
              </a:solidFill>
              <a:effectLst/>
              <a:latin typeface="Arial" panose="020B0604020202020204" pitchFamily="34" charset="0"/>
              <a:ea typeface="Times New Roman"/>
              <a:cs typeface="Arial" panose="020B0604020202020204" pitchFamily="34" charset="0"/>
            </a:endParaRPr>
          </a:p>
          <a:p>
            <a:pPr marL="171450" lvl="0" indent="-171450">
              <a:spcAft>
                <a:spcPts val="0"/>
              </a:spcAft>
              <a:buFont typeface="Arial" panose="020B0604020202020204" pitchFamily="34" charset="0"/>
              <a:buChar char="•"/>
            </a:pPr>
            <a:endParaRPr lang="en-GB" sz="1200" dirty="0" smtClean="0">
              <a:solidFill>
                <a:schemeClr val="tx1"/>
              </a:solidFill>
              <a:effectLst/>
              <a:latin typeface="Arial" panose="020B0604020202020204" pitchFamily="34" charset="0"/>
              <a:ea typeface="Times New Roman"/>
              <a:cs typeface="Arial" panose="020B0604020202020204" pitchFamily="34" charset="0"/>
            </a:endParaRPr>
          </a:p>
          <a:p>
            <a:pPr marL="171450" lvl="0" indent="-171450">
              <a:spcAft>
                <a:spcPts val="0"/>
              </a:spcAft>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We initially developed and incorporated classroom task ideas within the interactive framework. Following advice from our Digital Pioneer Schools, more ideas and tasks have been added to Hwb where they can be adapted to ensure they are suitable for your classroom or setting.</a:t>
            </a:r>
          </a:p>
          <a:p>
            <a:pPr marL="171450" lvl="0" indent="-171450">
              <a:spcAft>
                <a:spcPts val="0"/>
              </a:spcAft>
              <a:buFont typeface="Arial" panose="020B0604020202020204" pitchFamily="34" charset="0"/>
              <a:buChar char="•"/>
            </a:pPr>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Arial" panose="020B0604020202020204" pitchFamily="34" charset="0"/>
                <a:ea typeface="+mn-ea"/>
                <a:cs typeface="Arial" panose="020B0604020202020204" pitchFamily="34" charset="0"/>
              </a:rPr>
              <a:t>The mapping</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tool </a:t>
            </a:r>
            <a:r>
              <a:rPr lang="en-GB" sz="1200" kern="1200" dirty="0" smtClean="0">
                <a:solidFill>
                  <a:schemeClr val="tx1"/>
                </a:solidFill>
                <a:effectLst/>
                <a:latin typeface="Arial" panose="020B0604020202020204" pitchFamily="34" charset="0"/>
                <a:ea typeface="+mn-ea"/>
                <a:cs typeface="Arial" panose="020B0604020202020204" pitchFamily="34" charset="0"/>
              </a:rPr>
              <a:t>lets you cross-reference elements of the DCF with your current teaching in subjects and years. As you add your information, the tool shows your levels of DCF </a:t>
            </a:r>
            <a:r>
              <a:rPr lang="en-GB" sz="1200" kern="1200" dirty="0" smtClean="0">
                <a:solidFill>
                  <a:schemeClr val="tx1"/>
                </a:solidFill>
                <a:effectLst/>
                <a:latin typeface="Arial" panose="020B0604020202020204" pitchFamily="34" charset="0"/>
                <a:ea typeface="+mn-ea"/>
                <a:cs typeface="Arial" panose="020B0604020202020204" pitchFamily="34" charset="0"/>
              </a:rPr>
              <a:t>coverage.</a:t>
            </a:r>
            <a:endParaRPr lang="en-GB" sz="1200" dirty="0" smtClean="0">
              <a:solidFill>
                <a:schemeClr val="tx1"/>
              </a:solidFill>
              <a:effectLst/>
              <a:latin typeface="Arial" panose="020B0604020202020204" pitchFamily="34" charset="0"/>
              <a:ea typeface="Times New Roman"/>
              <a:cs typeface="Arial" panose="020B0604020202020204" pitchFamily="34" charset="0"/>
            </a:endParaRPr>
          </a:p>
          <a:p>
            <a:pPr marL="171450" lvl="0" indent="-171450">
              <a:spcAft>
                <a:spcPts val="0"/>
              </a:spcAft>
              <a:buFont typeface="Arial" panose="020B0604020202020204" pitchFamily="34" charset="0"/>
              <a:buChar char="•"/>
            </a:pPr>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marL="171450" lvl="0" indent="-171450">
              <a:spcAft>
                <a:spcPts val="0"/>
              </a:spcAft>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The professional learning</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needs tool available on Hwb </a:t>
            </a:r>
            <a:r>
              <a:rPr lang="en-GB" sz="1200" kern="1200" dirty="0" smtClean="0">
                <a:solidFill>
                  <a:schemeClr val="tx1"/>
                </a:solidFill>
                <a:effectLst/>
                <a:latin typeface="Arial" panose="020B0604020202020204" pitchFamily="34" charset="0"/>
                <a:ea typeface="+mn-ea"/>
                <a:cs typeface="Arial" panose="020B0604020202020204" pitchFamily="34" charset="0"/>
              </a:rPr>
              <a:t>is designed to help practitioners identify the areas where they already feel confident and areas where they feel they need further development. </a:t>
            </a:r>
          </a:p>
          <a:p>
            <a:pPr marL="0" lvl="0" indent="0">
              <a:spcAft>
                <a:spcPts val="0"/>
              </a:spcAft>
              <a:buFont typeface="Arial" panose="020B0604020202020204" pitchFamily="34" charset="0"/>
              <a:buNone/>
            </a:pPr>
            <a:endParaRPr lang="en-GB" sz="1200" dirty="0" smtClean="0">
              <a:solidFill>
                <a:schemeClr val="tx1"/>
              </a:solidFill>
              <a:effectLst/>
              <a:latin typeface="Arial" panose="020B0604020202020204" pitchFamily="34" charset="0"/>
              <a:ea typeface="Times New Roman"/>
              <a:cs typeface="Arial" panose="020B0604020202020204" pitchFamily="34" charset="0"/>
            </a:endParaRPr>
          </a:p>
          <a:p>
            <a:pPr marL="171450" lvl="0" indent="-171450">
              <a:spcAft>
                <a:spcPts val="0"/>
              </a:spcAft>
              <a:buFont typeface="Arial" panose="020B0604020202020204" pitchFamily="34" charset="0"/>
              <a:buChar char="•"/>
            </a:pPr>
            <a:r>
              <a:rPr lang="en-GB" sz="1200" dirty="0" smtClean="0">
                <a:solidFill>
                  <a:schemeClr val="tx1"/>
                </a:solidFill>
                <a:effectLst/>
                <a:latin typeface="Arial" panose="020B0604020202020204" pitchFamily="34" charset="0"/>
                <a:ea typeface="Times New Roman"/>
                <a:cs typeface="Arial" panose="020B0604020202020204" pitchFamily="34" charset="0"/>
              </a:rPr>
              <a:t>The next </a:t>
            </a:r>
            <a:r>
              <a:rPr lang="en-GB" sz="1200" dirty="0" smtClean="0">
                <a:solidFill>
                  <a:schemeClr val="tx1"/>
                </a:solidFill>
                <a:effectLst/>
                <a:latin typeface="Arial" panose="020B0604020202020204" pitchFamily="34" charset="0"/>
                <a:ea typeface="Times New Roman"/>
                <a:cs typeface="Arial" panose="020B0604020202020204" pitchFamily="34" charset="0"/>
              </a:rPr>
              <a:t>slides give </a:t>
            </a:r>
            <a:r>
              <a:rPr lang="en-GB" sz="1200" dirty="0" smtClean="0">
                <a:solidFill>
                  <a:schemeClr val="tx1"/>
                </a:solidFill>
                <a:effectLst/>
                <a:latin typeface="Arial" panose="020B0604020202020204" pitchFamily="34" charset="0"/>
                <a:ea typeface="Times New Roman"/>
                <a:cs typeface="Arial" panose="020B0604020202020204" pitchFamily="34" charset="0"/>
              </a:rPr>
              <a:t>a representation of the structure of the DCF</a:t>
            </a:r>
            <a:r>
              <a:rPr lang="en-GB" sz="1200" dirty="0" smtClean="0">
                <a:solidFill>
                  <a:schemeClr val="tx1"/>
                </a:solidFill>
                <a:effectLst/>
                <a:latin typeface="Arial" panose="020B0604020202020204" pitchFamily="34" charset="0"/>
                <a:ea typeface="+mn-ea"/>
                <a:cs typeface="Arial" panose="020B0604020202020204" pitchFamily="34" charset="0"/>
              </a:rPr>
              <a:t>.</a:t>
            </a:r>
            <a:endParaRPr lang="en-GB" sz="1200" dirty="0" smtClean="0">
              <a:solidFill>
                <a:schemeClr val="tx1"/>
              </a:solidFill>
              <a:effectLst/>
              <a:latin typeface="Arial" panose="020B0604020202020204" pitchFamily="34" charset="0"/>
              <a:ea typeface="Times New Roman"/>
              <a:cs typeface="Arial" panose="020B0604020202020204" pitchFamily="34" charset="0"/>
            </a:endParaRPr>
          </a:p>
        </p:txBody>
      </p:sp>
      <p:sp>
        <p:nvSpPr>
          <p:cNvPr id="4" name="Slide Number Placeholder 3"/>
          <p:cNvSpPr>
            <a:spLocks noGrp="1"/>
          </p:cNvSpPr>
          <p:nvPr>
            <p:ph type="sldNum" sz="quarter" idx="10"/>
          </p:nvPr>
        </p:nvSpPr>
        <p:spPr/>
        <p:txBody>
          <a:bodyPr/>
          <a:lstStyle/>
          <a:p>
            <a:fld id="{280E8E6F-D4FB-45A2-B1FC-85D39446F465}" type="slidenum">
              <a:rPr lang="en-GB" smtClean="0"/>
              <a:t>2</a:t>
            </a:fld>
            <a:endParaRPr lang="en-GB" dirty="0"/>
          </a:p>
        </p:txBody>
      </p:sp>
    </p:spTree>
    <p:extLst>
      <p:ext uri="{BB962C8B-B14F-4D97-AF65-F5344CB8AC3E}">
        <p14:creationId xmlns:p14="http://schemas.microsoft.com/office/powerpoint/2010/main" val="737917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solidFill>
                  <a:schemeClr val="tx1"/>
                </a:solidFill>
                <a:latin typeface="Arial" panose="020B0604020202020204" pitchFamily="34" charset="0"/>
                <a:cs typeface="Arial" panose="020B0604020202020204" pitchFamily="34" charset="0"/>
              </a:rPr>
              <a:t>The DCF includes high-level skill statements,</a:t>
            </a:r>
            <a:r>
              <a:rPr lang="en-GB" baseline="0" dirty="0" smtClean="0">
                <a:solidFill>
                  <a:schemeClr val="tx1"/>
                </a:solidFill>
                <a:latin typeface="Arial" panose="020B0604020202020204" pitchFamily="34" charset="0"/>
                <a:cs typeface="Arial" panose="020B0604020202020204" pitchFamily="34" charset="0"/>
              </a:rPr>
              <a:t> which are grouped into four strands.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smtClean="0">
              <a:solidFill>
                <a:schemeClr val="tx1"/>
              </a:solidFill>
              <a:latin typeface="Arial" panose="020B0604020202020204" pitchFamily="34" charset="0"/>
              <a:cs typeface="Arial" panose="020B060402020202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solidFill>
                  <a:schemeClr val="tx1"/>
                </a:solidFill>
                <a:latin typeface="Arial" panose="020B0604020202020204" pitchFamily="34" charset="0"/>
                <a:cs typeface="Arial" panose="020B0604020202020204" pitchFamily="34" charset="0"/>
              </a:rPr>
              <a:t>Each strand is then sub-divided into elements, which are shown over the next four</a:t>
            </a:r>
            <a:r>
              <a:rPr lang="en-GB" baseline="0" dirty="0" smtClean="0">
                <a:solidFill>
                  <a:schemeClr val="tx1"/>
                </a:solidFill>
                <a:latin typeface="Arial" panose="020B0604020202020204" pitchFamily="34" charset="0"/>
                <a:cs typeface="Arial" panose="020B0604020202020204" pitchFamily="34" charset="0"/>
              </a:rPr>
              <a:t> slides</a:t>
            </a:r>
            <a:r>
              <a:rPr lang="en-GB" dirty="0" smtClean="0">
                <a:solidFill>
                  <a:schemeClr val="tx1"/>
                </a:solidFill>
                <a:latin typeface="Arial" panose="020B0604020202020204" pitchFamily="34" charset="0"/>
                <a:cs typeface="Arial" panose="020B0604020202020204" pitchFamily="34" charset="0"/>
              </a:rPr>
              <a:t>.</a:t>
            </a:r>
          </a:p>
          <a:p>
            <a:pPr marL="171450" indent="-171450">
              <a:buFont typeface="Arial" panose="020B0604020202020204" pitchFamily="34" charset="0"/>
              <a:buChar char="•"/>
            </a:pPr>
            <a:endParaRPr lang="en-GB"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80E8E6F-D4FB-45A2-B1FC-85D39446F465}" type="slidenum">
              <a:rPr lang="en-GB" smtClean="0"/>
              <a:t>3</a:t>
            </a:fld>
            <a:endParaRPr lang="en-GB" dirty="0"/>
          </a:p>
        </p:txBody>
      </p:sp>
    </p:spTree>
    <p:extLst>
      <p:ext uri="{BB962C8B-B14F-4D97-AF65-F5344CB8AC3E}">
        <p14:creationId xmlns:p14="http://schemas.microsoft.com/office/powerpoint/2010/main" val="2004427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solidFill>
                  <a:schemeClr val="tx1"/>
                </a:solidFill>
                <a:latin typeface="Arial" panose="020B0604020202020204" pitchFamily="34" charset="0"/>
                <a:cs typeface="Arial" panose="020B0604020202020204" pitchFamily="34" charset="0"/>
              </a:rPr>
              <a:t>There are four elements</a:t>
            </a:r>
            <a:r>
              <a:rPr lang="en-GB" baseline="0" dirty="0" smtClean="0">
                <a:solidFill>
                  <a:schemeClr val="tx1"/>
                </a:solidFill>
                <a:latin typeface="Arial" panose="020B0604020202020204" pitchFamily="34" charset="0"/>
                <a:cs typeface="Arial" panose="020B0604020202020204" pitchFamily="34" charset="0"/>
              </a:rPr>
              <a:t> for the Citizenship strand.</a:t>
            </a:r>
            <a:endParaRPr lang="en-GB"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80E8E6F-D4FB-45A2-B1FC-85D39446F465}" type="slidenum">
              <a:rPr lang="en-GB" smtClean="0"/>
              <a:t>4</a:t>
            </a:fld>
            <a:endParaRPr lang="en-GB" dirty="0"/>
          </a:p>
        </p:txBody>
      </p:sp>
    </p:spTree>
    <p:extLst>
      <p:ext uri="{BB962C8B-B14F-4D97-AF65-F5344CB8AC3E}">
        <p14:creationId xmlns:p14="http://schemas.microsoft.com/office/powerpoint/2010/main" val="3733217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solidFill>
                  <a:schemeClr val="tx1"/>
                </a:solidFill>
                <a:latin typeface="Arial" panose="020B0604020202020204" pitchFamily="34" charset="0"/>
                <a:cs typeface="Arial" panose="020B0604020202020204" pitchFamily="34" charset="0"/>
              </a:rPr>
              <a:t>There are three elements</a:t>
            </a:r>
            <a:r>
              <a:rPr lang="en-GB" baseline="0" dirty="0" smtClean="0">
                <a:solidFill>
                  <a:schemeClr val="tx1"/>
                </a:solidFill>
                <a:latin typeface="Arial" panose="020B0604020202020204" pitchFamily="34" charset="0"/>
                <a:cs typeface="Arial" panose="020B0604020202020204" pitchFamily="34" charset="0"/>
              </a:rPr>
              <a:t> for the Interacting and collaborating strand.</a:t>
            </a:r>
            <a:endParaRPr lang="en-GB" dirty="0" smtClean="0">
              <a:solidFill>
                <a:schemeClr val="tx1"/>
              </a:solidFill>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280E8E6F-D4FB-45A2-B1FC-85D39446F465}" type="slidenum">
              <a:rPr lang="en-GB" smtClean="0"/>
              <a:t>5</a:t>
            </a:fld>
            <a:endParaRPr lang="en-GB" dirty="0"/>
          </a:p>
        </p:txBody>
      </p:sp>
    </p:spTree>
    <p:extLst>
      <p:ext uri="{BB962C8B-B14F-4D97-AF65-F5344CB8AC3E}">
        <p14:creationId xmlns:p14="http://schemas.microsoft.com/office/powerpoint/2010/main" val="1664332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solidFill>
                  <a:schemeClr val="tx1"/>
                </a:solidFill>
                <a:latin typeface="Arial" panose="020B0604020202020204" pitchFamily="34" charset="0"/>
                <a:cs typeface="Arial" panose="020B0604020202020204" pitchFamily="34" charset="0"/>
              </a:rPr>
              <a:t>There are three elements </a:t>
            </a:r>
            <a:r>
              <a:rPr lang="en-GB" baseline="0" dirty="0" smtClean="0">
                <a:solidFill>
                  <a:schemeClr val="tx1"/>
                </a:solidFill>
                <a:latin typeface="Arial" panose="020B0604020202020204" pitchFamily="34" charset="0"/>
                <a:cs typeface="Arial" panose="020B0604020202020204" pitchFamily="34" charset="0"/>
              </a:rPr>
              <a:t>for the Producing strand.</a:t>
            </a:r>
            <a:endParaRPr lang="en-GB" dirty="0" smtClean="0">
              <a:solidFill>
                <a:schemeClr val="tx1"/>
              </a:solidFill>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280E8E6F-D4FB-45A2-B1FC-85D39446F465}" type="slidenum">
              <a:rPr lang="en-GB" smtClean="0"/>
              <a:t>6</a:t>
            </a:fld>
            <a:endParaRPr lang="en-GB" dirty="0"/>
          </a:p>
        </p:txBody>
      </p:sp>
    </p:spTree>
    <p:extLst>
      <p:ext uri="{BB962C8B-B14F-4D97-AF65-F5344CB8AC3E}">
        <p14:creationId xmlns:p14="http://schemas.microsoft.com/office/powerpoint/2010/main" val="1559794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solidFill>
                  <a:schemeClr val="tx1"/>
                </a:solidFill>
                <a:latin typeface="Arial" panose="020B0604020202020204" pitchFamily="34" charset="0"/>
                <a:cs typeface="Arial" panose="020B0604020202020204" pitchFamily="34" charset="0"/>
              </a:rPr>
              <a:t>There are two elements</a:t>
            </a:r>
            <a:r>
              <a:rPr lang="en-GB" baseline="0" dirty="0" smtClean="0">
                <a:solidFill>
                  <a:schemeClr val="tx1"/>
                </a:solidFill>
                <a:latin typeface="Arial" panose="020B0604020202020204" pitchFamily="34" charset="0"/>
                <a:cs typeface="Arial" panose="020B0604020202020204" pitchFamily="34" charset="0"/>
              </a:rPr>
              <a:t> for the Data and computational thinking strand.</a:t>
            </a:r>
            <a:endParaRPr lang="en-GB" dirty="0" smtClean="0">
              <a:solidFill>
                <a:schemeClr val="tx1"/>
              </a:solidFill>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280E8E6F-D4FB-45A2-B1FC-85D39446F465}" type="slidenum">
              <a:rPr lang="en-GB" smtClean="0"/>
              <a:t>7</a:t>
            </a:fld>
            <a:endParaRPr lang="en-GB" dirty="0"/>
          </a:p>
        </p:txBody>
      </p:sp>
    </p:spTree>
    <p:extLst>
      <p:ext uri="{BB962C8B-B14F-4D97-AF65-F5344CB8AC3E}">
        <p14:creationId xmlns:p14="http://schemas.microsoft.com/office/powerpoint/2010/main" val="4283222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a:spLocks noGrp="1" noRot="1" noChangeAspect="1"/>
          </p:cNvSpPr>
          <p:nvPr>
            <p:ph type="sldImg" idx="2"/>
          </p:nvPr>
        </p:nvSpPr>
        <p:spPr>
          <a:xfrm>
            <a:off x="882650" y="735013"/>
            <a:ext cx="4903788" cy="36766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0" name="Shape 210"/>
          <p:cNvSpPr txBox="1">
            <a:spLocks noGrp="1"/>
          </p:cNvSpPr>
          <p:nvPr>
            <p:ph type="body" idx="1"/>
          </p:nvPr>
        </p:nvSpPr>
        <p:spPr>
          <a:xfrm>
            <a:off x="666909" y="4656336"/>
            <a:ext cx="5335270" cy="4411266"/>
          </a:xfrm>
          <a:prstGeom prst="rect">
            <a:avLst/>
          </a:prstGeom>
        </p:spPr>
        <p:txBody>
          <a:bodyPr lIns="91425" tIns="91425" rIns="91425" bIns="91425" anchor="t" anchorCtr="0">
            <a:noAutofit/>
          </a:bodyPr>
          <a:lstStyle/>
          <a:p>
            <a:pPr marL="171450" lvl="0" indent="-171450">
              <a:spcBef>
                <a:spcPts val="0"/>
              </a:spcBef>
              <a:buFont typeface="Arial" panose="020B0604020202020204" pitchFamily="34" charset="0"/>
              <a:buChar char="•"/>
            </a:pPr>
            <a:r>
              <a:rPr lang="en-GB" dirty="0" smtClean="0">
                <a:solidFill>
                  <a:schemeClr val="tx1"/>
                </a:solidFill>
                <a:latin typeface="Arial" panose="020B0604020202020204" pitchFamily="34" charset="0"/>
                <a:cs typeface="Arial" panose="020B0604020202020204" pitchFamily="34" charset="0"/>
              </a:rPr>
              <a:t>A digitally published version</a:t>
            </a:r>
            <a:r>
              <a:rPr lang="en-GB" baseline="0" dirty="0" smtClean="0">
                <a:solidFill>
                  <a:schemeClr val="tx1"/>
                </a:solidFill>
                <a:latin typeface="Arial" panose="020B0604020202020204" pitchFamily="34" charset="0"/>
                <a:cs typeface="Arial" panose="020B0604020202020204" pitchFamily="34" charset="0"/>
              </a:rPr>
              <a:t> of the DCF has been produced.</a:t>
            </a:r>
            <a:br>
              <a:rPr lang="en-GB" baseline="0" dirty="0" smtClean="0">
                <a:solidFill>
                  <a:schemeClr val="tx1"/>
                </a:solidFill>
                <a:latin typeface="Arial" panose="020B0604020202020204" pitchFamily="34" charset="0"/>
                <a:cs typeface="Arial" panose="020B0604020202020204" pitchFamily="34" charset="0"/>
              </a:rPr>
            </a:br>
            <a:endParaRPr lang="en-GB" baseline="0" dirty="0" smtClean="0">
              <a:solidFill>
                <a:schemeClr val="tx1"/>
              </a:solidFill>
              <a:latin typeface="Arial" panose="020B0604020202020204" pitchFamily="34" charset="0"/>
              <a:cs typeface="Arial" panose="020B0604020202020204" pitchFamily="34" charset="0"/>
            </a:endParaRPr>
          </a:p>
          <a:p>
            <a:pPr marL="171450" lvl="0" indent="-171450">
              <a:spcBef>
                <a:spcPts val="0"/>
              </a:spcBef>
              <a:buFont typeface="Arial" panose="020B0604020202020204" pitchFamily="34" charset="0"/>
              <a:buChar char="•"/>
            </a:pPr>
            <a:r>
              <a:rPr lang="en-GB" baseline="0" dirty="0" smtClean="0">
                <a:solidFill>
                  <a:schemeClr val="tx1"/>
                </a:solidFill>
                <a:latin typeface="Arial" panose="020B0604020202020204" pitchFamily="34" charset="0"/>
                <a:cs typeface="Arial" panose="020B0604020202020204" pitchFamily="34" charset="0"/>
              </a:rPr>
              <a:t>These screenshots demonstrate how it appears.</a:t>
            </a:r>
            <a:br>
              <a:rPr lang="en-GB" baseline="0" dirty="0" smtClean="0">
                <a:solidFill>
                  <a:schemeClr val="tx1"/>
                </a:solidFill>
                <a:latin typeface="Arial" panose="020B0604020202020204" pitchFamily="34" charset="0"/>
                <a:cs typeface="Arial" panose="020B0604020202020204" pitchFamily="34" charset="0"/>
              </a:rPr>
            </a:br>
            <a:endParaRPr lang="en-GB" baseline="0" dirty="0" smtClean="0">
              <a:solidFill>
                <a:schemeClr val="tx1"/>
              </a:solidFill>
              <a:latin typeface="Arial" panose="020B0604020202020204" pitchFamily="34" charset="0"/>
              <a:cs typeface="Arial" panose="020B0604020202020204" pitchFamily="34" charset="0"/>
            </a:endParaRPr>
          </a:p>
          <a:p>
            <a:pPr marL="171450" lvl="0" indent="-171450">
              <a:spcBef>
                <a:spcPts val="0"/>
              </a:spcBef>
              <a:buFont typeface="Arial" panose="020B0604020202020204" pitchFamily="34" charset="0"/>
              <a:buChar char="•"/>
            </a:pPr>
            <a:r>
              <a:rPr lang="en-GB" baseline="0" dirty="0" smtClean="0">
                <a:solidFill>
                  <a:schemeClr val="tx1"/>
                </a:solidFill>
                <a:latin typeface="Arial" panose="020B0604020202020204" pitchFamily="34" charset="0"/>
                <a:cs typeface="Arial" panose="020B0604020202020204" pitchFamily="34" charset="0"/>
              </a:rPr>
              <a:t>There are also a number of short animated demonstrations of the digital version accessible on Learning </a:t>
            </a:r>
            <a:r>
              <a:rPr lang="en-GB" baseline="0" dirty="0" smtClean="0">
                <a:solidFill>
                  <a:schemeClr val="tx1"/>
                </a:solidFill>
                <a:latin typeface="Arial" panose="020B0604020202020204" pitchFamily="34" charset="0"/>
                <a:cs typeface="Arial" panose="020B0604020202020204" pitchFamily="34" charset="0"/>
              </a:rPr>
              <a:t>Wales. </a:t>
            </a:r>
            <a:r>
              <a:rPr lang="en-GB" baseline="0" dirty="0" smtClean="0">
                <a:solidFill>
                  <a:schemeClr val="tx1"/>
                </a:solidFill>
                <a:latin typeface="Arial" panose="020B0604020202020204" pitchFamily="34" charset="0"/>
                <a:cs typeface="Arial" panose="020B0604020202020204" pitchFamily="34" charset="0"/>
              </a:rPr>
              <a:t>(</a:t>
            </a:r>
            <a:r>
              <a:rPr lang="en-GB" sz="1200" kern="1200" dirty="0" err="1" smtClean="0">
                <a:solidFill>
                  <a:schemeClr val="tx1"/>
                </a:solidFill>
                <a:effectLst/>
                <a:latin typeface="Arial" panose="020B0604020202020204" pitchFamily="34" charset="0"/>
                <a:ea typeface="+mn-ea"/>
                <a:cs typeface="Arial" panose="020B0604020202020204" pitchFamily="34" charset="0"/>
              </a:rPr>
              <a:t>learning.gov.wales</a:t>
            </a:r>
            <a:r>
              <a:rPr lang="en-GB" sz="1200" kern="1200" dirty="0" smtClean="0">
                <a:solidFill>
                  <a:schemeClr val="tx1"/>
                </a:solidFill>
                <a:effectLst/>
                <a:latin typeface="Arial" panose="020B0604020202020204" pitchFamily="34" charset="0"/>
                <a:ea typeface="+mn-ea"/>
                <a:cs typeface="Arial" panose="020B0604020202020204" pitchFamily="34" charset="0"/>
              </a:rPr>
              <a:t>/resources/browse-all/digital-competence-framework</a:t>
            </a:r>
            <a:r>
              <a:rPr lang="en-GB" sz="1200" kern="1200" dirty="0" smtClean="0">
                <a:solidFill>
                  <a:schemeClr val="tx1"/>
                </a:solidFill>
                <a:effectLst/>
                <a:latin typeface="Arial" panose="020B0604020202020204" pitchFamily="34" charset="0"/>
                <a:ea typeface="+mn-ea"/>
                <a:cs typeface="Arial" panose="020B0604020202020204" pitchFamily="34" charset="0"/>
              </a:rPr>
              <a:t>)</a:t>
            </a:r>
            <a:endParaRPr lang="en-GB" sz="1200" kern="1200" dirty="0" smtClean="0">
              <a:solidFill>
                <a:schemeClr val="tx1"/>
              </a:solidFill>
              <a:effectLst/>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23913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a:spLocks noGrp="1" noRot="1" noChangeAspect="1"/>
          </p:cNvSpPr>
          <p:nvPr>
            <p:ph type="sldImg" idx="2"/>
          </p:nvPr>
        </p:nvSpPr>
        <p:spPr>
          <a:xfrm>
            <a:off x="882650" y="735013"/>
            <a:ext cx="4903788" cy="36766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0" name="Shape 210"/>
          <p:cNvSpPr txBox="1">
            <a:spLocks noGrp="1"/>
          </p:cNvSpPr>
          <p:nvPr>
            <p:ph type="body" idx="1"/>
          </p:nvPr>
        </p:nvSpPr>
        <p:spPr>
          <a:xfrm>
            <a:off x="666909" y="4656336"/>
            <a:ext cx="5335270" cy="4411266"/>
          </a:xfrm>
          <a:prstGeom prst="rect">
            <a:avLst/>
          </a:prstGeom>
        </p:spPr>
        <p:txBody>
          <a:bodyPr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1423913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5DF50E1-FFD4-4807-A028-DDB641CB4288}" type="datetimeFigureOut">
              <a:rPr lang="en-GB" smtClean="0"/>
              <a:t>12/06/2018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687744-2B3F-454C-8912-065C6AF26427}" type="slidenum">
              <a:rPr lang="en-GB" smtClean="0"/>
              <a:t>‹#›</a:t>
            </a:fld>
            <a:endParaRPr lang="en-GB" dirty="0"/>
          </a:p>
        </p:txBody>
      </p:sp>
    </p:spTree>
    <p:extLst>
      <p:ext uri="{BB962C8B-B14F-4D97-AF65-F5344CB8AC3E}">
        <p14:creationId xmlns:p14="http://schemas.microsoft.com/office/powerpoint/2010/main" val="3733849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5DF50E1-FFD4-4807-A028-DDB641CB4288}" type="datetimeFigureOut">
              <a:rPr lang="en-GB" smtClean="0"/>
              <a:t>12/06/2018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687744-2B3F-454C-8912-065C6AF26427}" type="slidenum">
              <a:rPr lang="en-GB" smtClean="0"/>
              <a:t>‹#›</a:t>
            </a:fld>
            <a:endParaRPr lang="en-GB" dirty="0"/>
          </a:p>
        </p:txBody>
      </p:sp>
    </p:spTree>
    <p:extLst>
      <p:ext uri="{BB962C8B-B14F-4D97-AF65-F5344CB8AC3E}">
        <p14:creationId xmlns:p14="http://schemas.microsoft.com/office/powerpoint/2010/main" val="364669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5DF50E1-FFD4-4807-A028-DDB641CB4288}" type="datetimeFigureOut">
              <a:rPr lang="en-GB" smtClean="0"/>
              <a:t>12/06/2018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687744-2B3F-454C-8912-065C6AF26427}" type="slidenum">
              <a:rPr lang="en-GB" smtClean="0"/>
              <a:t>‹#›</a:t>
            </a:fld>
            <a:endParaRPr lang="en-GB" dirty="0"/>
          </a:p>
        </p:txBody>
      </p:sp>
    </p:spTree>
    <p:extLst>
      <p:ext uri="{BB962C8B-B14F-4D97-AF65-F5344CB8AC3E}">
        <p14:creationId xmlns:p14="http://schemas.microsoft.com/office/powerpoint/2010/main" val="39722315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311701" y="593367"/>
            <a:ext cx="8520599" cy="7635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a:solidFill>
                  <a:schemeClr val="dk1"/>
                </a:solidFill>
              </a:defRPr>
            </a:lvl2pPr>
            <a:lvl3pPr lvl="2" indent="0">
              <a:spcBef>
                <a:spcPts val="0"/>
              </a:spcBef>
              <a:buClr>
                <a:schemeClr val="dk1"/>
              </a:buClr>
              <a:buFont typeface="Arial"/>
              <a:buNone/>
              <a:defRPr sz="2800">
                <a:solidFill>
                  <a:schemeClr val="dk1"/>
                </a:solidFill>
              </a:defRPr>
            </a:lvl3pPr>
            <a:lvl4pPr lvl="3" indent="0">
              <a:spcBef>
                <a:spcPts val="0"/>
              </a:spcBef>
              <a:buClr>
                <a:schemeClr val="dk1"/>
              </a:buClr>
              <a:buFont typeface="Arial"/>
              <a:buNone/>
              <a:defRPr sz="2800">
                <a:solidFill>
                  <a:schemeClr val="dk1"/>
                </a:solidFill>
              </a:defRPr>
            </a:lvl4pPr>
            <a:lvl5pPr lvl="4" indent="0">
              <a:spcBef>
                <a:spcPts val="0"/>
              </a:spcBef>
              <a:buClr>
                <a:schemeClr val="dk1"/>
              </a:buClr>
              <a:buFont typeface="Arial"/>
              <a:buNone/>
              <a:defRPr sz="2800">
                <a:solidFill>
                  <a:schemeClr val="dk1"/>
                </a:solidFill>
              </a:defRPr>
            </a:lvl5pPr>
            <a:lvl6pPr lvl="5" indent="0">
              <a:spcBef>
                <a:spcPts val="0"/>
              </a:spcBef>
              <a:buClr>
                <a:schemeClr val="dk1"/>
              </a:buClr>
              <a:buFont typeface="Arial"/>
              <a:buNone/>
              <a:defRPr sz="2800">
                <a:solidFill>
                  <a:schemeClr val="dk1"/>
                </a:solidFill>
              </a:defRPr>
            </a:lvl6pPr>
            <a:lvl7pPr lvl="6" indent="0">
              <a:spcBef>
                <a:spcPts val="0"/>
              </a:spcBef>
              <a:buClr>
                <a:schemeClr val="dk1"/>
              </a:buClr>
              <a:buFont typeface="Arial"/>
              <a:buNone/>
              <a:defRPr sz="2800">
                <a:solidFill>
                  <a:schemeClr val="dk1"/>
                </a:solidFill>
              </a:defRPr>
            </a:lvl7pPr>
            <a:lvl8pPr lvl="7" indent="0">
              <a:spcBef>
                <a:spcPts val="0"/>
              </a:spcBef>
              <a:buClr>
                <a:schemeClr val="dk1"/>
              </a:buClr>
              <a:buFont typeface="Arial"/>
              <a:buNone/>
              <a:defRPr sz="2800">
                <a:solidFill>
                  <a:schemeClr val="dk1"/>
                </a:solidFill>
              </a:defRPr>
            </a:lvl8pPr>
            <a:lvl9pPr lvl="8" indent="0">
              <a:spcBef>
                <a:spcPts val="0"/>
              </a:spcBef>
              <a:buClr>
                <a:schemeClr val="dk1"/>
              </a:buClr>
              <a:buFont typeface="Arial"/>
              <a:buNone/>
              <a:defRPr sz="2800">
                <a:solidFill>
                  <a:schemeClr val="dk1"/>
                </a:solidFill>
              </a:defRPr>
            </a:lvl9pPr>
          </a:lstStyle>
          <a:p>
            <a:endParaRPr/>
          </a:p>
        </p:txBody>
      </p:sp>
      <p:sp>
        <p:nvSpPr>
          <p:cNvPr id="34" name="Shape 34"/>
          <p:cNvSpPr txBox="1">
            <a:spLocks noGrp="1"/>
          </p:cNvSpPr>
          <p:nvPr>
            <p:ph type="body" idx="1"/>
          </p:nvPr>
        </p:nvSpPr>
        <p:spPr>
          <a:xfrm>
            <a:off x="311701" y="1536633"/>
            <a:ext cx="8520599" cy="45552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chemeClr val="dk2"/>
              </a:buClr>
              <a:buFont typeface="Arial"/>
              <a:buNone/>
              <a:defRPr sz="18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9pPr>
          </a:lstStyle>
          <a:p>
            <a:endParaRPr/>
          </a:p>
        </p:txBody>
      </p:sp>
      <p:sp>
        <p:nvSpPr>
          <p:cNvPr id="35" name="Shape 35"/>
          <p:cNvSpPr txBox="1">
            <a:spLocks noGrp="1"/>
          </p:cNvSpPr>
          <p:nvPr>
            <p:ph type="sldNum" idx="12"/>
          </p:nvPr>
        </p:nvSpPr>
        <p:spPr>
          <a:xfrm>
            <a:off x="8472458" y="6217621"/>
            <a:ext cx="548699" cy="5248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0228166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eitl y Sleid">
    <p:spTree>
      <p:nvGrpSpPr>
        <p:cNvPr id="1" name=""/>
        <p:cNvGrpSpPr/>
        <p:nvPr/>
      </p:nvGrpSpPr>
      <p:grpSpPr>
        <a:xfrm>
          <a:off x="0" y="0"/>
          <a:ext cx="0" cy="0"/>
          <a:chOff x="0" y="0"/>
          <a:chExt cx="0" cy="0"/>
        </a:xfrm>
      </p:grpSpPr>
      <p:sp>
        <p:nvSpPr>
          <p:cNvPr id="2" name="Teitl 1"/>
          <p:cNvSpPr>
            <a:spLocks noGrp="1"/>
          </p:cNvSpPr>
          <p:nvPr>
            <p:ph type="ctrTitle"/>
          </p:nvPr>
        </p:nvSpPr>
        <p:spPr>
          <a:xfrm>
            <a:off x="685800" y="2130428"/>
            <a:ext cx="7772400" cy="1470025"/>
          </a:xfrm>
        </p:spPr>
        <p:txBody>
          <a:bodyPr/>
          <a:lstStyle/>
          <a:p>
            <a:r>
              <a:rPr lang="cy-GB"/>
              <a:t>Cliciwch i olygu arddull y Meistr teitl</a:t>
            </a:r>
            <a:endParaRPr lang="en-GB"/>
          </a:p>
        </p:txBody>
      </p:sp>
      <p:sp>
        <p:nvSpPr>
          <p:cNvPr id="3" name="Isdeit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y-GB"/>
              <a:t>Cliciwch i olygu arddull is-deitl y Meistr</a:t>
            </a:r>
            <a:endParaRPr lang="en-GB"/>
          </a:p>
        </p:txBody>
      </p:sp>
      <p:sp>
        <p:nvSpPr>
          <p:cNvPr id="4" name="Dalfan Dyddiad 3"/>
          <p:cNvSpPr>
            <a:spLocks noGrp="1"/>
          </p:cNvSpPr>
          <p:nvPr>
            <p:ph type="dt" sz="half" idx="10"/>
          </p:nvPr>
        </p:nvSpPr>
        <p:spPr/>
        <p:txBody>
          <a:bodyPr/>
          <a:lstStyle/>
          <a:p>
            <a:fld id="{7951CBB8-9BD7-424E-B31B-E490BF292437}" type="datetimeFigureOut">
              <a:rPr lang="en-GB" smtClean="0">
                <a:solidFill>
                  <a:prstClr val="black">
                    <a:tint val="75000"/>
                  </a:prstClr>
                </a:solidFill>
              </a:rPr>
              <a:pPr/>
              <a:t>12/06/2018</a:t>
            </a:fld>
            <a:endParaRPr lang="en-GB">
              <a:solidFill>
                <a:prstClr val="black">
                  <a:tint val="75000"/>
                </a:prstClr>
              </a:solidFill>
            </a:endParaRPr>
          </a:p>
        </p:txBody>
      </p:sp>
      <p:sp>
        <p:nvSpPr>
          <p:cNvPr id="5" name="Dalfan Troedyn 4"/>
          <p:cNvSpPr>
            <a:spLocks noGrp="1"/>
          </p:cNvSpPr>
          <p:nvPr>
            <p:ph type="ftr" sz="quarter" idx="11"/>
          </p:nvPr>
        </p:nvSpPr>
        <p:spPr/>
        <p:txBody>
          <a:bodyPr/>
          <a:lstStyle/>
          <a:p>
            <a:endParaRPr lang="en-GB">
              <a:solidFill>
                <a:prstClr val="black">
                  <a:tint val="75000"/>
                </a:prstClr>
              </a:solidFill>
            </a:endParaRPr>
          </a:p>
        </p:txBody>
      </p:sp>
      <p:sp>
        <p:nvSpPr>
          <p:cNvPr id="6" name="Dalfan Rhif y Sleid 5"/>
          <p:cNvSpPr>
            <a:spLocks noGrp="1"/>
          </p:cNvSpPr>
          <p:nvPr>
            <p:ph type="sldNum" sz="quarter" idx="12"/>
          </p:nvPr>
        </p:nvSpPr>
        <p:spPr/>
        <p:txBody>
          <a:bodyPr/>
          <a:lstStyle/>
          <a:p>
            <a:fld id="{EE81826C-DC06-47C1-B6FC-8802DDD12C5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995380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eitl a Chynnwys">
    <p:spTree>
      <p:nvGrpSpPr>
        <p:cNvPr id="1" name=""/>
        <p:cNvGrpSpPr/>
        <p:nvPr/>
      </p:nvGrpSpPr>
      <p:grpSpPr>
        <a:xfrm>
          <a:off x="0" y="0"/>
          <a:ext cx="0" cy="0"/>
          <a:chOff x="0" y="0"/>
          <a:chExt cx="0" cy="0"/>
        </a:xfrm>
      </p:grpSpPr>
      <p:sp>
        <p:nvSpPr>
          <p:cNvPr id="2" name="Teitl 1"/>
          <p:cNvSpPr>
            <a:spLocks noGrp="1"/>
          </p:cNvSpPr>
          <p:nvPr>
            <p:ph type="title"/>
          </p:nvPr>
        </p:nvSpPr>
        <p:spPr/>
        <p:txBody>
          <a:bodyPr/>
          <a:lstStyle/>
          <a:p>
            <a:r>
              <a:rPr lang="cy-GB"/>
              <a:t>Cliciwch i olygu arddull y Meistr teitl</a:t>
            </a:r>
            <a:endParaRPr lang="en-GB"/>
          </a:p>
        </p:txBody>
      </p:sp>
      <p:sp>
        <p:nvSpPr>
          <p:cNvPr id="3" name="Dalfan Cynnwys 2"/>
          <p:cNvSpPr>
            <a:spLocks noGrp="1"/>
          </p:cNvSpPr>
          <p:nvPr>
            <p:ph idx="1"/>
          </p:nvPr>
        </p:nvSpPr>
        <p:spPr/>
        <p:txBody>
          <a:bodyPr/>
          <a:lstStyle/>
          <a:p>
            <a:pPr lvl="0"/>
            <a:r>
              <a:rPr lang="cy-GB"/>
              <a:t>Cliciwch i olygu arddulliau'r Meistr testun</a:t>
            </a:r>
          </a:p>
          <a:p>
            <a:pPr lvl="1"/>
            <a:r>
              <a:rPr lang="cy-GB"/>
              <a:t>Ail lefel</a:t>
            </a:r>
          </a:p>
          <a:p>
            <a:pPr lvl="2"/>
            <a:r>
              <a:rPr lang="cy-GB"/>
              <a:t>Trydydd lefel</a:t>
            </a:r>
          </a:p>
          <a:p>
            <a:pPr lvl="3"/>
            <a:r>
              <a:rPr lang="cy-GB"/>
              <a:t>Pedwerydd lefel</a:t>
            </a:r>
          </a:p>
          <a:p>
            <a:pPr lvl="4"/>
            <a:r>
              <a:rPr lang="cy-GB"/>
              <a:t>Pumed lefel</a:t>
            </a:r>
            <a:endParaRPr lang="en-GB"/>
          </a:p>
        </p:txBody>
      </p:sp>
      <p:sp>
        <p:nvSpPr>
          <p:cNvPr id="4" name="Dalfan Dyddiad 3"/>
          <p:cNvSpPr>
            <a:spLocks noGrp="1"/>
          </p:cNvSpPr>
          <p:nvPr>
            <p:ph type="dt" sz="half" idx="10"/>
          </p:nvPr>
        </p:nvSpPr>
        <p:spPr/>
        <p:txBody>
          <a:bodyPr/>
          <a:lstStyle/>
          <a:p>
            <a:fld id="{7951CBB8-9BD7-424E-B31B-E490BF292437}" type="datetimeFigureOut">
              <a:rPr lang="en-GB" smtClean="0">
                <a:solidFill>
                  <a:prstClr val="black">
                    <a:tint val="75000"/>
                  </a:prstClr>
                </a:solidFill>
              </a:rPr>
              <a:pPr/>
              <a:t>12/06/2018</a:t>
            </a:fld>
            <a:endParaRPr lang="en-GB">
              <a:solidFill>
                <a:prstClr val="black">
                  <a:tint val="75000"/>
                </a:prstClr>
              </a:solidFill>
            </a:endParaRPr>
          </a:p>
        </p:txBody>
      </p:sp>
      <p:sp>
        <p:nvSpPr>
          <p:cNvPr id="5" name="Dalfan Troedyn 4"/>
          <p:cNvSpPr>
            <a:spLocks noGrp="1"/>
          </p:cNvSpPr>
          <p:nvPr>
            <p:ph type="ftr" sz="quarter" idx="11"/>
          </p:nvPr>
        </p:nvSpPr>
        <p:spPr/>
        <p:txBody>
          <a:bodyPr/>
          <a:lstStyle/>
          <a:p>
            <a:endParaRPr lang="en-GB">
              <a:solidFill>
                <a:prstClr val="black">
                  <a:tint val="75000"/>
                </a:prstClr>
              </a:solidFill>
            </a:endParaRPr>
          </a:p>
        </p:txBody>
      </p:sp>
      <p:sp>
        <p:nvSpPr>
          <p:cNvPr id="6" name="Dalfan Rhif y Sleid 5"/>
          <p:cNvSpPr>
            <a:spLocks noGrp="1"/>
          </p:cNvSpPr>
          <p:nvPr>
            <p:ph type="sldNum" sz="quarter" idx="12"/>
          </p:nvPr>
        </p:nvSpPr>
        <p:spPr/>
        <p:txBody>
          <a:bodyPr/>
          <a:lstStyle/>
          <a:p>
            <a:fld id="{EE81826C-DC06-47C1-B6FC-8802DDD12C5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863853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Pennyn Adran">
    <p:spTree>
      <p:nvGrpSpPr>
        <p:cNvPr id="1" name=""/>
        <p:cNvGrpSpPr/>
        <p:nvPr/>
      </p:nvGrpSpPr>
      <p:grpSpPr>
        <a:xfrm>
          <a:off x="0" y="0"/>
          <a:ext cx="0" cy="0"/>
          <a:chOff x="0" y="0"/>
          <a:chExt cx="0" cy="0"/>
        </a:xfrm>
      </p:grpSpPr>
      <p:sp>
        <p:nvSpPr>
          <p:cNvPr id="2" name="Teitl 1"/>
          <p:cNvSpPr>
            <a:spLocks noGrp="1"/>
          </p:cNvSpPr>
          <p:nvPr>
            <p:ph type="title"/>
          </p:nvPr>
        </p:nvSpPr>
        <p:spPr>
          <a:xfrm>
            <a:off x="722313" y="4406901"/>
            <a:ext cx="7772400" cy="1362075"/>
          </a:xfrm>
        </p:spPr>
        <p:txBody>
          <a:bodyPr anchor="t"/>
          <a:lstStyle>
            <a:lvl1pPr algn="l">
              <a:defRPr sz="4000" b="1" cap="all"/>
            </a:lvl1pPr>
          </a:lstStyle>
          <a:p>
            <a:r>
              <a:rPr lang="cy-GB"/>
              <a:t>Cliciwch i olygu arddull y Meistr teitl</a:t>
            </a:r>
            <a:endParaRPr lang="en-GB"/>
          </a:p>
        </p:txBody>
      </p:sp>
      <p:sp>
        <p:nvSpPr>
          <p:cNvPr id="3" name="Dalfan Testun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y-GB"/>
              <a:t>Cliciwch i olygu arddulliau'r Meistr testun</a:t>
            </a:r>
          </a:p>
        </p:txBody>
      </p:sp>
      <p:sp>
        <p:nvSpPr>
          <p:cNvPr id="4" name="Dalfan Dyddiad 3"/>
          <p:cNvSpPr>
            <a:spLocks noGrp="1"/>
          </p:cNvSpPr>
          <p:nvPr>
            <p:ph type="dt" sz="half" idx="10"/>
          </p:nvPr>
        </p:nvSpPr>
        <p:spPr/>
        <p:txBody>
          <a:bodyPr/>
          <a:lstStyle/>
          <a:p>
            <a:fld id="{7951CBB8-9BD7-424E-B31B-E490BF292437}" type="datetimeFigureOut">
              <a:rPr lang="en-GB" smtClean="0">
                <a:solidFill>
                  <a:prstClr val="black">
                    <a:tint val="75000"/>
                  </a:prstClr>
                </a:solidFill>
              </a:rPr>
              <a:pPr/>
              <a:t>12/06/2018</a:t>
            </a:fld>
            <a:endParaRPr lang="en-GB">
              <a:solidFill>
                <a:prstClr val="black">
                  <a:tint val="75000"/>
                </a:prstClr>
              </a:solidFill>
            </a:endParaRPr>
          </a:p>
        </p:txBody>
      </p:sp>
      <p:sp>
        <p:nvSpPr>
          <p:cNvPr id="5" name="Dalfan Troedyn 4"/>
          <p:cNvSpPr>
            <a:spLocks noGrp="1"/>
          </p:cNvSpPr>
          <p:nvPr>
            <p:ph type="ftr" sz="quarter" idx="11"/>
          </p:nvPr>
        </p:nvSpPr>
        <p:spPr/>
        <p:txBody>
          <a:bodyPr/>
          <a:lstStyle/>
          <a:p>
            <a:endParaRPr lang="en-GB">
              <a:solidFill>
                <a:prstClr val="black">
                  <a:tint val="75000"/>
                </a:prstClr>
              </a:solidFill>
            </a:endParaRPr>
          </a:p>
        </p:txBody>
      </p:sp>
      <p:sp>
        <p:nvSpPr>
          <p:cNvPr id="6" name="Dalfan Rhif y Sleid 5"/>
          <p:cNvSpPr>
            <a:spLocks noGrp="1"/>
          </p:cNvSpPr>
          <p:nvPr>
            <p:ph type="sldNum" sz="quarter" idx="12"/>
          </p:nvPr>
        </p:nvSpPr>
        <p:spPr/>
        <p:txBody>
          <a:bodyPr/>
          <a:lstStyle/>
          <a:p>
            <a:fld id="{EE81826C-DC06-47C1-B6FC-8802DDD12C5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09917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au Gynnwys">
    <p:spTree>
      <p:nvGrpSpPr>
        <p:cNvPr id="1" name=""/>
        <p:cNvGrpSpPr/>
        <p:nvPr/>
      </p:nvGrpSpPr>
      <p:grpSpPr>
        <a:xfrm>
          <a:off x="0" y="0"/>
          <a:ext cx="0" cy="0"/>
          <a:chOff x="0" y="0"/>
          <a:chExt cx="0" cy="0"/>
        </a:xfrm>
      </p:grpSpPr>
      <p:sp>
        <p:nvSpPr>
          <p:cNvPr id="2" name="Teitl 1"/>
          <p:cNvSpPr>
            <a:spLocks noGrp="1"/>
          </p:cNvSpPr>
          <p:nvPr>
            <p:ph type="title"/>
          </p:nvPr>
        </p:nvSpPr>
        <p:spPr/>
        <p:txBody>
          <a:bodyPr/>
          <a:lstStyle/>
          <a:p>
            <a:r>
              <a:rPr lang="cy-GB"/>
              <a:t>Cliciwch i olygu arddull y Meistr teitl</a:t>
            </a:r>
            <a:endParaRPr lang="en-GB"/>
          </a:p>
        </p:txBody>
      </p:sp>
      <p:sp>
        <p:nvSpPr>
          <p:cNvPr id="3" name="Dalfan Cynnwys 2"/>
          <p:cNvSpPr>
            <a:spLocks noGrp="1"/>
          </p:cNvSpPr>
          <p:nvPr>
            <p:ph sz="half" idx="1"/>
          </p:nvPr>
        </p:nvSpPr>
        <p:spPr>
          <a:xfrm>
            <a:off x="457200" y="1200152"/>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y-GB"/>
              <a:t>Cliciwch i olygu arddulliau'r Meistr testun</a:t>
            </a:r>
          </a:p>
          <a:p>
            <a:pPr lvl="1"/>
            <a:r>
              <a:rPr lang="cy-GB"/>
              <a:t>Ail lefel</a:t>
            </a:r>
          </a:p>
          <a:p>
            <a:pPr lvl="2"/>
            <a:r>
              <a:rPr lang="cy-GB"/>
              <a:t>Trydydd lefel</a:t>
            </a:r>
          </a:p>
          <a:p>
            <a:pPr lvl="3"/>
            <a:r>
              <a:rPr lang="cy-GB"/>
              <a:t>Pedwerydd lefel</a:t>
            </a:r>
          </a:p>
          <a:p>
            <a:pPr lvl="4"/>
            <a:r>
              <a:rPr lang="cy-GB"/>
              <a:t>Pumed lefel</a:t>
            </a:r>
            <a:endParaRPr lang="en-GB"/>
          </a:p>
        </p:txBody>
      </p:sp>
      <p:sp>
        <p:nvSpPr>
          <p:cNvPr id="4" name="Dalfan Cynnwys 3"/>
          <p:cNvSpPr>
            <a:spLocks noGrp="1"/>
          </p:cNvSpPr>
          <p:nvPr>
            <p:ph sz="half" idx="2"/>
          </p:nvPr>
        </p:nvSpPr>
        <p:spPr>
          <a:xfrm>
            <a:off x="4648200" y="1200152"/>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y-GB"/>
              <a:t>Cliciwch i olygu arddulliau'r Meistr testun</a:t>
            </a:r>
          </a:p>
          <a:p>
            <a:pPr lvl="1"/>
            <a:r>
              <a:rPr lang="cy-GB"/>
              <a:t>Ail lefel</a:t>
            </a:r>
          </a:p>
          <a:p>
            <a:pPr lvl="2"/>
            <a:r>
              <a:rPr lang="cy-GB"/>
              <a:t>Trydydd lefel</a:t>
            </a:r>
          </a:p>
          <a:p>
            <a:pPr lvl="3"/>
            <a:r>
              <a:rPr lang="cy-GB"/>
              <a:t>Pedwerydd lefel</a:t>
            </a:r>
          </a:p>
          <a:p>
            <a:pPr lvl="4"/>
            <a:r>
              <a:rPr lang="cy-GB"/>
              <a:t>Pumed lefel</a:t>
            </a:r>
            <a:endParaRPr lang="en-GB"/>
          </a:p>
        </p:txBody>
      </p:sp>
      <p:sp>
        <p:nvSpPr>
          <p:cNvPr id="5" name="Dalfan Dyddiad 4"/>
          <p:cNvSpPr>
            <a:spLocks noGrp="1"/>
          </p:cNvSpPr>
          <p:nvPr>
            <p:ph type="dt" sz="half" idx="10"/>
          </p:nvPr>
        </p:nvSpPr>
        <p:spPr/>
        <p:txBody>
          <a:bodyPr/>
          <a:lstStyle/>
          <a:p>
            <a:fld id="{7951CBB8-9BD7-424E-B31B-E490BF292437}" type="datetimeFigureOut">
              <a:rPr lang="en-GB" smtClean="0">
                <a:solidFill>
                  <a:prstClr val="black">
                    <a:tint val="75000"/>
                  </a:prstClr>
                </a:solidFill>
              </a:rPr>
              <a:pPr/>
              <a:t>12/06/2018</a:t>
            </a:fld>
            <a:endParaRPr lang="en-GB">
              <a:solidFill>
                <a:prstClr val="black">
                  <a:tint val="75000"/>
                </a:prstClr>
              </a:solidFill>
            </a:endParaRPr>
          </a:p>
        </p:txBody>
      </p:sp>
      <p:sp>
        <p:nvSpPr>
          <p:cNvPr id="6" name="Dalfan Troedyn 5"/>
          <p:cNvSpPr>
            <a:spLocks noGrp="1"/>
          </p:cNvSpPr>
          <p:nvPr>
            <p:ph type="ftr" sz="quarter" idx="11"/>
          </p:nvPr>
        </p:nvSpPr>
        <p:spPr/>
        <p:txBody>
          <a:bodyPr/>
          <a:lstStyle/>
          <a:p>
            <a:endParaRPr lang="en-GB">
              <a:solidFill>
                <a:prstClr val="black">
                  <a:tint val="75000"/>
                </a:prstClr>
              </a:solidFill>
            </a:endParaRPr>
          </a:p>
        </p:txBody>
      </p:sp>
      <p:sp>
        <p:nvSpPr>
          <p:cNvPr id="7" name="Dalfan Rhif y Sleid 6"/>
          <p:cNvSpPr>
            <a:spLocks noGrp="1"/>
          </p:cNvSpPr>
          <p:nvPr>
            <p:ph type="sldNum" sz="quarter" idx="12"/>
          </p:nvPr>
        </p:nvSpPr>
        <p:spPr/>
        <p:txBody>
          <a:bodyPr/>
          <a:lstStyle/>
          <a:p>
            <a:fld id="{EE81826C-DC06-47C1-B6FC-8802DDD12C5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562751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ymhariaeth">
    <p:spTree>
      <p:nvGrpSpPr>
        <p:cNvPr id="1" name=""/>
        <p:cNvGrpSpPr/>
        <p:nvPr/>
      </p:nvGrpSpPr>
      <p:grpSpPr>
        <a:xfrm>
          <a:off x="0" y="0"/>
          <a:ext cx="0" cy="0"/>
          <a:chOff x="0" y="0"/>
          <a:chExt cx="0" cy="0"/>
        </a:xfrm>
      </p:grpSpPr>
      <p:sp>
        <p:nvSpPr>
          <p:cNvPr id="2" name="Teitl 1"/>
          <p:cNvSpPr>
            <a:spLocks noGrp="1"/>
          </p:cNvSpPr>
          <p:nvPr>
            <p:ph type="title"/>
          </p:nvPr>
        </p:nvSpPr>
        <p:spPr>
          <a:xfrm>
            <a:off x="457200" y="274639"/>
            <a:ext cx="8229600" cy="1143000"/>
          </a:xfrm>
        </p:spPr>
        <p:txBody>
          <a:bodyPr/>
          <a:lstStyle>
            <a:lvl1pPr>
              <a:defRPr/>
            </a:lvl1pPr>
          </a:lstStyle>
          <a:p>
            <a:r>
              <a:rPr lang="cy-GB"/>
              <a:t>Cliciwch i olygu arddull y Meistr teitl</a:t>
            </a:r>
            <a:endParaRPr lang="en-GB"/>
          </a:p>
        </p:txBody>
      </p:sp>
      <p:sp>
        <p:nvSpPr>
          <p:cNvPr id="3" name="Dalfan Testun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y-GB"/>
              <a:t>Cliciwch i olygu arddulliau'r Meistr testun</a:t>
            </a:r>
          </a:p>
        </p:txBody>
      </p:sp>
      <p:sp>
        <p:nvSpPr>
          <p:cNvPr id="4" name="Dalfan Cynnwy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y-GB"/>
              <a:t>Cliciwch i olygu arddulliau'r Meistr testun</a:t>
            </a:r>
          </a:p>
          <a:p>
            <a:pPr lvl="1"/>
            <a:r>
              <a:rPr lang="cy-GB"/>
              <a:t>Ail lefel</a:t>
            </a:r>
          </a:p>
          <a:p>
            <a:pPr lvl="2"/>
            <a:r>
              <a:rPr lang="cy-GB"/>
              <a:t>Trydydd lefel</a:t>
            </a:r>
          </a:p>
          <a:p>
            <a:pPr lvl="3"/>
            <a:r>
              <a:rPr lang="cy-GB"/>
              <a:t>Pedwerydd lefel</a:t>
            </a:r>
          </a:p>
          <a:p>
            <a:pPr lvl="4"/>
            <a:r>
              <a:rPr lang="cy-GB"/>
              <a:t>Pumed lefel</a:t>
            </a:r>
            <a:endParaRPr lang="en-GB"/>
          </a:p>
        </p:txBody>
      </p:sp>
      <p:sp>
        <p:nvSpPr>
          <p:cNvPr id="5" name="Dalfan Testun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y-GB"/>
              <a:t>Cliciwch i olygu arddulliau'r Meistr testun</a:t>
            </a:r>
          </a:p>
        </p:txBody>
      </p:sp>
      <p:sp>
        <p:nvSpPr>
          <p:cNvPr id="6" name="Dalfan Cynnwys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y-GB"/>
              <a:t>Cliciwch i olygu arddulliau'r Meistr testun</a:t>
            </a:r>
          </a:p>
          <a:p>
            <a:pPr lvl="1"/>
            <a:r>
              <a:rPr lang="cy-GB"/>
              <a:t>Ail lefel</a:t>
            </a:r>
          </a:p>
          <a:p>
            <a:pPr lvl="2"/>
            <a:r>
              <a:rPr lang="cy-GB"/>
              <a:t>Trydydd lefel</a:t>
            </a:r>
          </a:p>
          <a:p>
            <a:pPr lvl="3"/>
            <a:r>
              <a:rPr lang="cy-GB"/>
              <a:t>Pedwerydd lefel</a:t>
            </a:r>
          </a:p>
          <a:p>
            <a:pPr lvl="4"/>
            <a:r>
              <a:rPr lang="cy-GB"/>
              <a:t>Pumed lefel</a:t>
            </a:r>
            <a:endParaRPr lang="en-GB"/>
          </a:p>
        </p:txBody>
      </p:sp>
      <p:sp>
        <p:nvSpPr>
          <p:cNvPr id="7" name="Dalfan Dyddiad 6"/>
          <p:cNvSpPr>
            <a:spLocks noGrp="1"/>
          </p:cNvSpPr>
          <p:nvPr>
            <p:ph type="dt" sz="half" idx="10"/>
          </p:nvPr>
        </p:nvSpPr>
        <p:spPr/>
        <p:txBody>
          <a:bodyPr/>
          <a:lstStyle/>
          <a:p>
            <a:fld id="{7951CBB8-9BD7-424E-B31B-E490BF292437}" type="datetimeFigureOut">
              <a:rPr lang="en-GB" smtClean="0">
                <a:solidFill>
                  <a:prstClr val="black">
                    <a:tint val="75000"/>
                  </a:prstClr>
                </a:solidFill>
              </a:rPr>
              <a:pPr/>
              <a:t>12/06/2018</a:t>
            </a:fld>
            <a:endParaRPr lang="en-GB">
              <a:solidFill>
                <a:prstClr val="black">
                  <a:tint val="75000"/>
                </a:prstClr>
              </a:solidFill>
            </a:endParaRPr>
          </a:p>
        </p:txBody>
      </p:sp>
      <p:sp>
        <p:nvSpPr>
          <p:cNvPr id="8" name="Dalfan Troedyn 7"/>
          <p:cNvSpPr>
            <a:spLocks noGrp="1"/>
          </p:cNvSpPr>
          <p:nvPr>
            <p:ph type="ftr" sz="quarter" idx="11"/>
          </p:nvPr>
        </p:nvSpPr>
        <p:spPr/>
        <p:txBody>
          <a:bodyPr/>
          <a:lstStyle/>
          <a:p>
            <a:endParaRPr lang="en-GB">
              <a:solidFill>
                <a:prstClr val="black">
                  <a:tint val="75000"/>
                </a:prstClr>
              </a:solidFill>
            </a:endParaRPr>
          </a:p>
        </p:txBody>
      </p:sp>
      <p:sp>
        <p:nvSpPr>
          <p:cNvPr id="9" name="Dalfan Rhif y Sleid 8"/>
          <p:cNvSpPr>
            <a:spLocks noGrp="1"/>
          </p:cNvSpPr>
          <p:nvPr>
            <p:ph type="sldNum" sz="quarter" idx="12"/>
          </p:nvPr>
        </p:nvSpPr>
        <p:spPr/>
        <p:txBody>
          <a:bodyPr/>
          <a:lstStyle/>
          <a:p>
            <a:fld id="{EE81826C-DC06-47C1-B6FC-8802DDD12C5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630924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eitl yn Unig">
    <p:spTree>
      <p:nvGrpSpPr>
        <p:cNvPr id="1" name=""/>
        <p:cNvGrpSpPr/>
        <p:nvPr/>
      </p:nvGrpSpPr>
      <p:grpSpPr>
        <a:xfrm>
          <a:off x="0" y="0"/>
          <a:ext cx="0" cy="0"/>
          <a:chOff x="0" y="0"/>
          <a:chExt cx="0" cy="0"/>
        </a:xfrm>
      </p:grpSpPr>
      <p:sp>
        <p:nvSpPr>
          <p:cNvPr id="2" name="Teitl 1"/>
          <p:cNvSpPr>
            <a:spLocks noGrp="1"/>
          </p:cNvSpPr>
          <p:nvPr>
            <p:ph type="title"/>
          </p:nvPr>
        </p:nvSpPr>
        <p:spPr/>
        <p:txBody>
          <a:bodyPr/>
          <a:lstStyle/>
          <a:p>
            <a:r>
              <a:rPr lang="cy-GB"/>
              <a:t>Cliciwch i olygu arddull y Meistr teitl</a:t>
            </a:r>
            <a:endParaRPr lang="en-GB"/>
          </a:p>
        </p:txBody>
      </p:sp>
      <p:sp>
        <p:nvSpPr>
          <p:cNvPr id="3" name="Dalfan Dyddiad 2"/>
          <p:cNvSpPr>
            <a:spLocks noGrp="1"/>
          </p:cNvSpPr>
          <p:nvPr>
            <p:ph type="dt" sz="half" idx="10"/>
          </p:nvPr>
        </p:nvSpPr>
        <p:spPr/>
        <p:txBody>
          <a:bodyPr/>
          <a:lstStyle/>
          <a:p>
            <a:fld id="{7951CBB8-9BD7-424E-B31B-E490BF292437}" type="datetimeFigureOut">
              <a:rPr lang="en-GB" smtClean="0">
                <a:solidFill>
                  <a:prstClr val="black">
                    <a:tint val="75000"/>
                  </a:prstClr>
                </a:solidFill>
              </a:rPr>
              <a:pPr/>
              <a:t>12/06/2018</a:t>
            </a:fld>
            <a:endParaRPr lang="en-GB">
              <a:solidFill>
                <a:prstClr val="black">
                  <a:tint val="75000"/>
                </a:prstClr>
              </a:solidFill>
            </a:endParaRPr>
          </a:p>
        </p:txBody>
      </p:sp>
      <p:sp>
        <p:nvSpPr>
          <p:cNvPr id="4" name="Dalfan Troedyn 3"/>
          <p:cNvSpPr>
            <a:spLocks noGrp="1"/>
          </p:cNvSpPr>
          <p:nvPr>
            <p:ph type="ftr" sz="quarter" idx="11"/>
          </p:nvPr>
        </p:nvSpPr>
        <p:spPr/>
        <p:txBody>
          <a:bodyPr/>
          <a:lstStyle/>
          <a:p>
            <a:endParaRPr lang="en-GB">
              <a:solidFill>
                <a:prstClr val="black">
                  <a:tint val="75000"/>
                </a:prstClr>
              </a:solidFill>
            </a:endParaRPr>
          </a:p>
        </p:txBody>
      </p:sp>
      <p:sp>
        <p:nvSpPr>
          <p:cNvPr id="5" name="Dalfan Rhif y Sleid 4"/>
          <p:cNvSpPr>
            <a:spLocks noGrp="1"/>
          </p:cNvSpPr>
          <p:nvPr>
            <p:ph type="sldNum" sz="quarter" idx="12"/>
          </p:nvPr>
        </p:nvSpPr>
        <p:spPr/>
        <p:txBody>
          <a:bodyPr/>
          <a:lstStyle/>
          <a:p>
            <a:fld id="{EE81826C-DC06-47C1-B6FC-8802DDD12C5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876734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Gwag">
    <p:spTree>
      <p:nvGrpSpPr>
        <p:cNvPr id="1" name=""/>
        <p:cNvGrpSpPr/>
        <p:nvPr/>
      </p:nvGrpSpPr>
      <p:grpSpPr>
        <a:xfrm>
          <a:off x="0" y="0"/>
          <a:ext cx="0" cy="0"/>
          <a:chOff x="0" y="0"/>
          <a:chExt cx="0" cy="0"/>
        </a:xfrm>
      </p:grpSpPr>
      <p:sp>
        <p:nvSpPr>
          <p:cNvPr id="2" name="Dalfan Dyddiad 1"/>
          <p:cNvSpPr>
            <a:spLocks noGrp="1"/>
          </p:cNvSpPr>
          <p:nvPr>
            <p:ph type="dt" sz="half" idx="10"/>
          </p:nvPr>
        </p:nvSpPr>
        <p:spPr/>
        <p:txBody>
          <a:bodyPr/>
          <a:lstStyle/>
          <a:p>
            <a:fld id="{7951CBB8-9BD7-424E-B31B-E490BF292437}" type="datetimeFigureOut">
              <a:rPr lang="en-GB" smtClean="0">
                <a:solidFill>
                  <a:prstClr val="black">
                    <a:tint val="75000"/>
                  </a:prstClr>
                </a:solidFill>
              </a:rPr>
              <a:pPr/>
              <a:t>12/06/2018</a:t>
            </a:fld>
            <a:endParaRPr lang="en-GB">
              <a:solidFill>
                <a:prstClr val="black">
                  <a:tint val="75000"/>
                </a:prstClr>
              </a:solidFill>
            </a:endParaRPr>
          </a:p>
        </p:txBody>
      </p:sp>
      <p:sp>
        <p:nvSpPr>
          <p:cNvPr id="3" name="Dalfan Troedyn 2"/>
          <p:cNvSpPr>
            <a:spLocks noGrp="1"/>
          </p:cNvSpPr>
          <p:nvPr>
            <p:ph type="ftr" sz="quarter" idx="11"/>
          </p:nvPr>
        </p:nvSpPr>
        <p:spPr/>
        <p:txBody>
          <a:bodyPr/>
          <a:lstStyle/>
          <a:p>
            <a:endParaRPr lang="en-GB">
              <a:solidFill>
                <a:prstClr val="black">
                  <a:tint val="75000"/>
                </a:prstClr>
              </a:solidFill>
            </a:endParaRPr>
          </a:p>
        </p:txBody>
      </p:sp>
      <p:sp>
        <p:nvSpPr>
          <p:cNvPr id="4" name="Dalfan Rhif y Sleid 3"/>
          <p:cNvSpPr>
            <a:spLocks noGrp="1"/>
          </p:cNvSpPr>
          <p:nvPr>
            <p:ph type="sldNum" sz="quarter" idx="12"/>
          </p:nvPr>
        </p:nvSpPr>
        <p:spPr/>
        <p:txBody>
          <a:bodyPr/>
          <a:lstStyle/>
          <a:p>
            <a:fld id="{EE81826C-DC06-47C1-B6FC-8802DDD12C5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91063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5DF50E1-FFD4-4807-A028-DDB641CB4288}" type="datetimeFigureOut">
              <a:rPr lang="en-GB" smtClean="0"/>
              <a:t>12/06/2018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687744-2B3F-454C-8912-065C6AF26427}" type="slidenum">
              <a:rPr lang="en-GB" smtClean="0"/>
              <a:t>‹#›</a:t>
            </a:fld>
            <a:endParaRPr lang="en-GB" dirty="0"/>
          </a:p>
        </p:txBody>
      </p:sp>
    </p:spTree>
    <p:extLst>
      <p:ext uri="{BB962C8B-B14F-4D97-AF65-F5344CB8AC3E}">
        <p14:creationId xmlns:p14="http://schemas.microsoft.com/office/powerpoint/2010/main" val="8201042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ynnwys gyda Phennawd">
    <p:spTree>
      <p:nvGrpSpPr>
        <p:cNvPr id="1" name=""/>
        <p:cNvGrpSpPr/>
        <p:nvPr/>
      </p:nvGrpSpPr>
      <p:grpSpPr>
        <a:xfrm>
          <a:off x="0" y="0"/>
          <a:ext cx="0" cy="0"/>
          <a:chOff x="0" y="0"/>
          <a:chExt cx="0" cy="0"/>
        </a:xfrm>
      </p:grpSpPr>
      <p:sp>
        <p:nvSpPr>
          <p:cNvPr id="2" name="Teitl 1"/>
          <p:cNvSpPr>
            <a:spLocks noGrp="1"/>
          </p:cNvSpPr>
          <p:nvPr>
            <p:ph type="title"/>
          </p:nvPr>
        </p:nvSpPr>
        <p:spPr>
          <a:xfrm>
            <a:off x="457204" y="273049"/>
            <a:ext cx="3008313" cy="1162051"/>
          </a:xfrm>
        </p:spPr>
        <p:txBody>
          <a:bodyPr anchor="b"/>
          <a:lstStyle>
            <a:lvl1pPr algn="l">
              <a:defRPr sz="2000" b="1"/>
            </a:lvl1pPr>
          </a:lstStyle>
          <a:p>
            <a:r>
              <a:rPr lang="cy-GB"/>
              <a:t>Cliciwch i olygu arddull y Meistr teitl</a:t>
            </a:r>
            <a:endParaRPr lang="en-GB"/>
          </a:p>
        </p:txBody>
      </p:sp>
      <p:sp>
        <p:nvSpPr>
          <p:cNvPr id="3" name="Dalfan Cynnwys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y-GB"/>
              <a:t>Cliciwch i olygu arddulliau'r Meistr testun</a:t>
            </a:r>
          </a:p>
          <a:p>
            <a:pPr lvl="1"/>
            <a:r>
              <a:rPr lang="cy-GB"/>
              <a:t>Ail lefel</a:t>
            </a:r>
          </a:p>
          <a:p>
            <a:pPr lvl="2"/>
            <a:r>
              <a:rPr lang="cy-GB"/>
              <a:t>Trydydd lefel</a:t>
            </a:r>
          </a:p>
          <a:p>
            <a:pPr lvl="3"/>
            <a:r>
              <a:rPr lang="cy-GB"/>
              <a:t>Pedwerydd lefel</a:t>
            </a:r>
          </a:p>
          <a:p>
            <a:pPr lvl="4"/>
            <a:r>
              <a:rPr lang="cy-GB"/>
              <a:t>Pumed lefel</a:t>
            </a:r>
            <a:endParaRPr lang="en-GB"/>
          </a:p>
        </p:txBody>
      </p:sp>
      <p:sp>
        <p:nvSpPr>
          <p:cNvPr id="4" name="Dalfan Testun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y-GB"/>
              <a:t>Cliciwch i olygu arddulliau'r Meistr testun</a:t>
            </a:r>
          </a:p>
        </p:txBody>
      </p:sp>
      <p:sp>
        <p:nvSpPr>
          <p:cNvPr id="5" name="Dalfan Dyddiad 4"/>
          <p:cNvSpPr>
            <a:spLocks noGrp="1"/>
          </p:cNvSpPr>
          <p:nvPr>
            <p:ph type="dt" sz="half" idx="10"/>
          </p:nvPr>
        </p:nvSpPr>
        <p:spPr/>
        <p:txBody>
          <a:bodyPr/>
          <a:lstStyle/>
          <a:p>
            <a:fld id="{7951CBB8-9BD7-424E-B31B-E490BF292437}" type="datetimeFigureOut">
              <a:rPr lang="en-GB" smtClean="0">
                <a:solidFill>
                  <a:prstClr val="black">
                    <a:tint val="75000"/>
                  </a:prstClr>
                </a:solidFill>
              </a:rPr>
              <a:pPr/>
              <a:t>12/06/2018</a:t>
            </a:fld>
            <a:endParaRPr lang="en-GB">
              <a:solidFill>
                <a:prstClr val="black">
                  <a:tint val="75000"/>
                </a:prstClr>
              </a:solidFill>
            </a:endParaRPr>
          </a:p>
        </p:txBody>
      </p:sp>
      <p:sp>
        <p:nvSpPr>
          <p:cNvPr id="6" name="Dalfan Troedyn 5"/>
          <p:cNvSpPr>
            <a:spLocks noGrp="1"/>
          </p:cNvSpPr>
          <p:nvPr>
            <p:ph type="ftr" sz="quarter" idx="11"/>
          </p:nvPr>
        </p:nvSpPr>
        <p:spPr/>
        <p:txBody>
          <a:bodyPr/>
          <a:lstStyle/>
          <a:p>
            <a:endParaRPr lang="en-GB">
              <a:solidFill>
                <a:prstClr val="black">
                  <a:tint val="75000"/>
                </a:prstClr>
              </a:solidFill>
            </a:endParaRPr>
          </a:p>
        </p:txBody>
      </p:sp>
      <p:sp>
        <p:nvSpPr>
          <p:cNvPr id="7" name="Dalfan Rhif y Sleid 6"/>
          <p:cNvSpPr>
            <a:spLocks noGrp="1"/>
          </p:cNvSpPr>
          <p:nvPr>
            <p:ph type="sldNum" sz="quarter" idx="12"/>
          </p:nvPr>
        </p:nvSpPr>
        <p:spPr/>
        <p:txBody>
          <a:bodyPr/>
          <a:lstStyle/>
          <a:p>
            <a:fld id="{EE81826C-DC06-47C1-B6FC-8802DDD12C5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363694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Llun gyda Phennawd">
    <p:spTree>
      <p:nvGrpSpPr>
        <p:cNvPr id="1" name=""/>
        <p:cNvGrpSpPr/>
        <p:nvPr/>
      </p:nvGrpSpPr>
      <p:grpSpPr>
        <a:xfrm>
          <a:off x="0" y="0"/>
          <a:ext cx="0" cy="0"/>
          <a:chOff x="0" y="0"/>
          <a:chExt cx="0" cy="0"/>
        </a:xfrm>
      </p:grpSpPr>
      <p:sp>
        <p:nvSpPr>
          <p:cNvPr id="2" name="Teitl 1"/>
          <p:cNvSpPr>
            <a:spLocks noGrp="1"/>
          </p:cNvSpPr>
          <p:nvPr>
            <p:ph type="title"/>
          </p:nvPr>
        </p:nvSpPr>
        <p:spPr>
          <a:xfrm>
            <a:off x="1792288" y="4800601"/>
            <a:ext cx="5486400" cy="566739"/>
          </a:xfrm>
        </p:spPr>
        <p:txBody>
          <a:bodyPr anchor="b"/>
          <a:lstStyle>
            <a:lvl1pPr algn="l">
              <a:defRPr sz="2000" b="1"/>
            </a:lvl1pPr>
          </a:lstStyle>
          <a:p>
            <a:r>
              <a:rPr lang="cy-GB"/>
              <a:t>Cliciwch i olygu arddull y Meistr teitl</a:t>
            </a:r>
            <a:endParaRPr lang="en-GB"/>
          </a:p>
        </p:txBody>
      </p:sp>
      <p:sp>
        <p:nvSpPr>
          <p:cNvPr id="3" name="Dalfan Llu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Dalfan Testun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y-GB"/>
              <a:t>Cliciwch i olygu arddulliau'r Meistr testun</a:t>
            </a:r>
          </a:p>
        </p:txBody>
      </p:sp>
      <p:sp>
        <p:nvSpPr>
          <p:cNvPr id="5" name="Dalfan Dyddiad 4"/>
          <p:cNvSpPr>
            <a:spLocks noGrp="1"/>
          </p:cNvSpPr>
          <p:nvPr>
            <p:ph type="dt" sz="half" idx="10"/>
          </p:nvPr>
        </p:nvSpPr>
        <p:spPr/>
        <p:txBody>
          <a:bodyPr/>
          <a:lstStyle/>
          <a:p>
            <a:fld id="{7951CBB8-9BD7-424E-B31B-E490BF292437}" type="datetimeFigureOut">
              <a:rPr lang="en-GB" smtClean="0">
                <a:solidFill>
                  <a:prstClr val="black">
                    <a:tint val="75000"/>
                  </a:prstClr>
                </a:solidFill>
              </a:rPr>
              <a:pPr/>
              <a:t>12/06/2018</a:t>
            </a:fld>
            <a:endParaRPr lang="en-GB">
              <a:solidFill>
                <a:prstClr val="black">
                  <a:tint val="75000"/>
                </a:prstClr>
              </a:solidFill>
            </a:endParaRPr>
          </a:p>
        </p:txBody>
      </p:sp>
      <p:sp>
        <p:nvSpPr>
          <p:cNvPr id="6" name="Dalfan Troedyn 5"/>
          <p:cNvSpPr>
            <a:spLocks noGrp="1"/>
          </p:cNvSpPr>
          <p:nvPr>
            <p:ph type="ftr" sz="quarter" idx="11"/>
          </p:nvPr>
        </p:nvSpPr>
        <p:spPr/>
        <p:txBody>
          <a:bodyPr/>
          <a:lstStyle/>
          <a:p>
            <a:endParaRPr lang="en-GB">
              <a:solidFill>
                <a:prstClr val="black">
                  <a:tint val="75000"/>
                </a:prstClr>
              </a:solidFill>
            </a:endParaRPr>
          </a:p>
        </p:txBody>
      </p:sp>
      <p:sp>
        <p:nvSpPr>
          <p:cNvPr id="7" name="Dalfan Rhif y Sleid 6"/>
          <p:cNvSpPr>
            <a:spLocks noGrp="1"/>
          </p:cNvSpPr>
          <p:nvPr>
            <p:ph type="sldNum" sz="quarter" idx="12"/>
          </p:nvPr>
        </p:nvSpPr>
        <p:spPr/>
        <p:txBody>
          <a:bodyPr/>
          <a:lstStyle/>
          <a:p>
            <a:fld id="{EE81826C-DC06-47C1-B6FC-8802DDD12C5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945550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eitl a Thestun Fertigol">
    <p:spTree>
      <p:nvGrpSpPr>
        <p:cNvPr id="1" name=""/>
        <p:cNvGrpSpPr/>
        <p:nvPr/>
      </p:nvGrpSpPr>
      <p:grpSpPr>
        <a:xfrm>
          <a:off x="0" y="0"/>
          <a:ext cx="0" cy="0"/>
          <a:chOff x="0" y="0"/>
          <a:chExt cx="0" cy="0"/>
        </a:xfrm>
      </p:grpSpPr>
      <p:sp>
        <p:nvSpPr>
          <p:cNvPr id="2" name="Teitl 1"/>
          <p:cNvSpPr>
            <a:spLocks noGrp="1"/>
          </p:cNvSpPr>
          <p:nvPr>
            <p:ph type="title"/>
          </p:nvPr>
        </p:nvSpPr>
        <p:spPr/>
        <p:txBody>
          <a:bodyPr/>
          <a:lstStyle/>
          <a:p>
            <a:r>
              <a:rPr lang="cy-GB"/>
              <a:t>Cliciwch i olygu arddull y Meistr teitl</a:t>
            </a:r>
            <a:endParaRPr lang="en-GB"/>
          </a:p>
        </p:txBody>
      </p:sp>
      <p:sp>
        <p:nvSpPr>
          <p:cNvPr id="3" name="Dalfan Testun ar i fyny 2"/>
          <p:cNvSpPr>
            <a:spLocks noGrp="1"/>
          </p:cNvSpPr>
          <p:nvPr>
            <p:ph type="body" orient="vert" idx="1"/>
          </p:nvPr>
        </p:nvSpPr>
        <p:spPr/>
        <p:txBody>
          <a:bodyPr vert="eaVert"/>
          <a:lstStyle/>
          <a:p>
            <a:pPr lvl="0"/>
            <a:r>
              <a:rPr lang="cy-GB"/>
              <a:t>Cliciwch i olygu arddulliau'r Meistr testun</a:t>
            </a:r>
          </a:p>
          <a:p>
            <a:pPr lvl="1"/>
            <a:r>
              <a:rPr lang="cy-GB"/>
              <a:t>Ail lefel</a:t>
            </a:r>
          </a:p>
          <a:p>
            <a:pPr lvl="2"/>
            <a:r>
              <a:rPr lang="cy-GB"/>
              <a:t>Trydydd lefel</a:t>
            </a:r>
          </a:p>
          <a:p>
            <a:pPr lvl="3"/>
            <a:r>
              <a:rPr lang="cy-GB"/>
              <a:t>Pedwerydd lefel</a:t>
            </a:r>
          </a:p>
          <a:p>
            <a:pPr lvl="4"/>
            <a:r>
              <a:rPr lang="cy-GB"/>
              <a:t>Pumed lefel</a:t>
            </a:r>
            <a:endParaRPr lang="en-GB"/>
          </a:p>
        </p:txBody>
      </p:sp>
      <p:sp>
        <p:nvSpPr>
          <p:cNvPr id="4" name="Dalfan Dyddiad 3"/>
          <p:cNvSpPr>
            <a:spLocks noGrp="1"/>
          </p:cNvSpPr>
          <p:nvPr>
            <p:ph type="dt" sz="half" idx="10"/>
          </p:nvPr>
        </p:nvSpPr>
        <p:spPr/>
        <p:txBody>
          <a:bodyPr/>
          <a:lstStyle/>
          <a:p>
            <a:fld id="{7951CBB8-9BD7-424E-B31B-E490BF292437}" type="datetimeFigureOut">
              <a:rPr lang="en-GB" smtClean="0">
                <a:solidFill>
                  <a:prstClr val="black">
                    <a:tint val="75000"/>
                  </a:prstClr>
                </a:solidFill>
              </a:rPr>
              <a:pPr/>
              <a:t>12/06/2018</a:t>
            </a:fld>
            <a:endParaRPr lang="en-GB">
              <a:solidFill>
                <a:prstClr val="black">
                  <a:tint val="75000"/>
                </a:prstClr>
              </a:solidFill>
            </a:endParaRPr>
          </a:p>
        </p:txBody>
      </p:sp>
      <p:sp>
        <p:nvSpPr>
          <p:cNvPr id="5" name="Dalfan Troedyn 4"/>
          <p:cNvSpPr>
            <a:spLocks noGrp="1"/>
          </p:cNvSpPr>
          <p:nvPr>
            <p:ph type="ftr" sz="quarter" idx="11"/>
          </p:nvPr>
        </p:nvSpPr>
        <p:spPr/>
        <p:txBody>
          <a:bodyPr/>
          <a:lstStyle/>
          <a:p>
            <a:endParaRPr lang="en-GB">
              <a:solidFill>
                <a:prstClr val="black">
                  <a:tint val="75000"/>
                </a:prstClr>
              </a:solidFill>
            </a:endParaRPr>
          </a:p>
        </p:txBody>
      </p:sp>
      <p:sp>
        <p:nvSpPr>
          <p:cNvPr id="6" name="Dalfan Rhif y Sleid 5"/>
          <p:cNvSpPr>
            <a:spLocks noGrp="1"/>
          </p:cNvSpPr>
          <p:nvPr>
            <p:ph type="sldNum" sz="quarter" idx="12"/>
          </p:nvPr>
        </p:nvSpPr>
        <p:spPr/>
        <p:txBody>
          <a:bodyPr/>
          <a:lstStyle/>
          <a:p>
            <a:fld id="{EE81826C-DC06-47C1-B6FC-8802DDD12C5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047040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eitl Fertigol a Thestun">
    <p:spTree>
      <p:nvGrpSpPr>
        <p:cNvPr id="1" name=""/>
        <p:cNvGrpSpPr/>
        <p:nvPr/>
      </p:nvGrpSpPr>
      <p:grpSpPr>
        <a:xfrm>
          <a:off x="0" y="0"/>
          <a:ext cx="0" cy="0"/>
          <a:chOff x="0" y="0"/>
          <a:chExt cx="0" cy="0"/>
        </a:xfrm>
      </p:grpSpPr>
      <p:sp>
        <p:nvSpPr>
          <p:cNvPr id="2" name="Teitl Fertigol 1"/>
          <p:cNvSpPr>
            <a:spLocks noGrp="1"/>
          </p:cNvSpPr>
          <p:nvPr>
            <p:ph type="title" orient="vert"/>
          </p:nvPr>
        </p:nvSpPr>
        <p:spPr>
          <a:xfrm>
            <a:off x="6629400" y="206376"/>
            <a:ext cx="2057400" cy="4387851"/>
          </a:xfrm>
        </p:spPr>
        <p:txBody>
          <a:bodyPr vert="eaVert"/>
          <a:lstStyle/>
          <a:p>
            <a:r>
              <a:rPr lang="cy-GB"/>
              <a:t>Cliciwch i olygu arddull y Meistr teitl</a:t>
            </a:r>
            <a:endParaRPr lang="en-GB"/>
          </a:p>
        </p:txBody>
      </p:sp>
      <p:sp>
        <p:nvSpPr>
          <p:cNvPr id="3" name="Dalfan Testun ar i fyny 2"/>
          <p:cNvSpPr>
            <a:spLocks noGrp="1"/>
          </p:cNvSpPr>
          <p:nvPr>
            <p:ph type="body" orient="vert" idx="1"/>
          </p:nvPr>
        </p:nvSpPr>
        <p:spPr>
          <a:xfrm>
            <a:off x="457200" y="206376"/>
            <a:ext cx="6019800" cy="4387851"/>
          </a:xfrm>
        </p:spPr>
        <p:txBody>
          <a:bodyPr vert="eaVert"/>
          <a:lstStyle/>
          <a:p>
            <a:pPr lvl="0"/>
            <a:r>
              <a:rPr lang="cy-GB"/>
              <a:t>Cliciwch i olygu arddulliau'r Meistr testun</a:t>
            </a:r>
          </a:p>
          <a:p>
            <a:pPr lvl="1"/>
            <a:r>
              <a:rPr lang="cy-GB"/>
              <a:t>Ail lefel</a:t>
            </a:r>
          </a:p>
          <a:p>
            <a:pPr lvl="2"/>
            <a:r>
              <a:rPr lang="cy-GB"/>
              <a:t>Trydydd lefel</a:t>
            </a:r>
          </a:p>
          <a:p>
            <a:pPr lvl="3"/>
            <a:r>
              <a:rPr lang="cy-GB"/>
              <a:t>Pedwerydd lefel</a:t>
            </a:r>
          </a:p>
          <a:p>
            <a:pPr lvl="4"/>
            <a:r>
              <a:rPr lang="cy-GB"/>
              <a:t>Pumed lefel</a:t>
            </a:r>
            <a:endParaRPr lang="en-GB"/>
          </a:p>
        </p:txBody>
      </p:sp>
      <p:sp>
        <p:nvSpPr>
          <p:cNvPr id="4" name="Dalfan Dyddiad 3"/>
          <p:cNvSpPr>
            <a:spLocks noGrp="1"/>
          </p:cNvSpPr>
          <p:nvPr>
            <p:ph type="dt" sz="half" idx="10"/>
          </p:nvPr>
        </p:nvSpPr>
        <p:spPr/>
        <p:txBody>
          <a:bodyPr/>
          <a:lstStyle/>
          <a:p>
            <a:fld id="{7951CBB8-9BD7-424E-B31B-E490BF292437}" type="datetimeFigureOut">
              <a:rPr lang="en-GB" smtClean="0">
                <a:solidFill>
                  <a:prstClr val="black">
                    <a:tint val="75000"/>
                  </a:prstClr>
                </a:solidFill>
              </a:rPr>
              <a:pPr/>
              <a:t>12/06/2018</a:t>
            </a:fld>
            <a:endParaRPr lang="en-GB">
              <a:solidFill>
                <a:prstClr val="black">
                  <a:tint val="75000"/>
                </a:prstClr>
              </a:solidFill>
            </a:endParaRPr>
          </a:p>
        </p:txBody>
      </p:sp>
      <p:sp>
        <p:nvSpPr>
          <p:cNvPr id="5" name="Dalfan Troedyn 4"/>
          <p:cNvSpPr>
            <a:spLocks noGrp="1"/>
          </p:cNvSpPr>
          <p:nvPr>
            <p:ph type="ftr" sz="quarter" idx="11"/>
          </p:nvPr>
        </p:nvSpPr>
        <p:spPr/>
        <p:txBody>
          <a:bodyPr/>
          <a:lstStyle/>
          <a:p>
            <a:endParaRPr lang="en-GB">
              <a:solidFill>
                <a:prstClr val="black">
                  <a:tint val="75000"/>
                </a:prstClr>
              </a:solidFill>
            </a:endParaRPr>
          </a:p>
        </p:txBody>
      </p:sp>
      <p:sp>
        <p:nvSpPr>
          <p:cNvPr id="6" name="Dalfan Rhif y Sleid 5"/>
          <p:cNvSpPr>
            <a:spLocks noGrp="1"/>
          </p:cNvSpPr>
          <p:nvPr>
            <p:ph type="sldNum" sz="quarter" idx="12"/>
          </p:nvPr>
        </p:nvSpPr>
        <p:spPr/>
        <p:txBody>
          <a:bodyPr/>
          <a:lstStyle/>
          <a:p>
            <a:fld id="{EE81826C-DC06-47C1-B6FC-8802DDD12C5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34463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755650" y="2708922"/>
            <a:ext cx="8388350" cy="952500"/>
          </a:xfrm>
          <a:prstGeom prst="rect">
            <a:avLst/>
          </a:prstGeom>
        </p:spPr>
        <p:txBody>
          <a:bodyPr/>
          <a:lstStyle>
            <a:lvl1pPr>
              <a:defRPr>
                <a:solidFill>
                  <a:srgbClr val="FFFF00"/>
                </a:solidFill>
              </a:defRPr>
            </a:lvl1pPr>
          </a:lstStyle>
          <a:p>
            <a:r>
              <a:rPr lang="en-US" dirty="0"/>
              <a:t>Click to edit Master title style</a:t>
            </a:r>
            <a:endParaRPr lang="en-GB" dirty="0"/>
          </a:p>
        </p:txBody>
      </p:sp>
    </p:spTree>
    <p:extLst>
      <p:ext uri="{BB962C8B-B14F-4D97-AF65-F5344CB8AC3E}">
        <p14:creationId xmlns:p14="http://schemas.microsoft.com/office/powerpoint/2010/main" val="2421257201"/>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DF50E1-FFD4-4807-A028-DDB641CB4288}" type="datetimeFigureOut">
              <a:rPr lang="en-GB" smtClean="0"/>
              <a:t>12/06/2018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687744-2B3F-454C-8912-065C6AF26427}" type="slidenum">
              <a:rPr lang="en-GB" smtClean="0"/>
              <a:t>‹#›</a:t>
            </a:fld>
            <a:endParaRPr lang="en-GB" dirty="0"/>
          </a:p>
        </p:txBody>
      </p:sp>
    </p:spTree>
    <p:extLst>
      <p:ext uri="{BB962C8B-B14F-4D97-AF65-F5344CB8AC3E}">
        <p14:creationId xmlns:p14="http://schemas.microsoft.com/office/powerpoint/2010/main" val="2825168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5DF50E1-FFD4-4807-A028-DDB641CB4288}" type="datetimeFigureOut">
              <a:rPr lang="en-GB" smtClean="0"/>
              <a:t>12/06/2018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A687744-2B3F-454C-8912-065C6AF26427}" type="slidenum">
              <a:rPr lang="en-GB" smtClean="0"/>
              <a:t>‹#›</a:t>
            </a:fld>
            <a:endParaRPr lang="en-GB" dirty="0"/>
          </a:p>
        </p:txBody>
      </p:sp>
    </p:spTree>
    <p:extLst>
      <p:ext uri="{BB962C8B-B14F-4D97-AF65-F5344CB8AC3E}">
        <p14:creationId xmlns:p14="http://schemas.microsoft.com/office/powerpoint/2010/main" val="3266123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5DF50E1-FFD4-4807-A028-DDB641CB4288}" type="datetimeFigureOut">
              <a:rPr lang="en-GB" smtClean="0"/>
              <a:t>12/06/2018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A687744-2B3F-454C-8912-065C6AF26427}" type="slidenum">
              <a:rPr lang="en-GB" smtClean="0"/>
              <a:t>‹#›</a:t>
            </a:fld>
            <a:endParaRPr lang="en-GB" dirty="0"/>
          </a:p>
        </p:txBody>
      </p:sp>
    </p:spTree>
    <p:extLst>
      <p:ext uri="{BB962C8B-B14F-4D97-AF65-F5344CB8AC3E}">
        <p14:creationId xmlns:p14="http://schemas.microsoft.com/office/powerpoint/2010/main" val="2671285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5DF50E1-FFD4-4807-A028-DDB641CB4288}" type="datetimeFigureOut">
              <a:rPr lang="en-GB" smtClean="0"/>
              <a:t>12/06/2018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A687744-2B3F-454C-8912-065C6AF26427}" type="slidenum">
              <a:rPr lang="en-GB" smtClean="0"/>
              <a:t>‹#›</a:t>
            </a:fld>
            <a:endParaRPr lang="en-GB" dirty="0"/>
          </a:p>
        </p:txBody>
      </p:sp>
    </p:spTree>
    <p:extLst>
      <p:ext uri="{BB962C8B-B14F-4D97-AF65-F5344CB8AC3E}">
        <p14:creationId xmlns:p14="http://schemas.microsoft.com/office/powerpoint/2010/main" val="3438454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DF50E1-FFD4-4807-A028-DDB641CB4288}" type="datetimeFigureOut">
              <a:rPr lang="en-GB" smtClean="0"/>
              <a:t>12/06/2018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A687744-2B3F-454C-8912-065C6AF26427}" type="slidenum">
              <a:rPr lang="en-GB" smtClean="0"/>
              <a:t>‹#›</a:t>
            </a:fld>
            <a:endParaRPr lang="en-GB" dirty="0"/>
          </a:p>
        </p:txBody>
      </p:sp>
    </p:spTree>
    <p:extLst>
      <p:ext uri="{BB962C8B-B14F-4D97-AF65-F5344CB8AC3E}">
        <p14:creationId xmlns:p14="http://schemas.microsoft.com/office/powerpoint/2010/main" val="2044394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DF50E1-FFD4-4807-A028-DDB641CB4288}" type="datetimeFigureOut">
              <a:rPr lang="en-GB" smtClean="0"/>
              <a:t>12/06/2018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A687744-2B3F-454C-8912-065C6AF26427}" type="slidenum">
              <a:rPr lang="en-GB" smtClean="0"/>
              <a:t>‹#›</a:t>
            </a:fld>
            <a:endParaRPr lang="en-GB" dirty="0"/>
          </a:p>
        </p:txBody>
      </p:sp>
    </p:spTree>
    <p:extLst>
      <p:ext uri="{BB962C8B-B14F-4D97-AF65-F5344CB8AC3E}">
        <p14:creationId xmlns:p14="http://schemas.microsoft.com/office/powerpoint/2010/main" val="805638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DF50E1-FFD4-4807-A028-DDB641CB4288}" type="datetimeFigureOut">
              <a:rPr lang="en-GB" smtClean="0"/>
              <a:t>12/06/2018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A687744-2B3F-454C-8912-065C6AF26427}" type="slidenum">
              <a:rPr lang="en-GB" smtClean="0"/>
              <a:t>‹#›</a:t>
            </a:fld>
            <a:endParaRPr lang="en-GB" dirty="0"/>
          </a:p>
        </p:txBody>
      </p:sp>
    </p:spTree>
    <p:extLst>
      <p:ext uri="{BB962C8B-B14F-4D97-AF65-F5344CB8AC3E}">
        <p14:creationId xmlns:p14="http://schemas.microsoft.com/office/powerpoint/2010/main" val="2307883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DF50E1-FFD4-4807-A028-DDB641CB4288}" type="datetimeFigureOut">
              <a:rPr lang="en-GB" smtClean="0"/>
              <a:t>12/06/2018</a:t>
            </a:fld>
            <a:endParaRPr lang="en-GB"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687744-2B3F-454C-8912-065C6AF26427}" type="slidenum">
              <a:rPr lang="en-GB" smtClean="0"/>
              <a:t>‹#›</a:t>
            </a:fld>
            <a:endParaRPr lang="en-GB" dirty="0"/>
          </a:p>
        </p:txBody>
      </p:sp>
    </p:spTree>
    <p:extLst>
      <p:ext uri="{BB962C8B-B14F-4D97-AF65-F5344CB8AC3E}">
        <p14:creationId xmlns:p14="http://schemas.microsoft.com/office/powerpoint/2010/main" val="2447414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736"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Dalfan Teitl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cy-GB"/>
              <a:t>Cliciwch i olygu arddull y Meistr teitl</a:t>
            </a:r>
            <a:endParaRPr lang="en-GB"/>
          </a:p>
        </p:txBody>
      </p:sp>
      <p:sp>
        <p:nvSpPr>
          <p:cNvPr id="3" name="Dalfan Testun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cy-GB"/>
              <a:t>Cliciwch i olygu arddulliau'r Meistr testun</a:t>
            </a:r>
          </a:p>
          <a:p>
            <a:pPr lvl="1"/>
            <a:r>
              <a:rPr lang="cy-GB"/>
              <a:t>Ail lefel</a:t>
            </a:r>
          </a:p>
          <a:p>
            <a:pPr lvl="2"/>
            <a:r>
              <a:rPr lang="cy-GB"/>
              <a:t>Trydydd lefel</a:t>
            </a:r>
          </a:p>
          <a:p>
            <a:pPr lvl="3"/>
            <a:r>
              <a:rPr lang="cy-GB"/>
              <a:t>Pedwerydd lefel</a:t>
            </a:r>
          </a:p>
          <a:p>
            <a:pPr lvl="4"/>
            <a:r>
              <a:rPr lang="cy-GB"/>
              <a:t>Pumed lefel</a:t>
            </a:r>
            <a:endParaRPr lang="en-GB"/>
          </a:p>
        </p:txBody>
      </p:sp>
      <p:sp>
        <p:nvSpPr>
          <p:cNvPr id="4" name="Dalfan Dyddiad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51CBB8-9BD7-424E-B31B-E490BF292437}" type="datetimeFigureOut">
              <a:rPr lang="en-GB" smtClean="0">
                <a:solidFill>
                  <a:prstClr val="black">
                    <a:tint val="75000"/>
                  </a:prstClr>
                </a:solidFill>
              </a:rPr>
              <a:pPr/>
              <a:t>12/06/2018</a:t>
            </a:fld>
            <a:endParaRPr lang="en-GB">
              <a:solidFill>
                <a:prstClr val="black">
                  <a:tint val="75000"/>
                </a:prstClr>
              </a:solidFill>
            </a:endParaRPr>
          </a:p>
        </p:txBody>
      </p:sp>
      <p:sp>
        <p:nvSpPr>
          <p:cNvPr id="5" name="Dalfan Troedyn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Dalfan Rhif y Sleid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81826C-DC06-47C1-B6FC-8802DDD12C5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0323646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arveyk\AppData\Local\Microsoft\Windows\Temporary Internet Files\Content.Outlook\07D1JDKO\27621_Digital_PowerPoint_Template (0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51520" y="3068960"/>
            <a:ext cx="6030416" cy="2554545"/>
          </a:xfrm>
          <a:prstGeom prst="rect">
            <a:avLst/>
          </a:prstGeom>
        </p:spPr>
        <p:txBody>
          <a:bodyPr wrap="square">
            <a:spAutoFit/>
          </a:bodyPr>
          <a:lstStyle/>
          <a:p>
            <a:r>
              <a:rPr lang="en-GB" sz="4000" b="1" dirty="0">
                <a:solidFill>
                  <a:schemeClr val="bg1"/>
                </a:solidFill>
                <a:latin typeface="Arial" panose="020B0604020202020204" pitchFamily="34" charset="0"/>
                <a:cs typeface="Arial" panose="020B0604020202020204" pitchFamily="34" charset="0"/>
              </a:rPr>
              <a:t>Digital Competence Framework</a:t>
            </a:r>
          </a:p>
          <a:p>
            <a:endParaRPr lang="en-GB" sz="4000" b="1" dirty="0">
              <a:solidFill>
                <a:schemeClr val="bg1"/>
              </a:solidFill>
              <a:latin typeface="Arial" panose="020B0604020202020204" pitchFamily="34" charset="0"/>
              <a:cs typeface="Arial" panose="020B0604020202020204" pitchFamily="34" charset="0"/>
            </a:endParaRPr>
          </a:p>
          <a:p>
            <a:r>
              <a:rPr lang="en-GB" sz="4000" b="1" dirty="0">
                <a:solidFill>
                  <a:schemeClr val="bg1"/>
                </a:solidFill>
                <a:latin typeface="Arial" panose="020B0604020202020204" pitchFamily="34" charset="0"/>
                <a:cs typeface="Arial" panose="020B0604020202020204" pitchFamily="34" charset="0"/>
              </a:rPr>
              <a:t>Update </a:t>
            </a:r>
            <a:r>
              <a:rPr lang="en-GB" sz="4000" b="1" dirty="0" smtClean="0">
                <a:solidFill>
                  <a:schemeClr val="bg1"/>
                </a:solidFill>
                <a:latin typeface="Arial" panose="020B0604020202020204" pitchFamily="34" charset="0"/>
                <a:cs typeface="Arial" panose="020B0604020202020204" pitchFamily="34" charset="0"/>
              </a:rPr>
              <a:t>– June 2018</a:t>
            </a:r>
            <a:endParaRPr lang="en-GB" sz="4000" dirty="0">
              <a:solidFill>
                <a:schemeClr val="bg1"/>
              </a:solidFill>
            </a:endParaRPr>
          </a:p>
        </p:txBody>
      </p:sp>
    </p:spTree>
    <p:extLst>
      <p:ext uri="{BB962C8B-B14F-4D97-AF65-F5344CB8AC3E}">
        <p14:creationId xmlns:p14="http://schemas.microsoft.com/office/powerpoint/2010/main" val="362797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pic>
        <p:nvPicPr>
          <p:cNvPr id="5"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30422" t="6277" r="31383" b="23753"/>
          <a:stretch/>
        </p:blipFill>
        <p:spPr bwMode="auto">
          <a:xfrm>
            <a:off x="2339752" y="1312785"/>
            <a:ext cx="4489708" cy="5140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descr="C:\Users\harveyk\AppData\Local\Microsoft\Windows\Temporary Internet Files\Content.Outlook\07D1JDKO\Digital_Competence Framework PowerPoint_Strip.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12" y="-4047"/>
            <a:ext cx="35681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a:spLocks noGrp="1"/>
          </p:cNvSpPr>
          <p:nvPr>
            <p:ph type="title"/>
          </p:nvPr>
        </p:nvSpPr>
        <p:spPr>
          <a:xfrm>
            <a:off x="457200" y="274639"/>
            <a:ext cx="8229600" cy="994121"/>
          </a:xfrm>
        </p:spPr>
        <p:txBody>
          <a:bodyPr>
            <a:normAutofit/>
          </a:bodyPr>
          <a:lstStyle/>
          <a:p>
            <a:pPr algn="ctr"/>
            <a:r>
              <a:rPr lang="en" sz="4400" b="1" dirty="0" smtClean="0">
                <a:solidFill>
                  <a:schemeClr val="dk1"/>
                </a:solidFill>
                <a:sym typeface="Arial"/>
              </a:rPr>
              <a:t>The interactive DCF</a:t>
            </a:r>
            <a:endParaRPr lang="en-GB" sz="4400" dirty="0"/>
          </a:p>
        </p:txBody>
      </p:sp>
    </p:spTree>
    <p:extLst>
      <p:ext uri="{BB962C8B-B14F-4D97-AF65-F5344CB8AC3E}">
        <p14:creationId xmlns:p14="http://schemas.microsoft.com/office/powerpoint/2010/main" val="483680008"/>
      </p:ext>
    </p:extLst>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416" t="13229" r="348" b="3301"/>
          <a:stretch/>
        </p:blipFill>
        <p:spPr bwMode="auto">
          <a:xfrm>
            <a:off x="594964" y="1556792"/>
            <a:ext cx="8081492" cy="424847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6" name="Picture 2" descr="C:\Users\harveyk\AppData\Local\Microsoft\Windows\Temporary Internet Files\Content.Outlook\07D1JDKO\Digital_Competence Framework PowerPoint_Strip.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12" y="-4047"/>
            <a:ext cx="35681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457200" y="418655"/>
            <a:ext cx="8229600" cy="994121"/>
          </a:xfrm>
          <a:prstGeom prst="rect">
            <a:avLst/>
          </a:prstGeom>
        </p:spPr>
        <p:txBody>
          <a:bodyP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 b="1" dirty="0" smtClean="0">
                <a:solidFill>
                  <a:schemeClr val="dk1"/>
                </a:solidFill>
                <a:latin typeface="Arial" panose="020B0604020202020204" pitchFamily="34" charset="0"/>
                <a:cs typeface="Arial" panose="020B0604020202020204" pitchFamily="34" charset="0"/>
                <a:sym typeface="Arial"/>
              </a:rPr>
              <a:t>The DCF in spreadsheet format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2851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354" y="216024"/>
            <a:ext cx="8229600" cy="980728"/>
          </a:xfrm>
        </p:spPr>
        <p:txBody>
          <a:bodyPr>
            <a:normAutofit/>
          </a:bodyPr>
          <a:lstStyle/>
          <a:p>
            <a:r>
              <a:rPr lang="en" b="1" dirty="0" smtClean="0">
                <a:solidFill>
                  <a:schemeClr val="dk1"/>
                </a:solidFill>
                <a:latin typeface="Arial"/>
                <a:ea typeface="Arial"/>
                <a:cs typeface="Arial"/>
                <a:sym typeface="Arial"/>
              </a:rPr>
              <a:t>Using the DCF</a:t>
            </a:r>
            <a:endParaRPr lang="en-GB" dirty="0"/>
          </a:p>
        </p:txBody>
      </p:sp>
      <p:sp>
        <p:nvSpPr>
          <p:cNvPr id="3" name="Content Placeholder 2"/>
          <p:cNvSpPr>
            <a:spLocks noGrp="1"/>
          </p:cNvSpPr>
          <p:nvPr>
            <p:ph idx="1"/>
          </p:nvPr>
        </p:nvSpPr>
        <p:spPr>
          <a:xfrm>
            <a:off x="467544" y="1196752"/>
            <a:ext cx="8424936" cy="4569372"/>
          </a:xfrm>
        </p:spPr>
        <p:txBody>
          <a:bodyPr>
            <a:noAutofit/>
          </a:bodyPr>
          <a:lstStyle/>
          <a:p>
            <a:pPr marL="0" indent="0">
              <a:buNone/>
            </a:pPr>
            <a:r>
              <a:rPr lang="en-GB" sz="2600" dirty="0" smtClean="0">
                <a:latin typeface="Arial" panose="020B0604020202020204" pitchFamily="34" charset="0"/>
                <a:cs typeface="Arial" panose="020B0604020202020204" pitchFamily="34" charset="0"/>
              </a:rPr>
              <a:t>By September 2018 our </a:t>
            </a:r>
            <a:r>
              <a:rPr lang="en-GB" sz="2600" dirty="0">
                <a:latin typeface="Arial" panose="020B0604020202020204" pitchFamily="34" charset="0"/>
                <a:cs typeface="Arial" panose="020B0604020202020204" pitchFamily="34" charset="0"/>
              </a:rPr>
              <a:t>expectations are that </a:t>
            </a:r>
            <a:r>
              <a:rPr lang="en-GB" sz="2600" dirty="0" smtClean="0">
                <a:latin typeface="Arial" panose="020B0604020202020204" pitchFamily="34" charset="0"/>
                <a:cs typeface="Arial" panose="020B0604020202020204" pitchFamily="34" charset="0"/>
              </a:rPr>
              <a:t>settings/schools </a:t>
            </a:r>
            <a:r>
              <a:rPr lang="en-GB" sz="2600" dirty="0">
                <a:latin typeface="Arial" panose="020B0604020202020204" pitchFamily="34" charset="0"/>
                <a:cs typeface="Arial" panose="020B0604020202020204" pitchFamily="34" charset="0"/>
              </a:rPr>
              <a:t>would </a:t>
            </a:r>
            <a:r>
              <a:rPr lang="en-GB" sz="2600" dirty="0" smtClean="0">
                <a:latin typeface="Arial" panose="020B0604020202020204" pitchFamily="34" charset="0"/>
                <a:cs typeface="Arial" panose="020B0604020202020204" pitchFamily="34" charset="0"/>
              </a:rPr>
              <a:t>have:</a:t>
            </a:r>
          </a:p>
          <a:p>
            <a:pPr marL="0" indent="0">
              <a:buNone/>
            </a:pPr>
            <a:endParaRPr lang="en-GB" sz="600" dirty="0" smtClean="0">
              <a:latin typeface="Arial" panose="020B0604020202020204" pitchFamily="34" charset="0"/>
              <a:cs typeface="Arial" panose="020B0604020202020204" pitchFamily="34" charset="0"/>
            </a:endParaRPr>
          </a:p>
          <a:p>
            <a:r>
              <a:rPr lang="en-GB" sz="2600" dirty="0" smtClean="0">
                <a:latin typeface="Arial" panose="020B0604020202020204" pitchFamily="34" charset="0"/>
                <a:cs typeface="Arial" panose="020B0604020202020204" pitchFamily="34" charset="0"/>
              </a:rPr>
              <a:t>developed </a:t>
            </a:r>
            <a:r>
              <a:rPr lang="en-GB" sz="2600" dirty="0">
                <a:latin typeface="Arial" panose="020B0604020202020204" pitchFamily="34" charset="0"/>
                <a:cs typeface="Arial" panose="020B0604020202020204" pitchFamily="34" charset="0"/>
              </a:rPr>
              <a:t>a clear vision for digital learning</a:t>
            </a:r>
          </a:p>
          <a:p>
            <a:r>
              <a:rPr lang="en-GB" sz="2600" dirty="0" smtClean="0">
                <a:latin typeface="Arial" panose="020B0604020202020204" pitchFamily="34" charset="0"/>
                <a:cs typeface="Arial" panose="020B0604020202020204" pitchFamily="34" charset="0"/>
              </a:rPr>
              <a:t>developed </a:t>
            </a:r>
            <a:r>
              <a:rPr lang="en-GB" sz="2600" dirty="0">
                <a:latin typeface="Arial" panose="020B0604020202020204" pitchFamily="34" charset="0"/>
                <a:cs typeface="Arial" panose="020B0604020202020204" pitchFamily="34" charset="0"/>
              </a:rPr>
              <a:t>policies and procedures to prepare for embedding digital competence</a:t>
            </a:r>
          </a:p>
          <a:p>
            <a:r>
              <a:rPr lang="en-GB" sz="2600" dirty="0" smtClean="0">
                <a:latin typeface="Arial" panose="020B0604020202020204" pitchFamily="34" charset="0"/>
                <a:cs typeface="Arial" panose="020B0604020202020204" pitchFamily="34" charset="0"/>
              </a:rPr>
              <a:t>identified </a:t>
            </a:r>
            <a:r>
              <a:rPr lang="en-GB" sz="2600" dirty="0">
                <a:latin typeface="Arial" panose="020B0604020202020204" pitchFamily="34" charset="0"/>
                <a:cs typeface="Arial" panose="020B0604020202020204" pitchFamily="34" charset="0"/>
              </a:rPr>
              <a:t>a lead responsible for digital competence</a:t>
            </a:r>
          </a:p>
          <a:p>
            <a:r>
              <a:rPr lang="en-GB" sz="2600" dirty="0" smtClean="0">
                <a:latin typeface="Arial" panose="020B0604020202020204" pitchFamily="34" charset="0"/>
                <a:cs typeface="Arial" panose="020B0604020202020204" pitchFamily="34" charset="0"/>
              </a:rPr>
              <a:t>incorporated </a:t>
            </a:r>
            <a:r>
              <a:rPr lang="en-GB" sz="2600" dirty="0">
                <a:latin typeface="Arial" panose="020B0604020202020204" pitchFamily="34" charset="0"/>
                <a:cs typeface="Arial" panose="020B0604020202020204" pitchFamily="34" charset="0"/>
              </a:rPr>
              <a:t>digital competence </a:t>
            </a:r>
            <a:r>
              <a:rPr lang="en-GB" sz="2600" dirty="0" smtClean="0">
                <a:latin typeface="Arial" panose="020B0604020202020204" pitchFamily="34" charset="0"/>
                <a:cs typeface="Arial" panose="020B0604020202020204" pitchFamily="34" charset="0"/>
              </a:rPr>
              <a:t>into </a:t>
            </a:r>
            <a:r>
              <a:rPr lang="en-GB" sz="2600" dirty="0">
                <a:latin typeface="Arial" panose="020B0604020202020204" pitchFamily="34" charset="0"/>
                <a:cs typeface="Arial" panose="020B0604020202020204" pitchFamily="34" charset="0"/>
              </a:rPr>
              <a:t>school improvement plans</a:t>
            </a:r>
          </a:p>
          <a:p>
            <a:r>
              <a:rPr lang="en-GB" sz="2600" dirty="0" smtClean="0">
                <a:latin typeface="Arial" panose="020B0604020202020204" pitchFamily="34" charset="0"/>
                <a:cs typeface="Arial" panose="020B0604020202020204" pitchFamily="34" charset="0"/>
              </a:rPr>
              <a:t>undertaken </a:t>
            </a:r>
            <a:r>
              <a:rPr lang="en-GB" sz="2600" dirty="0">
                <a:latin typeface="Arial" panose="020B0604020202020204" pitchFamily="34" charset="0"/>
                <a:cs typeface="Arial" panose="020B0604020202020204" pitchFamily="34" charset="0"/>
              </a:rPr>
              <a:t>a mapping exercise of delivery of digital competence</a:t>
            </a:r>
          </a:p>
          <a:p>
            <a:r>
              <a:rPr lang="en-GB" sz="2600" dirty="0" smtClean="0">
                <a:latin typeface="Arial" panose="020B0604020202020204" pitchFamily="34" charset="0"/>
                <a:cs typeface="Arial" panose="020B0604020202020204" pitchFamily="34" charset="0"/>
              </a:rPr>
              <a:t>undertaken </a:t>
            </a:r>
            <a:r>
              <a:rPr lang="en-GB" sz="2600" dirty="0">
                <a:latin typeface="Arial" panose="020B0604020202020204" pitchFamily="34" charset="0"/>
                <a:cs typeface="Arial" panose="020B0604020202020204" pitchFamily="34" charset="0"/>
              </a:rPr>
              <a:t>staff audits and </a:t>
            </a:r>
            <a:r>
              <a:rPr lang="en-GB" sz="2600" dirty="0" smtClean="0">
                <a:latin typeface="Arial" panose="020B0604020202020204" pitchFamily="34" charset="0"/>
                <a:cs typeface="Arial" panose="020B0604020202020204" pitchFamily="34" charset="0"/>
              </a:rPr>
              <a:t>identified </a:t>
            </a:r>
            <a:r>
              <a:rPr lang="en-GB" sz="2600" dirty="0">
                <a:latin typeface="Arial" panose="020B0604020202020204" pitchFamily="34" charset="0"/>
                <a:cs typeface="Arial" panose="020B0604020202020204" pitchFamily="34" charset="0"/>
              </a:rPr>
              <a:t>professional learning </a:t>
            </a:r>
            <a:r>
              <a:rPr lang="en-GB" sz="2600" dirty="0" smtClean="0">
                <a:latin typeface="Arial" panose="020B0604020202020204" pitchFamily="34" charset="0"/>
                <a:cs typeface="Arial" panose="020B0604020202020204" pitchFamily="34" charset="0"/>
              </a:rPr>
              <a:t>requirements.</a:t>
            </a:r>
          </a:p>
          <a:p>
            <a:pPr marL="0" indent="0">
              <a:buNone/>
            </a:pPr>
            <a:endParaRPr lang="en-GB" sz="2400" dirty="0">
              <a:latin typeface="Arial" panose="020B0604020202020204" pitchFamily="34" charset="0"/>
              <a:ea typeface="Times New Roman"/>
              <a:cs typeface="Arial" panose="020B0604020202020204" pitchFamily="34" charset="0"/>
            </a:endParaRPr>
          </a:p>
          <a:p>
            <a:endParaRPr lang="en" sz="2400" dirty="0" smtClean="0">
              <a:latin typeface="Arial"/>
              <a:ea typeface="Arial"/>
              <a:cs typeface="Arial"/>
              <a:sym typeface="Arial"/>
            </a:endParaRPr>
          </a:p>
          <a:p>
            <a:endParaRPr lang="en" sz="2400" dirty="0">
              <a:latin typeface="Arial"/>
              <a:ea typeface="Arial"/>
              <a:cs typeface="Arial"/>
              <a:sym typeface="Arial"/>
            </a:endParaRPr>
          </a:p>
        </p:txBody>
      </p:sp>
      <p:pic>
        <p:nvPicPr>
          <p:cNvPr id="5" name="Picture 2" descr="C:\Users\harveyk\AppData\Local\Microsoft\Windows\Temporary Internet Files\Content.Outlook\07D1JDKO\Digital_Competence Framework PowerPoint_Stri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4047"/>
            <a:ext cx="35681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1300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36104"/>
          </a:xfrm>
        </p:spPr>
        <p:txBody>
          <a:bodyPr>
            <a:normAutofit/>
          </a:bodyPr>
          <a:lstStyle/>
          <a:p>
            <a:r>
              <a:rPr lang="en-GB" b="1" dirty="0">
                <a:solidFill>
                  <a:schemeClr val="dk1"/>
                </a:solidFill>
                <a:latin typeface="Arial"/>
                <a:ea typeface="Arial"/>
                <a:cs typeface="Arial"/>
                <a:sym typeface="Arial"/>
              </a:rPr>
              <a:t>Key </a:t>
            </a:r>
            <a:r>
              <a:rPr lang="en-GB" b="1" dirty="0" smtClean="0">
                <a:solidFill>
                  <a:schemeClr val="dk1"/>
                </a:solidFill>
                <a:latin typeface="Arial"/>
                <a:ea typeface="Arial"/>
                <a:cs typeface="Arial"/>
                <a:sym typeface="Arial"/>
              </a:rPr>
              <a:t>actions </a:t>
            </a:r>
            <a:r>
              <a:rPr lang="en-GB" b="1" dirty="0">
                <a:solidFill>
                  <a:schemeClr val="dk1"/>
                </a:solidFill>
                <a:latin typeface="Arial"/>
                <a:ea typeface="Arial"/>
                <a:cs typeface="Arial"/>
                <a:sym typeface="Arial"/>
              </a:rPr>
              <a:t>for </a:t>
            </a:r>
            <a:r>
              <a:rPr lang="en-GB" b="1" dirty="0" smtClean="0">
                <a:solidFill>
                  <a:schemeClr val="dk1"/>
                </a:solidFill>
                <a:latin typeface="Arial"/>
                <a:ea typeface="Arial"/>
                <a:cs typeface="Arial"/>
                <a:sym typeface="Arial"/>
              </a:rPr>
              <a:t>senior </a:t>
            </a:r>
            <a:r>
              <a:rPr lang="en-GB" b="1" dirty="0">
                <a:solidFill>
                  <a:schemeClr val="dk1"/>
                </a:solidFill>
                <a:latin typeface="Arial"/>
                <a:ea typeface="Arial"/>
                <a:cs typeface="Arial"/>
                <a:sym typeface="Arial"/>
              </a:rPr>
              <a:t>leaders</a:t>
            </a:r>
            <a:endParaRPr lang="en-GB" dirty="0"/>
          </a:p>
        </p:txBody>
      </p:sp>
      <p:sp>
        <p:nvSpPr>
          <p:cNvPr id="3" name="Content Placeholder 2"/>
          <p:cNvSpPr>
            <a:spLocks noGrp="1"/>
          </p:cNvSpPr>
          <p:nvPr>
            <p:ph idx="1"/>
          </p:nvPr>
        </p:nvSpPr>
        <p:spPr>
          <a:xfrm>
            <a:off x="395536" y="1124744"/>
            <a:ext cx="8784976" cy="5112568"/>
          </a:xfrm>
        </p:spPr>
        <p:txBody>
          <a:bodyPr>
            <a:noAutofit/>
          </a:bodyPr>
          <a:lstStyle/>
          <a:p>
            <a:r>
              <a:rPr lang="en-GB" sz="1900" dirty="0">
                <a:latin typeface="Arial" panose="020B0604020202020204" pitchFamily="34" charset="0"/>
                <a:ea typeface="Arial"/>
                <a:cs typeface="Arial" panose="020B0604020202020204" pitchFamily="34" charset="0"/>
                <a:sym typeface="Arial"/>
              </a:rPr>
              <a:t>Read through </a:t>
            </a:r>
            <a:r>
              <a:rPr lang="en-GB" sz="1900" i="1" dirty="0">
                <a:latin typeface="Arial" panose="020B0604020202020204" pitchFamily="34" charset="0"/>
                <a:ea typeface="Arial"/>
                <a:cs typeface="Arial" panose="020B0604020202020204" pitchFamily="34" charset="0"/>
                <a:sym typeface="Arial"/>
              </a:rPr>
              <a:t>Successful Futures </a:t>
            </a:r>
            <a:r>
              <a:rPr lang="en-GB" sz="1900" dirty="0">
                <a:latin typeface="Arial" panose="020B0604020202020204" pitchFamily="34" charset="0"/>
                <a:ea typeface="Arial"/>
                <a:cs typeface="Arial" panose="020B0604020202020204" pitchFamily="34" charset="0"/>
                <a:sym typeface="Arial"/>
              </a:rPr>
              <a:t>(especially </a:t>
            </a:r>
            <a:r>
              <a:rPr lang="en-GB" sz="1900" dirty="0" smtClean="0">
                <a:latin typeface="Arial" panose="020B0604020202020204" pitchFamily="34" charset="0"/>
                <a:ea typeface="Arial"/>
                <a:cs typeface="Arial" panose="020B0604020202020204" pitchFamily="34" charset="0"/>
                <a:sym typeface="Arial"/>
              </a:rPr>
              <a:t>cross-curricular </a:t>
            </a:r>
            <a:r>
              <a:rPr lang="en-GB" sz="1900" dirty="0">
                <a:latin typeface="Arial" panose="020B0604020202020204" pitchFamily="34" charset="0"/>
                <a:ea typeface="Arial"/>
                <a:cs typeface="Arial" panose="020B0604020202020204" pitchFamily="34" charset="0"/>
                <a:sym typeface="Arial"/>
              </a:rPr>
              <a:t>responsibility</a:t>
            </a:r>
            <a:r>
              <a:rPr lang="en-GB" sz="1900" dirty="0" smtClean="0">
                <a:latin typeface="Arial" panose="020B0604020202020204" pitchFamily="34" charset="0"/>
                <a:ea typeface="Arial"/>
                <a:cs typeface="Arial" panose="020B0604020202020204" pitchFamily="34" charset="0"/>
                <a:sym typeface="Arial"/>
              </a:rPr>
              <a:t>).</a:t>
            </a:r>
            <a:r>
              <a:rPr lang="en-GB" sz="1900" dirty="0">
                <a:latin typeface="Arial" panose="020B0604020202020204" pitchFamily="34" charset="0"/>
                <a:ea typeface="Arial"/>
                <a:cs typeface="Arial" panose="020B0604020202020204" pitchFamily="34" charset="0"/>
                <a:sym typeface="Arial"/>
              </a:rPr>
              <a:t> </a:t>
            </a:r>
          </a:p>
          <a:p>
            <a:r>
              <a:rPr lang="en-GB" sz="1900" dirty="0" smtClean="0">
                <a:latin typeface="Arial" panose="020B0604020202020204" pitchFamily="34" charset="0"/>
                <a:ea typeface="Arial"/>
                <a:cs typeface="Arial" panose="020B0604020202020204" pitchFamily="34" charset="0"/>
                <a:sym typeface="Arial"/>
              </a:rPr>
              <a:t>Facilitate a school-wide </a:t>
            </a:r>
            <a:r>
              <a:rPr lang="en-GB" sz="1900" dirty="0">
                <a:latin typeface="Arial" panose="020B0604020202020204" pitchFamily="34" charset="0"/>
                <a:ea typeface="Arial"/>
                <a:cs typeface="Arial" panose="020B0604020202020204" pitchFamily="34" charset="0"/>
                <a:sym typeface="Arial"/>
              </a:rPr>
              <a:t>discussion for a digital </a:t>
            </a:r>
            <a:r>
              <a:rPr lang="en-GB" sz="1900" dirty="0" smtClean="0">
                <a:latin typeface="Arial" panose="020B0604020202020204" pitchFamily="34" charset="0"/>
                <a:ea typeface="Arial"/>
                <a:cs typeface="Arial" panose="020B0604020202020204" pitchFamily="34" charset="0"/>
                <a:sym typeface="Arial"/>
              </a:rPr>
              <a:t>vision – ‘Why</a:t>
            </a:r>
            <a:r>
              <a:rPr lang="en-GB" sz="1900" dirty="0">
                <a:latin typeface="Arial" panose="020B0604020202020204" pitchFamily="34" charset="0"/>
                <a:ea typeface="Arial"/>
                <a:cs typeface="Arial" panose="020B0604020202020204" pitchFamily="34" charset="0"/>
                <a:sym typeface="Arial"/>
              </a:rPr>
              <a:t>, What and </a:t>
            </a:r>
            <a:r>
              <a:rPr lang="en-GB" sz="1900" dirty="0" smtClean="0">
                <a:latin typeface="Arial" panose="020B0604020202020204" pitchFamily="34" charset="0"/>
                <a:ea typeface="Arial"/>
                <a:cs typeface="Arial" panose="020B0604020202020204" pitchFamily="34" charset="0"/>
                <a:sym typeface="Arial"/>
              </a:rPr>
              <a:t>How’. This </a:t>
            </a:r>
            <a:r>
              <a:rPr lang="en-GB" sz="1900" dirty="0">
                <a:latin typeface="Arial" panose="020B0604020202020204" pitchFamily="34" charset="0"/>
                <a:ea typeface="Arial"/>
                <a:cs typeface="Arial" panose="020B0604020202020204" pitchFamily="34" charset="0"/>
                <a:sym typeface="Arial"/>
              </a:rPr>
              <a:t>should draw on representatives from </a:t>
            </a:r>
            <a:r>
              <a:rPr lang="en-GB" sz="1900" dirty="0" smtClean="0">
                <a:latin typeface="Arial" panose="020B0604020202020204" pitchFamily="34" charset="0"/>
                <a:ea typeface="Arial"/>
                <a:cs typeface="Arial" panose="020B0604020202020204" pitchFamily="34" charset="0"/>
                <a:sym typeface="Arial"/>
              </a:rPr>
              <a:t>learners, </a:t>
            </a:r>
            <a:r>
              <a:rPr lang="en-GB" sz="1900" dirty="0">
                <a:latin typeface="Arial" panose="020B0604020202020204" pitchFamily="34" charset="0"/>
                <a:ea typeface="Arial"/>
                <a:cs typeface="Arial" panose="020B0604020202020204" pitchFamily="34" charset="0"/>
                <a:sym typeface="Arial"/>
              </a:rPr>
              <a:t>teachers, governors and </a:t>
            </a:r>
            <a:r>
              <a:rPr lang="en-GB" sz="1900" dirty="0" smtClean="0">
                <a:latin typeface="Arial" panose="020B0604020202020204" pitchFamily="34" charset="0"/>
                <a:ea typeface="Arial"/>
                <a:cs typeface="Arial" panose="020B0604020202020204" pitchFamily="34" charset="0"/>
                <a:sym typeface="Arial"/>
              </a:rPr>
              <a:t>parents/carers.</a:t>
            </a:r>
            <a:endParaRPr lang="en-GB" sz="1900" dirty="0">
              <a:latin typeface="Arial" panose="020B0604020202020204" pitchFamily="34" charset="0"/>
              <a:ea typeface="Arial"/>
              <a:cs typeface="Arial" panose="020B0604020202020204" pitchFamily="34" charset="0"/>
              <a:sym typeface="Arial"/>
            </a:endParaRPr>
          </a:p>
          <a:p>
            <a:r>
              <a:rPr lang="en-GB" sz="1900" dirty="0" smtClean="0">
                <a:latin typeface="Arial" panose="020B0604020202020204" pitchFamily="34" charset="0"/>
                <a:ea typeface="Arial"/>
                <a:cs typeface="Arial" panose="020B0604020202020204" pitchFamily="34" charset="0"/>
                <a:sym typeface="Arial"/>
              </a:rPr>
              <a:t>Undertake </a:t>
            </a:r>
            <a:r>
              <a:rPr lang="en-GB" sz="1900" dirty="0">
                <a:latin typeface="Arial" panose="020B0604020202020204" pitchFamily="34" charset="0"/>
                <a:ea typeface="Arial"/>
                <a:cs typeface="Arial" panose="020B0604020202020204" pitchFamily="34" charset="0"/>
                <a:sym typeface="Arial"/>
              </a:rPr>
              <a:t>a comprehensive review of </a:t>
            </a:r>
            <a:r>
              <a:rPr lang="en-GB" sz="1900" dirty="0" smtClean="0">
                <a:latin typeface="Arial" panose="020B0604020202020204" pitchFamily="34" charset="0"/>
                <a:ea typeface="Arial"/>
                <a:cs typeface="Arial" panose="020B0604020202020204" pitchFamily="34" charset="0"/>
                <a:sym typeface="Arial"/>
              </a:rPr>
              <a:t>learner, staff and governor knowledge</a:t>
            </a:r>
            <a:r>
              <a:rPr lang="en-GB" sz="1900" dirty="0">
                <a:latin typeface="Arial" panose="020B0604020202020204" pitchFamily="34" charset="0"/>
                <a:ea typeface="Arial"/>
                <a:cs typeface="Arial" panose="020B0604020202020204" pitchFamily="34" charset="0"/>
                <a:sym typeface="Arial"/>
              </a:rPr>
              <a:t>, attitude and application of digital </a:t>
            </a:r>
            <a:r>
              <a:rPr lang="en-GB" sz="1900" dirty="0" smtClean="0">
                <a:latin typeface="Arial" panose="020B0604020202020204" pitchFamily="34" charset="0"/>
                <a:ea typeface="Arial"/>
                <a:cs typeface="Arial" panose="020B0604020202020204" pitchFamily="34" charset="0"/>
                <a:sym typeface="Arial"/>
              </a:rPr>
              <a:t>learning.</a:t>
            </a:r>
            <a:endParaRPr lang="en-GB" sz="1900" dirty="0">
              <a:latin typeface="Arial" panose="020B0604020202020204" pitchFamily="34" charset="0"/>
              <a:ea typeface="Arial"/>
              <a:cs typeface="Arial" panose="020B0604020202020204" pitchFamily="34" charset="0"/>
              <a:sym typeface="Arial"/>
            </a:endParaRPr>
          </a:p>
          <a:p>
            <a:r>
              <a:rPr lang="en-GB" sz="1900" dirty="0" smtClean="0">
                <a:latin typeface="Arial" panose="020B0604020202020204" pitchFamily="34" charset="0"/>
                <a:ea typeface="Arial"/>
                <a:cs typeface="Arial" panose="020B0604020202020204" pitchFamily="34" charset="0"/>
                <a:sym typeface="Arial"/>
              </a:rPr>
              <a:t>Visit </a:t>
            </a:r>
            <a:r>
              <a:rPr lang="en-GB" sz="1900" dirty="0">
                <a:latin typeface="Arial" panose="020B0604020202020204" pitchFamily="34" charset="0"/>
                <a:ea typeface="Arial"/>
                <a:cs typeface="Arial" panose="020B0604020202020204" pitchFamily="34" charset="0"/>
                <a:sym typeface="Arial"/>
              </a:rPr>
              <a:t>other schools and consider effective practice in context.</a:t>
            </a:r>
          </a:p>
          <a:p>
            <a:r>
              <a:rPr lang="en-GB" sz="1900" dirty="0" smtClean="0">
                <a:latin typeface="Arial" panose="020B0604020202020204" pitchFamily="34" charset="0"/>
                <a:ea typeface="Arial"/>
                <a:cs typeface="Arial" panose="020B0604020202020204" pitchFamily="34" charset="0"/>
                <a:sym typeface="Arial"/>
              </a:rPr>
              <a:t>Whole-school </a:t>
            </a:r>
            <a:r>
              <a:rPr lang="en-GB" sz="1900" dirty="0">
                <a:latin typeface="Arial" panose="020B0604020202020204" pitchFamily="34" charset="0"/>
                <a:ea typeface="Arial"/>
                <a:cs typeface="Arial" panose="020B0604020202020204" pitchFamily="34" charset="0"/>
                <a:sym typeface="Arial"/>
              </a:rPr>
              <a:t>INSET relating to digital learning and how it fits with wider </a:t>
            </a:r>
            <a:r>
              <a:rPr lang="en-GB" sz="1900" dirty="0" smtClean="0">
                <a:latin typeface="Arial" panose="020B0604020202020204" pitchFamily="34" charset="0"/>
                <a:ea typeface="Arial"/>
                <a:cs typeface="Arial" panose="020B0604020202020204" pitchFamily="34" charset="0"/>
                <a:sym typeface="Arial"/>
              </a:rPr>
              <a:t>pedagogy</a:t>
            </a:r>
            <a:r>
              <a:rPr lang="en-GB" sz="1900" dirty="0">
                <a:latin typeface="Arial" panose="020B0604020202020204" pitchFamily="34" charset="0"/>
                <a:ea typeface="Arial"/>
                <a:cs typeface="Arial" panose="020B0604020202020204" pitchFamily="34" charset="0"/>
                <a:sym typeface="Arial"/>
              </a:rPr>
              <a:t> </a:t>
            </a:r>
            <a:r>
              <a:rPr lang="en-GB" sz="1900" dirty="0" smtClean="0">
                <a:latin typeface="Arial" panose="020B0604020202020204" pitchFamily="34" charset="0"/>
                <a:ea typeface="Arial"/>
                <a:cs typeface="Arial" panose="020B0604020202020204" pitchFamily="34" charset="0"/>
                <a:sym typeface="Arial"/>
              </a:rPr>
              <a:t>priorities.</a:t>
            </a:r>
            <a:r>
              <a:rPr lang="en-GB" sz="1900" dirty="0">
                <a:latin typeface="Arial" panose="020B0604020202020204" pitchFamily="34" charset="0"/>
                <a:ea typeface="Arial"/>
                <a:cs typeface="Arial" panose="020B0604020202020204" pitchFamily="34" charset="0"/>
                <a:sym typeface="Arial"/>
              </a:rPr>
              <a:t> </a:t>
            </a:r>
          </a:p>
          <a:p>
            <a:r>
              <a:rPr lang="en-GB" sz="1900" dirty="0" smtClean="0">
                <a:latin typeface="Arial" panose="020B0604020202020204" pitchFamily="34" charset="0"/>
                <a:ea typeface="Arial"/>
                <a:cs typeface="Arial" panose="020B0604020202020204" pitchFamily="34" charset="0"/>
                <a:sym typeface="Arial"/>
              </a:rPr>
              <a:t>Include digital learning as</a:t>
            </a:r>
            <a:r>
              <a:rPr lang="en-GB" sz="1900" dirty="0">
                <a:latin typeface="Arial" panose="020B0604020202020204" pitchFamily="34" charset="0"/>
                <a:ea typeface="Arial"/>
                <a:cs typeface="Arial" panose="020B0604020202020204" pitchFamily="34" charset="0"/>
                <a:sym typeface="Arial"/>
              </a:rPr>
              <a:t> a  school priority in </a:t>
            </a:r>
            <a:r>
              <a:rPr lang="en-GB" sz="1900" dirty="0" smtClean="0">
                <a:latin typeface="Arial" panose="020B0604020202020204" pitchFamily="34" charset="0"/>
                <a:ea typeface="Arial"/>
                <a:cs typeface="Arial" panose="020B0604020202020204" pitchFamily="34" charset="0"/>
                <a:sym typeface="Arial"/>
              </a:rPr>
              <a:t>department improvement plan/</a:t>
            </a:r>
            <a:br>
              <a:rPr lang="en-GB" sz="1900" dirty="0" smtClean="0">
                <a:latin typeface="Arial" panose="020B0604020202020204" pitchFamily="34" charset="0"/>
                <a:ea typeface="Arial"/>
                <a:cs typeface="Arial" panose="020B0604020202020204" pitchFamily="34" charset="0"/>
                <a:sym typeface="Arial"/>
              </a:rPr>
            </a:br>
            <a:r>
              <a:rPr lang="en-GB" sz="1900" dirty="0" smtClean="0">
                <a:latin typeface="Arial" panose="020B0604020202020204" pitchFamily="34" charset="0"/>
                <a:ea typeface="Arial"/>
                <a:cs typeface="Arial" panose="020B0604020202020204" pitchFamily="34" charset="0"/>
                <a:sym typeface="Arial"/>
              </a:rPr>
              <a:t>school improvement plan/school self-evaluation.</a:t>
            </a:r>
            <a:endParaRPr lang="en-GB" sz="1900" dirty="0">
              <a:latin typeface="Arial" panose="020B0604020202020204" pitchFamily="34" charset="0"/>
              <a:ea typeface="Arial"/>
              <a:cs typeface="Arial" panose="020B0604020202020204" pitchFamily="34" charset="0"/>
              <a:sym typeface="Arial"/>
            </a:endParaRPr>
          </a:p>
          <a:p>
            <a:r>
              <a:rPr lang="en-GB" sz="1900" dirty="0">
                <a:latin typeface="Arial" panose="020B0604020202020204" pitchFamily="34" charset="0"/>
                <a:ea typeface="Arial"/>
                <a:cs typeface="Arial" panose="020B0604020202020204" pitchFamily="34" charset="0"/>
                <a:sym typeface="Arial"/>
              </a:rPr>
              <a:t>Conduct 360 </a:t>
            </a:r>
            <a:r>
              <a:rPr lang="en-GB" sz="1900" dirty="0" smtClean="0">
                <a:latin typeface="Arial" panose="020B0604020202020204" pitchFamily="34" charset="0"/>
                <a:ea typeface="Arial"/>
                <a:cs typeface="Arial" panose="020B0604020202020204" pitchFamily="34" charset="0"/>
                <a:sym typeface="Arial"/>
              </a:rPr>
              <a:t>degree safe </a:t>
            </a:r>
            <a:r>
              <a:rPr lang="en-GB" sz="1900" dirty="0" err="1" smtClean="0">
                <a:latin typeface="Arial" panose="020B0604020202020204" pitchFamily="34" charset="0"/>
                <a:ea typeface="Arial"/>
                <a:cs typeface="Arial" panose="020B0604020202020204" pitchFamily="34" charset="0"/>
                <a:sym typeface="Arial"/>
              </a:rPr>
              <a:t>Cymru</a:t>
            </a:r>
            <a:r>
              <a:rPr lang="en-GB" sz="1900" dirty="0" smtClean="0">
                <a:latin typeface="Arial" panose="020B0604020202020204" pitchFamily="34" charset="0"/>
                <a:ea typeface="Arial"/>
                <a:cs typeface="Arial" panose="020B0604020202020204" pitchFamily="34" charset="0"/>
                <a:sym typeface="Arial"/>
              </a:rPr>
              <a:t> on </a:t>
            </a:r>
            <a:r>
              <a:rPr lang="en-GB" sz="1900" dirty="0" smtClean="0">
                <a:latin typeface="Arial" panose="020B0604020202020204" pitchFamily="34" charset="0"/>
                <a:ea typeface="Arial"/>
                <a:cs typeface="Arial" panose="020B0604020202020204" pitchFamily="34" charset="0"/>
                <a:sym typeface="Arial"/>
              </a:rPr>
              <a:t>Hwb.</a:t>
            </a:r>
          </a:p>
          <a:p>
            <a:r>
              <a:rPr lang="en-GB" sz="1900" dirty="0" smtClean="0">
                <a:latin typeface="Arial" panose="020B0604020202020204" pitchFamily="34" charset="0"/>
                <a:ea typeface="Arial"/>
                <a:cs typeface="Arial" panose="020B0604020202020204" pitchFamily="34" charset="0"/>
                <a:sym typeface="Arial"/>
              </a:rPr>
              <a:t>Review resources </a:t>
            </a:r>
            <a:r>
              <a:rPr lang="en-GB" sz="1900" dirty="0">
                <a:latin typeface="Arial" panose="020B0604020202020204" pitchFamily="34" charset="0"/>
                <a:ea typeface="Arial"/>
                <a:cs typeface="Arial" panose="020B0604020202020204" pitchFamily="34" charset="0"/>
                <a:sym typeface="Arial"/>
              </a:rPr>
              <a:t>and consider deploying or redeploying for better </a:t>
            </a:r>
            <a:r>
              <a:rPr lang="en-GB" sz="1900" dirty="0" smtClean="0">
                <a:latin typeface="Arial" panose="020B0604020202020204" pitchFamily="34" charset="0"/>
                <a:ea typeface="Arial"/>
                <a:cs typeface="Arial" panose="020B0604020202020204" pitchFamily="34" charset="0"/>
                <a:sym typeface="Arial"/>
              </a:rPr>
              <a:t>access. Think </a:t>
            </a:r>
            <a:r>
              <a:rPr lang="en-GB" sz="1900" dirty="0">
                <a:latin typeface="Arial" panose="020B0604020202020204" pitchFamily="34" charset="0"/>
                <a:ea typeface="Arial"/>
                <a:cs typeface="Arial" panose="020B0604020202020204" pitchFamily="34" charset="0"/>
                <a:sym typeface="Arial"/>
              </a:rPr>
              <a:t>more imaginatively with </a:t>
            </a:r>
            <a:r>
              <a:rPr lang="en-GB" sz="1900" dirty="0" smtClean="0">
                <a:latin typeface="Arial" panose="020B0604020202020204" pitchFamily="34" charset="0"/>
                <a:ea typeface="Arial"/>
                <a:cs typeface="Arial" panose="020B0604020202020204" pitchFamily="34" charset="0"/>
                <a:sym typeface="Arial"/>
              </a:rPr>
              <a:t>existing resources and then make </a:t>
            </a:r>
            <a:r>
              <a:rPr lang="en-GB" sz="1900" dirty="0">
                <a:latin typeface="Arial" panose="020B0604020202020204" pitchFamily="34" charset="0"/>
                <a:ea typeface="Arial"/>
                <a:cs typeface="Arial" panose="020B0604020202020204" pitchFamily="34" charset="0"/>
                <a:sym typeface="Arial"/>
              </a:rPr>
              <a:t>a plan for </a:t>
            </a:r>
            <a:r>
              <a:rPr lang="en-GB" sz="1900" dirty="0" smtClean="0">
                <a:latin typeface="Arial" panose="020B0604020202020204" pitchFamily="34" charset="0"/>
                <a:ea typeface="Arial"/>
                <a:cs typeface="Arial" panose="020B0604020202020204" pitchFamily="34" charset="0"/>
                <a:sym typeface="Arial"/>
              </a:rPr>
              <a:t>any necessary resource </a:t>
            </a:r>
            <a:r>
              <a:rPr lang="en-GB" sz="1900" dirty="0">
                <a:latin typeface="Arial" panose="020B0604020202020204" pitchFamily="34" charset="0"/>
                <a:ea typeface="Arial"/>
                <a:cs typeface="Arial" panose="020B0604020202020204" pitchFamily="34" charset="0"/>
                <a:sym typeface="Arial"/>
              </a:rPr>
              <a:t>requirements</a:t>
            </a:r>
            <a:r>
              <a:rPr lang="en-GB" sz="1900" dirty="0" smtClean="0">
                <a:latin typeface="Arial" panose="020B0604020202020204" pitchFamily="34" charset="0"/>
                <a:ea typeface="Arial"/>
                <a:cs typeface="Arial" panose="020B0604020202020204" pitchFamily="34" charset="0"/>
                <a:sym typeface="Arial"/>
              </a:rPr>
              <a:t>.</a:t>
            </a:r>
          </a:p>
          <a:p>
            <a:r>
              <a:rPr lang="en-GB" sz="1900" dirty="0">
                <a:latin typeface="Arial" panose="020B0604020202020204" pitchFamily="34" charset="0"/>
                <a:ea typeface="Arial"/>
                <a:cs typeface="Arial" panose="020B0604020202020204" pitchFamily="34" charset="0"/>
                <a:sym typeface="Arial"/>
              </a:rPr>
              <a:t>Hold </a:t>
            </a:r>
            <a:r>
              <a:rPr lang="en-GB" sz="1900" dirty="0" smtClean="0">
                <a:latin typeface="Arial" panose="020B0604020202020204" pitchFamily="34" charset="0"/>
                <a:ea typeface="Arial"/>
                <a:cs typeface="Arial" panose="020B0604020202020204" pitchFamily="34" charset="0"/>
                <a:sym typeface="Arial"/>
              </a:rPr>
              <a:t>whole-school </a:t>
            </a:r>
            <a:r>
              <a:rPr lang="en-GB" sz="1900" dirty="0">
                <a:latin typeface="Arial" panose="020B0604020202020204" pitchFamily="34" charset="0"/>
                <a:ea typeface="Arial"/>
                <a:cs typeface="Arial" panose="020B0604020202020204" pitchFamily="34" charset="0"/>
                <a:sym typeface="Arial"/>
              </a:rPr>
              <a:t>training looking at digital learning and digital </a:t>
            </a:r>
            <a:r>
              <a:rPr lang="en-GB" sz="1900" dirty="0" smtClean="0">
                <a:latin typeface="Arial" panose="020B0604020202020204" pitchFamily="34" charset="0"/>
                <a:ea typeface="Arial"/>
                <a:cs typeface="Arial" panose="020B0604020202020204" pitchFamily="34" charset="0"/>
                <a:sym typeface="Arial"/>
              </a:rPr>
              <a:t>competence, including </a:t>
            </a:r>
            <a:r>
              <a:rPr lang="en-GB" sz="1900" dirty="0" smtClean="0">
                <a:latin typeface="Arial" panose="020B0604020202020204" pitchFamily="34" charset="0"/>
                <a:ea typeface="Arial"/>
                <a:cs typeface="Arial" panose="020B0604020202020204" pitchFamily="34" charset="0"/>
                <a:sym typeface="Arial"/>
              </a:rPr>
              <a:t>specific </a:t>
            </a:r>
            <a:r>
              <a:rPr lang="en-GB" sz="1900" dirty="0">
                <a:latin typeface="Arial" panose="020B0604020202020204" pitchFamily="34" charset="0"/>
                <a:ea typeface="Arial"/>
                <a:cs typeface="Arial" panose="020B0604020202020204" pitchFamily="34" charset="0"/>
                <a:sym typeface="Arial"/>
              </a:rPr>
              <a:t>training </a:t>
            </a:r>
            <a:r>
              <a:rPr lang="en-GB" sz="1900" dirty="0" smtClean="0">
                <a:latin typeface="Arial" panose="020B0604020202020204" pitchFamily="34" charset="0"/>
                <a:ea typeface="Arial"/>
                <a:cs typeface="Arial" panose="020B0604020202020204" pitchFamily="34" charset="0"/>
                <a:sym typeface="Arial"/>
              </a:rPr>
              <a:t>on strands and elements where </a:t>
            </a:r>
            <a:r>
              <a:rPr lang="en-GB" sz="1900" dirty="0">
                <a:latin typeface="Arial" panose="020B0604020202020204" pitchFamily="34" charset="0"/>
                <a:ea typeface="Arial"/>
                <a:cs typeface="Arial" panose="020B0604020202020204" pitchFamily="34" charset="0"/>
                <a:sym typeface="Arial"/>
              </a:rPr>
              <a:t>appropriate. </a:t>
            </a:r>
          </a:p>
          <a:p>
            <a:endParaRPr lang="en" sz="1900" dirty="0">
              <a:latin typeface="Arial" panose="020B0604020202020204" pitchFamily="34" charset="0"/>
              <a:ea typeface="Arial"/>
              <a:cs typeface="Arial" panose="020B0604020202020204" pitchFamily="34" charset="0"/>
              <a:sym typeface="Arial"/>
            </a:endParaRPr>
          </a:p>
        </p:txBody>
      </p:sp>
      <p:pic>
        <p:nvPicPr>
          <p:cNvPr id="6" name="Picture 2" descr="C:\Users\harveyk\AppData\Local\Microsoft\Windows\Temporary Internet Files\Content.Outlook\07D1JDKO\Digital_Competence Framework PowerPoint_Stri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4047"/>
            <a:ext cx="35681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51264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354" y="260649"/>
            <a:ext cx="8229600" cy="936104"/>
          </a:xfrm>
        </p:spPr>
        <p:txBody>
          <a:bodyPr>
            <a:normAutofit fontScale="90000"/>
          </a:bodyPr>
          <a:lstStyle/>
          <a:p>
            <a:r>
              <a:rPr lang="en-GB" b="1" dirty="0">
                <a:latin typeface="Arial" panose="020B0604020202020204" pitchFamily="34" charset="0"/>
                <a:cs typeface="Arial" panose="020B0604020202020204" pitchFamily="34" charset="0"/>
              </a:rPr>
              <a:t>Key </a:t>
            </a:r>
            <a:r>
              <a:rPr lang="en-GB" b="1" dirty="0" smtClean="0">
                <a:latin typeface="Arial" panose="020B0604020202020204" pitchFamily="34" charset="0"/>
                <a:cs typeface="Arial" panose="020B0604020202020204" pitchFamily="34" charset="0"/>
              </a:rPr>
              <a:t>actions </a:t>
            </a:r>
            <a:r>
              <a:rPr lang="en-GB" b="1" dirty="0">
                <a:latin typeface="Arial" panose="020B0604020202020204" pitchFamily="34" charset="0"/>
                <a:cs typeface="Arial" panose="020B0604020202020204" pitchFamily="34" charset="0"/>
              </a:rPr>
              <a:t>for </a:t>
            </a:r>
            <a:r>
              <a:rPr lang="en-GB" b="1" dirty="0" smtClean="0">
                <a:latin typeface="Arial" panose="020B0604020202020204" pitchFamily="34" charset="0"/>
                <a:cs typeface="Arial" panose="020B0604020202020204" pitchFamily="34" charset="0"/>
              </a:rPr>
              <a:t>middle </a:t>
            </a:r>
            <a:r>
              <a:rPr lang="en-GB" b="1" dirty="0">
                <a:latin typeface="Arial" panose="020B0604020202020204" pitchFamily="34" charset="0"/>
                <a:cs typeface="Arial" panose="020B0604020202020204" pitchFamily="34" charset="0"/>
              </a:rPr>
              <a:t>leaders</a:t>
            </a:r>
          </a:p>
        </p:txBody>
      </p:sp>
      <p:sp>
        <p:nvSpPr>
          <p:cNvPr id="3" name="Content Placeholder 2"/>
          <p:cNvSpPr>
            <a:spLocks noGrp="1"/>
          </p:cNvSpPr>
          <p:nvPr>
            <p:ph idx="1"/>
          </p:nvPr>
        </p:nvSpPr>
        <p:spPr>
          <a:xfrm>
            <a:off x="611560" y="1340768"/>
            <a:ext cx="8229600" cy="5112568"/>
          </a:xfrm>
        </p:spPr>
        <p:txBody>
          <a:bodyPr>
            <a:normAutofit/>
          </a:bodyPr>
          <a:lstStyle/>
          <a:p>
            <a:r>
              <a:rPr lang="en-GB" sz="2400" dirty="0">
                <a:latin typeface="Arial" panose="020B0604020202020204" pitchFamily="34" charset="0"/>
                <a:ea typeface="Arial"/>
                <a:cs typeface="Arial" panose="020B0604020202020204" pitchFamily="34" charset="0"/>
                <a:sym typeface="Arial"/>
              </a:rPr>
              <a:t>Examine case studies from other </a:t>
            </a:r>
            <a:r>
              <a:rPr lang="en-GB" sz="2400" dirty="0" smtClean="0">
                <a:latin typeface="Arial" panose="020B0604020202020204" pitchFamily="34" charset="0"/>
                <a:ea typeface="Arial"/>
                <a:cs typeface="Arial" panose="020B0604020202020204" pitchFamily="34" charset="0"/>
                <a:sym typeface="Arial"/>
              </a:rPr>
              <a:t>settings/schools.</a:t>
            </a:r>
            <a:r>
              <a:rPr lang="en-GB" sz="2400" dirty="0">
                <a:latin typeface="Arial" panose="020B0604020202020204" pitchFamily="34" charset="0"/>
                <a:ea typeface="Arial"/>
                <a:cs typeface="Arial" panose="020B0604020202020204" pitchFamily="34" charset="0"/>
                <a:sym typeface="Arial"/>
              </a:rPr>
              <a:t> </a:t>
            </a:r>
          </a:p>
          <a:p>
            <a:r>
              <a:rPr lang="en-GB" sz="2400" dirty="0">
                <a:latin typeface="Arial" panose="020B0604020202020204" pitchFamily="34" charset="0"/>
                <a:ea typeface="Arial"/>
                <a:cs typeface="Arial" panose="020B0604020202020204" pitchFamily="34" charset="0"/>
                <a:sym typeface="Arial"/>
              </a:rPr>
              <a:t>Promote triad working looking at provisions of digital </a:t>
            </a:r>
            <a:r>
              <a:rPr lang="en-GB" sz="2400" dirty="0" smtClean="0">
                <a:latin typeface="Arial" panose="020B0604020202020204" pitchFamily="34" charset="0"/>
                <a:ea typeface="Arial"/>
                <a:cs typeface="Arial" panose="020B0604020202020204" pitchFamily="34" charset="0"/>
                <a:sym typeface="Arial"/>
              </a:rPr>
              <a:t>learning.</a:t>
            </a:r>
            <a:r>
              <a:rPr lang="en-GB" sz="2400" dirty="0">
                <a:latin typeface="Arial" panose="020B0604020202020204" pitchFamily="34" charset="0"/>
                <a:ea typeface="Arial"/>
                <a:cs typeface="Arial" panose="020B0604020202020204" pitchFamily="34" charset="0"/>
                <a:sym typeface="Arial"/>
              </a:rPr>
              <a:t> </a:t>
            </a:r>
          </a:p>
          <a:p>
            <a:r>
              <a:rPr lang="en-GB" sz="2400" dirty="0">
                <a:latin typeface="Arial" panose="020B0604020202020204" pitchFamily="34" charset="0"/>
                <a:ea typeface="Arial"/>
                <a:cs typeface="Arial" panose="020B0604020202020204" pitchFamily="34" charset="0"/>
                <a:sym typeface="Arial"/>
              </a:rPr>
              <a:t>Promote the reading of academic papers and </a:t>
            </a:r>
            <a:r>
              <a:rPr lang="en-GB" sz="2400" dirty="0" smtClean="0">
                <a:latin typeface="Arial" panose="020B0604020202020204" pitchFamily="34" charset="0"/>
                <a:ea typeface="Arial"/>
                <a:cs typeface="Arial" panose="020B0604020202020204" pitchFamily="34" charset="0"/>
                <a:sym typeface="Arial"/>
              </a:rPr>
              <a:t>research.</a:t>
            </a:r>
            <a:r>
              <a:rPr lang="en-GB" sz="2400" dirty="0">
                <a:latin typeface="Arial" panose="020B0604020202020204" pitchFamily="34" charset="0"/>
                <a:ea typeface="Arial"/>
                <a:cs typeface="Arial" panose="020B0604020202020204" pitchFamily="34" charset="0"/>
                <a:sym typeface="Arial"/>
              </a:rPr>
              <a:t> </a:t>
            </a:r>
          </a:p>
          <a:p>
            <a:r>
              <a:rPr lang="en-GB" sz="2400" dirty="0" smtClean="0">
                <a:latin typeface="Arial" panose="020B0604020202020204" pitchFamily="34" charset="0"/>
                <a:ea typeface="Arial"/>
                <a:cs typeface="Arial" panose="020B0604020202020204" pitchFamily="34" charset="0"/>
                <a:sym typeface="Arial"/>
              </a:rPr>
              <a:t>Use the DCF mapping tool to</a:t>
            </a:r>
            <a:r>
              <a:rPr lang="en-GB" sz="2400" dirty="0">
                <a:latin typeface="Arial" panose="020B0604020202020204" pitchFamily="34" charset="0"/>
                <a:ea typeface="Arial"/>
                <a:cs typeface="Arial" panose="020B0604020202020204" pitchFamily="34" charset="0"/>
                <a:sym typeface="Arial"/>
              </a:rPr>
              <a:t> identify areas for development.</a:t>
            </a:r>
          </a:p>
          <a:p>
            <a:r>
              <a:rPr lang="en-GB" sz="2400" dirty="0">
                <a:latin typeface="Arial" panose="020B0604020202020204" pitchFamily="34" charset="0"/>
                <a:ea typeface="Arial"/>
                <a:cs typeface="Arial" panose="020B0604020202020204" pitchFamily="34" charset="0"/>
                <a:sym typeface="Arial"/>
              </a:rPr>
              <a:t>Conduct pupil voice regarding </a:t>
            </a:r>
            <a:r>
              <a:rPr lang="en-GB" sz="2400" dirty="0" smtClean="0">
                <a:latin typeface="Arial" panose="020B0604020202020204" pitchFamily="34" charset="0"/>
                <a:ea typeface="Arial"/>
                <a:cs typeface="Arial" panose="020B0604020202020204" pitchFamily="34" charset="0"/>
                <a:sym typeface="Arial"/>
              </a:rPr>
              <a:t>technology </a:t>
            </a:r>
            <a:r>
              <a:rPr lang="en-GB" sz="2400" dirty="0">
                <a:latin typeface="Arial" panose="020B0604020202020204" pitchFamily="34" charset="0"/>
                <a:ea typeface="Arial"/>
                <a:cs typeface="Arial" panose="020B0604020202020204" pitchFamily="34" charset="0"/>
                <a:sym typeface="Arial"/>
              </a:rPr>
              <a:t>in </a:t>
            </a:r>
            <a:r>
              <a:rPr lang="en-GB" sz="2400" dirty="0" smtClean="0">
                <a:latin typeface="Arial" panose="020B0604020202020204" pitchFamily="34" charset="0"/>
                <a:ea typeface="Arial"/>
                <a:cs typeface="Arial" panose="020B0604020202020204" pitchFamily="34" charset="0"/>
                <a:sym typeface="Arial"/>
              </a:rPr>
              <a:t>lessons.</a:t>
            </a:r>
            <a:r>
              <a:rPr lang="en-GB" sz="2400" dirty="0">
                <a:latin typeface="Arial" panose="020B0604020202020204" pitchFamily="34" charset="0"/>
                <a:ea typeface="Arial"/>
                <a:cs typeface="Arial" panose="020B0604020202020204" pitchFamily="34" charset="0"/>
                <a:sym typeface="Arial"/>
              </a:rPr>
              <a:t> </a:t>
            </a:r>
          </a:p>
          <a:p>
            <a:r>
              <a:rPr lang="en-GB" sz="2400" dirty="0">
                <a:latin typeface="Arial" panose="020B0604020202020204" pitchFamily="34" charset="0"/>
                <a:ea typeface="Arial"/>
                <a:cs typeface="Arial" panose="020B0604020202020204" pitchFamily="34" charset="0"/>
                <a:sym typeface="Arial"/>
              </a:rPr>
              <a:t>Investigate or receive training on how their subject discipline can be enhanced with technology. </a:t>
            </a:r>
          </a:p>
          <a:p>
            <a:r>
              <a:rPr lang="en-GB" sz="2400" dirty="0">
                <a:latin typeface="Arial" panose="020B0604020202020204" pitchFamily="34" charset="0"/>
                <a:ea typeface="Arial"/>
                <a:cs typeface="Arial" panose="020B0604020202020204" pitchFamily="34" charset="0"/>
                <a:sym typeface="Arial"/>
              </a:rPr>
              <a:t>Begin to combine digital activities with their subject teaching, including independent </a:t>
            </a:r>
            <a:r>
              <a:rPr lang="en-GB" sz="2400" dirty="0" smtClean="0">
                <a:latin typeface="Arial" panose="020B0604020202020204" pitchFamily="34" charset="0"/>
                <a:ea typeface="Arial"/>
                <a:cs typeface="Arial" panose="020B0604020202020204" pitchFamily="34" charset="0"/>
                <a:sym typeface="Arial"/>
              </a:rPr>
              <a:t>learner research </a:t>
            </a:r>
            <a:r>
              <a:rPr lang="en-GB" sz="2400" dirty="0">
                <a:latin typeface="Arial" panose="020B0604020202020204" pitchFamily="34" charset="0"/>
                <a:ea typeface="Arial"/>
                <a:cs typeface="Arial" panose="020B0604020202020204" pitchFamily="34" charset="0"/>
                <a:sym typeface="Arial"/>
              </a:rPr>
              <a:t>and creation. </a:t>
            </a:r>
          </a:p>
          <a:p>
            <a:endParaRPr lang="en" sz="2400" dirty="0">
              <a:latin typeface="Arial" panose="020B0604020202020204" pitchFamily="34" charset="0"/>
              <a:ea typeface="Arial"/>
              <a:cs typeface="Arial" panose="020B0604020202020204" pitchFamily="34" charset="0"/>
              <a:sym typeface="Arial"/>
            </a:endParaRPr>
          </a:p>
        </p:txBody>
      </p:sp>
      <p:pic>
        <p:nvPicPr>
          <p:cNvPr id="6" name="Picture 2" descr="C:\Users\harveyk\AppData\Local\Microsoft\Windows\Temporary Internet Files\Content.Outlook\07D1JDKO\Digital_Competence Framework PowerPoint_Stri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4047"/>
            <a:ext cx="35681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30834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338" y="260648"/>
            <a:ext cx="8783166" cy="936104"/>
          </a:xfrm>
        </p:spPr>
        <p:txBody>
          <a:bodyPr>
            <a:normAutofit fontScale="90000"/>
          </a:bodyPr>
          <a:lstStyle/>
          <a:p>
            <a:r>
              <a:rPr lang="en-GB" b="1" dirty="0">
                <a:latin typeface="Arial" panose="020B0604020202020204" pitchFamily="34" charset="0"/>
                <a:cs typeface="Arial" panose="020B0604020202020204" pitchFamily="34" charset="0"/>
              </a:rPr>
              <a:t>Key </a:t>
            </a:r>
            <a:r>
              <a:rPr lang="en-GB" b="1" dirty="0" smtClean="0">
                <a:latin typeface="Arial" panose="020B0604020202020204" pitchFamily="34" charset="0"/>
                <a:cs typeface="Arial" panose="020B0604020202020204" pitchFamily="34" charset="0"/>
              </a:rPr>
              <a:t>actions </a:t>
            </a:r>
            <a:r>
              <a:rPr lang="en-GB" b="1" dirty="0">
                <a:latin typeface="Arial" panose="020B0604020202020204" pitchFamily="34" charset="0"/>
                <a:cs typeface="Arial" panose="020B0604020202020204" pitchFamily="34" charset="0"/>
              </a:rPr>
              <a:t>for </a:t>
            </a:r>
            <a:r>
              <a:rPr lang="en-GB" b="1" dirty="0" smtClean="0">
                <a:latin typeface="Arial" panose="020B0604020202020204" pitchFamily="34" charset="0"/>
                <a:cs typeface="Arial" panose="020B0604020202020204" pitchFamily="34" charset="0"/>
              </a:rPr>
              <a:t>classroom teachers</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11560" y="1340768"/>
            <a:ext cx="8229600" cy="5112568"/>
          </a:xfrm>
        </p:spPr>
        <p:txBody>
          <a:bodyPr>
            <a:normAutofit fontScale="92500"/>
          </a:bodyPr>
          <a:lstStyle/>
          <a:p>
            <a:r>
              <a:rPr lang="en-GB" sz="2400" dirty="0">
                <a:latin typeface="Arial" panose="020B0604020202020204" pitchFamily="34" charset="0"/>
                <a:ea typeface="Arial"/>
                <a:cs typeface="Arial" panose="020B0604020202020204" pitchFamily="34" charset="0"/>
                <a:sym typeface="Arial"/>
              </a:rPr>
              <a:t>Discuss with other staff members in </a:t>
            </a:r>
            <a:r>
              <a:rPr lang="en-GB" sz="2400" dirty="0" smtClean="0">
                <a:latin typeface="Arial" panose="020B0604020202020204" pitchFamily="34" charset="0"/>
                <a:ea typeface="Arial"/>
                <a:cs typeface="Arial" panose="020B0604020202020204" pitchFamily="34" charset="0"/>
                <a:sym typeface="Arial"/>
              </a:rPr>
              <a:t>setting/school </a:t>
            </a:r>
            <a:r>
              <a:rPr lang="en-GB" sz="2400" dirty="0">
                <a:latin typeface="Arial" panose="020B0604020202020204" pitchFamily="34" charset="0"/>
                <a:ea typeface="Arial"/>
                <a:cs typeface="Arial" panose="020B0604020202020204" pitchFamily="34" charset="0"/>
                <a:sym typeface="Arial"/>
              </a:rPr>
              <a:t>and realise the value of digital learning to your learners and your </a:t>
            </a:r>
            <a:r>
              <a:rPr lang="en-GB" sz="2400" dirty="0" smtClean="0">
                <a:latin typeface="Arial" panose="020B0604020202020204" pitchFamily="34" charset="0"/>
                <a:ea typeface="Arial"/>
                <a:cs typeface="Arial" panose="020B0604020202020204" pitchFamily="34" charset="0"/>
                <a:sym typeface="Arial"/>
              </a:rPr>
              <a:t/>
            </a:r>
            <a:br>
              <a:rPr lang="en-GB" sz="2400" dirty="0" smtClean="0">
                <a:latin typeface="Arial" panose="020B0604020202020204" pitchFamily="34" charset="0"/>
                <a:ea typeface="Arial"/>
                <a:cs typeface="Arial" panose="020B0604020202020204" pitchFamily="34" charset="0"/>
                <a:sym typeface="Arial"/>
              </a:rPr>
            </a:br>
            <a:r>
              <a:rPr lang="en-GB" sz="2400" dirty="0" smtClean="0">
                <a:latin typeface="Arial" panose="020B0604020202020204" pitchFamily="34" charset="0"/>
                <a:ea typeface="Arial"/>
                <a:cs typeface="Arial" panose="020B0604020202020204" pitchFamily="34" charset="0"/>
                <a:sym typeface="Arial"/>
              </a:rPr>
              <a:t>well-being</a:t>
            </a:r>
            <a:r>
              <a:rPr lang="en-GB" sz="2400" dirty="0">
                <a:latin typeface="Arial" panose="020B0604020202020204" pitchFamily="34" charset="0"/>
                <a:ea typeface="Arial"/>
                <a:cs typeface="Arial" panose="020B0604020202020204" pitchFamily="34" charset="0"/>
                <a:sym typeface="Arial"/>
              </a:rPr>
              <a:t>.</a:t>
            </a:r>
          </a:p>
          <a:p>
            <a:r>
              <a:rPr lang="en-GB" sz="2400" dirty="0">
                <a:latin typeface="Arial" panose="020B0604020202020204" pitchFamily="34" charset="0"/>
                <a:ea typeface="Arial"/>
                <a:cs typeface="Arial" panose="020B0604020202020204" pitchFamily="34" charset="0"/>
                <a:sym typeface="Arial"/>
              </a:rPr>
              <a:t>Conduct pupil voice regarding </a:t>
            </a:r>
            <a:r>
              <a:rPr lang="en-GB" sz="2400" dirty="0" smtClean="0">
                <a:latin typeface="Arial" panose="020B0604020202020204" pitchFamily="34" charset="0"/>
                <a:ea typeface="Arial"/>
                <a:cs typeface="Arial" panose="020B0604020202020204" pitchFamily="34" charset="0"/>
                <a:sym typeface="Arial"/>
              </a:rPr>
              <a:t>technology </a:t>
            </a:r>
            <a:r>
              <a:rPr lang="en-GB" sz="2400" dirty="0">
                <a:latin typeface="Arial" panose="020B0604020202020204" pitchFamily="34" charset="0"/>
                <a:ea typeface="Arial"/>
                <a:cs typeface="Arial" panose="020B0604020202020204" pitchFamily="34" charset="0"/>
                <a:sym typeface="Arial"/>
              </a:rPr>
              <a:t>in </a:t>
            </a:r>
            <a:r>
              <a:rPr lang="en-GB" sz="2400" dirty="0" smtClean="0">
                <a:latin typeface="Arial" panose="020B0604020202020204" pitchFamily="34" charset="0"/>
                <a:ea typeface="Arial"/>
                <a:cs typeface="Arial" panose="020B0604020202020204" pitchFamily="34" charset="0"/>
                <a:sym typeface="Arial"/>
              </a:rPr>
              <a:t>lessons.</a:t>
            </a:r>
            <a:r>
              <a:rPr lang="en-GB" sz="2400" dirty="0">
                <a:latin typeface="Arial" panose="020B0604020202020204" pitchFamily="34" charset="0"/>
                <a:ea typeface="Arial"/>
                <a:cs typeface="Arial" panose="020B0604020202020204" pitchFamily="34" charset="0"/>
                <a:sym typeface="Arial"/>
              </a:rPr>
              <a:t> </a:t>
            </a:r>
          </a:p>
          <a:p>
            <a:r>
              <a:rPr lang="en-GB" sz="2400" dirty="0">
                <a:latin typeface="Arial" panose="020B0604020202020204" pitchFamily="34" charset="0"/>
                <a:ea typeface="Arial"/>
                <a:cs typeface="Arial" panose="020B0604020202020204" pitchFamily="34" charset="0"/>
                <a:sym typeface="Arial"/>
              </a:rPr>
              <a:t>Research </a:t>
            </a:r>
            <a:r>
              <a:rPr lang="en-GB" sz="2400" dirty="0" smtClean="0">
                <a:latin typeface="Arial" panose="020B0604020202020204" pitchFamily="34" charset="0"/>
                <a:ea typeface="Arial"/>
                <a:cs typeface="Arial" panose="020B0604020202020204" pitchFamily="34" charset="0"/>
                <a:sym typeface="Arial"/>
              </a:rPr>
              <a:t>online,</a:t>
            </a:r>
            <a:r>
              <a:rPr lang="en-GB" sz="2400" dirty="0">
                <a:latin typeface="Arial" panose="020B0604020202020204" pitchFamily="34" charset="0"/>
                <a:ea typeface="Arial"/>
                <a:cs typeface="Arial" panose="020B0604020202020204" pitchFamily="34" charset="0"/>
                <a:sym typeface="Arial"/>
              </a:rPr>
              <a:t> </a:t>
            </a:r>
            <a:r>
              <a:rPr lang="en-GB" sz="2400" dirty="0" err="1">
                <a:latin typeface="Arial" panose="020B0604020202020204" pitchFamily="34" charset="0"/>
                <a:ea typeface="Arial"/>
                <a:cs typeface="Arial" panose="020B0604020202020204" pitchFamily="34" charset="0"/>
                <a:sym typeface="Arial"/>
              </a:rPr>
              <a:t>e.g</a:t>
            </a:r>
            <a:r>
              <a:rPr lang="en-GB" sz="2400" dirty="0">
                <a:latin typeface="Arial" panose="020B0604020202020204" pitchFamily="34" charset="0"/>
                <a:ea typeface="Arial"/>
                <a:cs typeface="Arial" panose="020B0604020202020204" pitchFamily="34" charset="0"/>
                <a:sym typeface="Arial"/>
              </a:rPr>
              <a:t> Microsoft Educators Community, Google for </a:t>
            </a:r>
            <a:r>
              <a:rPr lang="en-GB" sz="2400" dirty="0" smtClean="0">
                <a:latin typeface="Arial" panose="020B0604020202020204" pitchFamily="34" charset="0"/>
                <a:ea typeface="Arial"/>
                <a:cs typeface="Arial" panose="020B0604020202020204" pitchFamily="34" charset="0"/>
                <a:sym typeface="Arial"/>
              </a:rPr>
              <a:t>Education</a:t>
            </a:r>
            <a:r>
              <a:rPr lang="en-GB" sz="2400" dirty="0">
                <a:latin typeface="Arial" panose="020B0604020202020204" pitchFamily="34" charset="0"/>
                <a:ea typeface="Arial"/>
                <a:cs typeface="Arial" panose="020B0604020202020204" pitchFamily="34" charset="0"/>
                <a:sym typeface="Arial"/>
              </a:rPr>
              <a:t> </a:t>
            </a:r>
            <a:r>
              <a:rPr lang="en-GB" sz="2400" dirty="0" smtClean="0">
                <a:latin typeface="Arial" panose="020B0604020202020204" pitchFamily="34" charset="0"/>
                <a:ea typeface="Arial"/>
                <a:cs typeface="Arial" panose="020B0604020202020204" pitchFamily="34" charset="0"/>
                <a:sym typeface="Arial"/>
              </a:rPr>
              <a:t>BlogSpot.</a:t>
            </a:r>
            <a:endParaRPr lang="en-GB" sz="2400" dirty="0">
              <a:latin typeface="Arial" panose="020B0604020202020204" pitchFamily="34" charset="0"/>
              <a:ea typeface="Arial"/>
              <a:cs typeface="Arial" panose="020B0604020202020204" pitchFamily="34" charset="0"/>
              <a:sym typeface="Arial"/>
            </a:endParaRPr>
          </a:p>
          <a:p>
            <a:r>
              <a:rPr lang="en-GB" sz="2400" dirty="0">
                <a:latin typeface="Arial" panose="020B0604020202020204" pitchFamily="34" charset="0"/>
                <a:ea typeface="Arial"/>
                <a:cs typeface="Arial" panose="020B0604020202020204" pitchFamily="34" charset="0"/>
                <a:sym typeface="Arial"/>
              </a:rPr>
              <a:t>Read </a:t>
            </a:r>
            <a:r>
              <a:rPr lang="en-GB" sz="2400" dirty="0" smtClean="0">
                <a:latin typeface="Arial" panose="020B0604020202020204" pitchFamily="34" charset="0"/>
                <a:ea typeface="Arial"/>
                <a:cs typeface="Arial" panose="020B0604020202020204" pitchFamily="34" charset="0"/>
                <a:sym typeface="Arial"/>
              </a:rPr>
              <a:t>up-to-date </a:t>
            </a:r>
            <a:r>
              <a:rPr lang="en-GB" sz="2400" dirty="0">
                <a:latin typeface="Arial" panose="020B0604020202020204" pitchFamily="34" charset="0"/>
                <a:ea typeface="Arial"/>
                <a:cs typeface="Arial" panose="020B0604020202020204" pitchFamily="34" charset="0"/>
                <a:sym typeface="Arial"/>
              </a:rPr>
              <a:t>school policies linking to all matters digital.</a:t>
            </a:r>
          </a:p>
          <a:p>
            <a:r>
              <a:rPr lang="en-GB" sz="2400" dirty="0">
                <a:latin typeface="Arial" panose="020B0604020202020204" pitchFamily="34" charset="0"/>
                <a:ea typeface="Arial"/>
                <a:cs typeface="Arial" panose="020B0604020202020204" pitchFamily="34" charset="0"/>
                <a:sym typeface="Arial"/>
              </a:rPr>
              <a:t>Familiarise yourself with digital learning and digital competence in your </a:t>
            </a:r>
            <a:r>
              <a:rPr lang="en-GB" sz="2400" dirty="0" smtClean="0">
                <a:latin typeface="Arial" panose="020B0604020202020204" pitchFamily="34" charset="0"/>
                <a:ea typeface="Arial"/>
                <a:cs typeface="Arial" panose="020B0604020202020204" pitchFamily="34" charset="0"/>
                <a:sym typeface="Arial"/>
              </a:rPr>
              <a:t>department improvement plan and your school </a:t>
            </a:r>
            <a:r>
              <a:rPr lang="en-GB" sz="2400" dirty="0" smtClean="0">
                <a:latin typeface="Arial" panose="020B0604020202020204" pitchFamily="34" charset="0"/>
                <a:ea typeface="Arial"/>
                <a:cs typeface="Arial" panose="020B0604020202020204" pitchFamily="34" charset="0"/>
                <a:sym typeface="Arial"/>
              </a:rPr>
              <a:t>development </a:t>
            </a:r>
            <a:r>
              <a:rPr lang="en-GB" sz="2400" dirty="0" smtClean="0">
                <a:latin typeface="Arial" panose="020B0604020202020204" pitchFamily="34" charset="0"/>
                <a:ea typeface="Arial"/>
                <a:cs typeface="Arial" panose="020B0604020202020204" pitchFamily="34" charset="0"/>
                <a:sym typeface="Arial"/>
              </a:rPr>
              <a:t>plan.</a:t>
            </a:r>
            <a:endParaRPr lang="en-GB" sz="2400" dirty="0">
              <a:latin typeface="Arial" panose="020B0604020202020204" pitchFamily="34" charset="0"/>
              <a:ea typeface="Arial"/>
              <a:cs typeface="Arial" panose="020B0604020202020204" pitchFamily="34" charset="0"/>
              <a:sym typeface="Arial"/>
            </a:endParaRPr>
          </a:p>
          <a:p>
            <a:r>
              <a:rPr lang="en-GB" sz="2400" dirty="0">
                <a:latin typeface="Arial" panose="020B0604020202020204" pitchFamily="34" charset="0"/>
                <a:ea typeface="Arial"/>
                <a:cs typeface="Arial" panose="020B0604020202020204" pitchFamily="34" charset="0"/>
                <a:sym typeface="Arial"/>
              </a:rPr>
              <a:t>Collaborate across subject areas on a project that includes aspects of digital creation or incorporate a number of subject themes within a larger project, using digital technologies.</a:t>
            </a:r>
          </a:p>
        </p:txBody>
      </p:sp>
      <p:pic>
        <p:nvPicPr>
          <p:cNvPr id="6" name="Picture 2" descr="C:\Users\harveyk\AppData\Local\Microsoft\Windows\Temporary Internet Files\Content.Outlook\07D1JDKO\Digital_Competence Framework PowerPoint_Stri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4047"/>
            <a:ext cx="35681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19033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354" y="260649"/>
            <a:ext cx="8229600" cy="936104"/>
          </a:xfrm>
        </p:spPr>
        <p:txBody>
          <a:bodyPr>
            <a:normAutofit/>
          </a:bodyPr>
          <a:lstStyle/>
          <a:p>
            <a:r>
              <a:rPr lang="en" b="1" dirty="0">
                <a:solidFill>
                  <a:schemeClr val="dk1"/>
                </a:solidFill>
                <a:latin typeface="Arial"/>
                <a:ea typeface="Arial"/>
                <a:cs typeface="Arial"/>
                <a:sym typeface="Arial"/>
              </a:rPr>
              <a:t>Taking the DCF forward</a:t>
            </a:r>
            <a:endParaRPr lang="en-GB" dirty="0"/>
          </a:p>
        </p:txBody>
      </p:sp>
      <p:sp>
        <p:nvSpPr>
          <p:cNvPr id="3" name="Content Placeholder 2"/>
          <p:cNvSpPr>
            <a:spLocks noGrp="1"/>
          </p:cNvSpPr>
          <p:nvPr>
            <p:ph idx="1"/>
          </p:nvPr>
        </p:nvSpPr>
        <p:spPr>
          <a:xfrm>
            <a:off x="611560" y="1340768"/>
            <a:ext cx="8229600" cy="5112568"/>
          </a:xfrm>
        </p:spPr>
        <p:txBody>
          <a:bodyPr>
            <a:normAutofit/>
          </a:bodyPr>
          <a:lstStyle/>
          <a:p>
            <a:pPr marL="0" indent="0">
              <a:buNone/>
            </a:pPr>
            <a:r>
              <a:rPr lang="en-GB" sz="2200" dirty="0">
                <a:latin typeface="Arial" panose="020B0604020202020204" pitchFamily="34" charset="0"/>
                <a:cs typeface="Arial" panose="020B0604020202020204" pitchFamily="34" charset="0"/>
              </a:rPr>
              <a:t>From </a:t>
            </a:r>
            <a:r>
              <a:rPr lang="en-GB" sz="2200">
                <a:latin typeface="Arial" panose="020B0604020202020204" pitchFamily="34" charset="0"/>
                <a:cs typeface="Arial" panose="020B0604020202020204" pitchFamily="34" charset="0"/>
              </a:rPr>
              <a:t>September </a:t>
            </a:r>
            <a:r>
              <a:rPr lang="en-GB" sz="2200" smtClean="0">
                <a:latin typeface="Arial" panose="020B0604020202020204" pitchFamily="34" charset="0"/>
                <a:cs typeface="Arial" panose="020B0604020202020204" pitchFamily="34" charset="0"/>
              </a:rPr>
              <a:t>2018, </a:t>
            </a:r>
            <a:r>
              <a:rPr lang="en-GB" sz="2200" dirty="0" smtClean="0">
                <a:latin typeface="Arial" panose="020B0604020202020204" pitchFamily="34" charset="0"/>
                <a:cs typeface="Arial" panose="020B0604020202020204" pitchFamily="34" charset="0"/>
              </a:rPr>
              <a:t>settings and schools will:</a:t>
            </a:r>
            <a:endParaRPr lang="en-GB" sz="2200" dirty="0">
              <a:latin typeface="Arial" panose="020B0604020202020204" pitchFamily="34" charset="0"/>
              <a:cs typeface="Arial" panose="020B0604020202020204" pitchFamily="34" charset="0"/>
            </a:endParaRPr>
          </a:p>
          <a:p>
            <a:r>
              <a:rPr lang="en-GB" sz="2200" dirty="0" smtClean="0">
                <a:latin typeface="Arial" panose="020B0604020202020204" pitchFamily="34" charset="0"/>
                <a:cs typeface="Arial" panose="020B0604020202020204" pitchFamily="34" charset="0"/>
              </a:rPr>
              <a:t>have </a:t>
            </a:r>
            <a:r>
              <a:rPr lang="en-GB" sz="2200" dirty="0">
                <a:latin typeface="Arial" panose="020B0604020202020204" pitchFamily="34" charset="0"/>
                <a:cs typeface="Arial" panose="020B0604020202020204" pitchFamily="34" charset="0"/>
              </a:rPr>
              <a:t>a clear vision for delivering digital competence in the </a:t>
            </a:r>
            <a:r>
              <a:rPr lang="en-GB" sz="2200" dirty="0" smtClean="0">
                <a:latin typeface="Arial" panose="020B0604020202020204" pitchFamily="34" charset="0"/>
                <a:cs typeface="Arial" panose="020B0604020202020204" pitchFamily="34" charset="0"/>
              </a:rPr>
              <a:t>classroom across </a:t>
            </a:r>
            <a:r>
              <a:rPr lang="en-GB" sz="2200" dirty="0">
                <a:latin typeface="Arial" panose="020B0604020202020204" pitchFamily="34" charset="0"/>
                <a:cs typeface="Arial" panose="020B0604020202020204" pitchFamily="34" charset="0"/>
              </a:rPr>
              <a:t>the curriculum</a:t>
            </a:r>
          </a:p>
          <a:p>
            <a:pPr lvl="0"/>
            <a:r>
              <a:rPr lang="en-GB" sz="2200" dirty="0" smtClean="0">
                <a:latin typeface="Arial" panose="020B0604020202020204" pitchFamily="34" charset="0"/>
                <a:cs typeface="Arial" panose="020B0604020202020204" pitchFamily="34" charset="0"/>
              </a:rPr>
              <a:t>have </a:t>
            </a:r>
            <a:r>
              <a:rPr lang="en-GB" sz="2200" dirty="0">
                <a:latin typeface="Arial" panose="020B0604020202020204" pitchFamily="34" charset="0"/>
                <a:cs typeface="Arial" panose="020B0604020202020204" pitchFamily="34" charset="0"/>
              </a:rPr>
              <a:t>established staff responsibilities for embedding digital </a:t>
            </a:r>
            <a:r>
              <a:rPr lang="en-GB" sz="2200" dirty="0" smtClean="0">
                <a:latin typeface="Arial" panose="020B0604020202020204" pitchFamily="34" charset="0"/>
                <a:cs typeface="Arial" panose="020B0604020202020204" pitchFamily="34" charset="0"/>
              </a:rPr>
              <a:t>competence across </a:t>
            </a:r>
            <a:r>
              <a:rPr lang="en-GB" sz="2200" dirty="0">
                <a:latin typeface="Arial" panose="020B0604020202020204" pitchFamily="34" charset="0"/>
                <a:cs typeface="Arial" panose="020B0604020202020204" pitchFamily="34" charset="0"/>
              </a:rPr>
              <a:t>the curriculum</a:t>
            </a:r>
          </a:p>
          <a:p>
            <a:pPr lvl="0"/>
            <a:r>
              <a:rPr lang="en-GB" sz="2200" dirty="0" smtClean="0">
                <a:latin typeface="Arial" panose="020B0604020202020204" pitchFamily="34" charset="0"/>
                <a:cs typeface="Arial" panose="020B0604020202020204" pitchFamily="34" charset="0"/>
              </a:rPr>
              <a:t>review </a:t>
            </a:r>
            <a:r>
              <a:rPr lang="en-GB" sz="2200" dirty="0">
                <a:latin typeface="Arial" panose="020B0604020202020204" pitchFamily="34" charset="0"/>
                <a:cs typeface="Arial" panose="020B0604020202020204" pitchFamily="34" charset="0"/>
              </a:rPr>
              <a:t>on an ongoing </a:t>
            </a:r>
            <a:r>
              <a:rPr lang="en-GB" sz="2200" dirty="0" smtClean="0">
                <a:latin typeface="Arial" panose="020B0604020202020204" pitchFamily="34" charset="0"/>
                <a:cs typeface="Arial" panose="020B0604020202020204" pitchFamily="34" charset="0"/>
              </a:rPr>
              <a:t>basis:</a:t>
            </a:r>
            <a:br>
              <a:rPr lang="en-GB" sz="2200" dirty="0" smtClean="0">
                <a:latin typeface="Arial" panose="020B0604020202020204" pitchFamily="34" charset="0"/>
                <a:cs typeface="Arial" panose="020B0604020202020204" pitchFamily="34" charset="0"/>
              </a:rPr>
            </a:br>
            <a:r>
              <a:rPr lang="en-GB" sz="2200" dirty="0" smtClean="0">
                <a:latin typeface="Arial" panose="020B0604020202020204" pitchFamily="34" charset="0"/>
                <a:cs typeface="Arial" panose="020B0604020202020204" pitchFamily="34" charset="0"/>
              </a:rPr>
              <a:t>–  hardware/software requirements	</a:t>
            </a:r>
            <a:br>
              <a:rPr lang="en-GB" sz="2200" dirty="0" smtClean="0">
                <a:latin typeface="Arial" panose="020B0604020202020204" pitchFamily="34" charset="0"/>
                <a:cs typeface="Arial" panose="020B0604020202020204" pitchFamily="34" charset="0"/>
              </a:rPr>
            </a:br>
            <a:r>
              <a:rPr lang="en-GB" sz="2200" dirty="0" smtClean="0">
                <a:latin typeface="Arial" panose="020B0604020202020204" pitchFamily="34" charset="0"/>
                <a:cs typeface="Arial" panose="020B0604020202020204" pitchFamily="34" charset="0"/>
              </a:rPr>
              <a:t>–  staff </a:t>
            </a:r>
            <a:r>
              <a:rPr lang="en-GB" sz="2200" dirty="0">
                <a:latin typeface="Arial" panose="020B0604020202020204" pitchFamily="34" charset="0"/>
                <a:cs typeface="Arial" panose="020B0604020202020204" pitchFamily="34" charset="0"/>
              </a:rPr>
              <a:t>professional learning needs</a:t>
            </a:r>
          </a:p>
          <a:p>
            <a:pPr lvl="0"/>
            <a:r>
              <a:rPr lang="en-GB" sz="2200" dirty="0" smtClean="0">
                <a:latin typeface="Arial" panose="020B0604020202020204" pitchFamily="34" charset="0"/>
                <a:cs typeface="Arial" panose="020B0604020202020204" pitchFamily="34" charset="0"/>
              </a:rPr>
              <a:t>be </a:t>
            </a:r>
            <a:r>
              <a:rPr lang="en-GB" sz="2200" dirty="0">
                <a:latin typeface="Arial" panose="020B0604020202020204" pitchFamily="34" charset="0"/>
                <a:cs typeface="Arial" panose="020B0604020202020204" pitchFamily="34" charset="0"/>
              </a:rPr>
              <a:t>mapping digital competence against department/year of </a:t>
            </a:r>
            <a:r>
              <a:rPr lang="en-GB" sz="2200" dirty="0" smtClean="0">
                <a:latin typeface="Arial" panose="020B0604020202020204" pitchFamily="34" charset="0"/>
                <a:cs typeface="Arial" panose="020B0604020202020204" pitchFamily="34" charset="0"/>
              </a:rPr>
              <a:t>current curriculum</a:t>
            </a:r>
            <a:endParaRPr lang="en-GB" sz="2200" dirty="0">
              <a:latin typeface="Arial" panose="020B0604020202020204" pitchFamily="34" charset="0"/>
              <a:cs typeface="Arial" panose="020B0604020202020204" pitchFamily="34" charset="0"/>
            </a:endParaRPr>
          </a:p>
          <a:p>
            <a:pPr lvl="0"/>
            <a:r>
              <a:rPr lang="en-GB" sz="2200" dirty="0" smtClean="0">
                <a:latin typeface="Arial" panose="020B0604020202020204" pitchFamily="34" charset="0"/>
                <a:cs typeface="Arial" panose="020B0604020202020204" pitchFamily="34" charset="0"/>
              </a:rPr>
              <a:t>have </a:t>
            </a:r>
            <a:r>
              <a:rPr lang="en-GB" sz="2200" dirty="0">
                <a:latin typeface="Arial" panose="020B0604020202020204" pitchFamily="34" charset="0"/>
                <a:cs typeface="Arial" panose="020B0604020202020204" pitchFamily="34" charset="0"/>
              </a:rPr>
              <a:t>planned for and be delivering staff professional development </a:t>
            </a:r>
            <a:r>
              <a:rPr lang="en-GB" sz="2200" dirty="0" smtClean="0">
                <a:latin typeface="Arial" panose="020B0604020202020204" pitchFamily="34" charset="0"/>
                <a:cs typeface="Arial" panose="020B0604020202020204" pitchFamily="34" charset="0"/>
              </a:rPr>
              <a:t>in respect </a:t>
            </a:r>
            <a:r>
              <a:rPr lang="en-GB" sz="2200" dirty="0">
                <a:latin typeface="Arial" panose="020B0604020202020204" pitchFamily="34" charset="0"/>
                <a:cs typeface="Arial" panose="020B0604020202020204" pitchFamily="34" charset="0"/>
              </a:rPr>
              <a:t>of digital competence, working with </a:t>
            </a:r>
            <a:r>
              <a:rPr lang="en-GB" sz="2200" dirty="0" smtClean="0">
                <a:latin typeface="Arial" panose="020B0604020202020204" pitchFamily="34" charset="0"/>
                <a:cs typeface="Arial" panose="020B0604020202020204" pitchFamily="34" charset="0"/>
              </a:rPr>
              <a:t>regional consortia</a:t>
            </a:r>
            <a:r>
              <a:rPr lang="en-GB" sz="2200" dirty="0">
                <a:latin typeface="Arial" panose="020B0604020202020204" pitchFamily="34" charset="0"/>
                <a:cs typeface="Arial" panose="020B0604020202020204" pitchFamily="34" charset="0"/>
              </a:rPr>
              <a:t>.</a:t>
            </a:r>
            <a:endParaRPr lang="en" sz="2200" dirty="0">
              <a:latin typeface="Arial" panose="020B0604020202020204" pitchFamily="34" charset="0"/>
              <a:ea typeface="Arial"/>
              <a:cs typeface="Arial" panose="020B0604020202020204" pitchFamily="34" charset="0"/>
              <a:sym typeface="Arial"/>
            </a:endParaRPr>
          </a:p>
        </p:txBody>
      </p:sp>
      <p:pic>
        <p:nvPicPr>
          <p:cNvPr id="6" name="Picture 2" descr="C:\Users\harveyk\AppData\Local\Microsoft\Windows\Temporary Internet Files\Content.Outlook\07D1JDKO\Digital_Competence Framework PowerPoint_Stri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4047"/>
            <a:ext cx="35681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90508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354" y="144016"/>
            <a:ext cx="8229600" cy="980728"/>
          </a:xfrm>
        </p:spPr>
        <p:txBody>
          <a:bodyPr>
            <a:normAutofit/>
          </a:bodyPr>
          <a:lstStyle/>
          <a:p>
            <a:r>
              <a:rPr lang="en-GB" b="1" dirty="0" smtClean="0">
                <a:latin typeface="Arial" panose="020B0604020202020204" pitchFamily="34" charset="0"/>
                <a:cs typeface="Arial" panose="020B0604020202020204" pitchFamily="34" charset="0"/>
              </a:rPr>
              <a:t>Next steps for the curriculum </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7544" y="1235892"/>
            <a:ext cx="8424936" cy="4569372"/>
          </a:xfrm>
        </p:spPr>
        <p:txBody>
          <a:bodyPr>
            <a:noAutofit/>
          </a:bodyPr>
          <a:lstStyle/>
          <a:p>
            <a:r>
              <a:rPr lang="en" sz="2400" b="1" dirty="0" smtClean="0">
                <a:latin typeface="Arial"/>
                <a:ea typeface="Arial"/>
                <a:cs typeface="Arial"/>
                <a:sym typeface="Arial"/>
              </a:rPr>
              <a:t>January 2018 </a:t>
            </a:r>
            <a:r>
              <a:rPr lang="en" sz="2400" dirty="0" smtClean="0">
                <a:latin typeface="Arial"/>
                <a:ea typeface="Arial"/>
                <a:cs typeface="Arial"/>
                <a:sym typeface="Arial"/>
              </a:rPr>
              <a:t>– Digital Pioneers join Area of Learning and Experience (AoLE) groups to </a:t>
            </a:r>
            <a:r>
              <a:rPr lang="en-GB" sz="2400" dirty="0" smtClean="0">
                <a:latin typeface="Arial"/>
                <a:ea typeface="Arial"/>
                <a:cs typeface="Arial"/>
                <a:sym typeface="Arial"/>
              </a:rPr>
              <a:t>advise </a:t>
            </a:r>
            <a:r>
              <a:rPr lang="en-GB" sz="2400" dirty="0">
                <a:latin typeface="Arial"/>
                <a:ea typeface="Arial"/>
                <a:cs typeface="Arial"/>
                <a:sym typeface="Arial"/>
              </a:rPr>
              <a:t>on </a:t>
            </a:r>
            <a:r>
              <a:rPr lang="en-GB" sz="2400" dirty="0" smtClean="0">
                <a:latin typeface="Arial"/>
                <a:ea typeface="Arial"/>
                <a:cs typeface="Arial"/>
                <a:sym typeface="Arial"/>
              </a:rPr>
              <a:t>digital learning </a:t>
            </a:r>
            <a:r>
              <a:rPr lang="en-GB" sz="2400" dirty="0">
                <a:latin typeface="Arial"/>
                <a:ea typeface="Arial"/>
                <a:cs typeface="Arial"/>
                <a:sym typeface="Arial"/>
              </a:rPr>
              <a:t>across the </a:t>
            </a:r>
            <a:r>
              <a:rPr lang="en-GB" sz="2400" dirty="0" smtClean="0">
                <a:latin typeface="Arial"/>
                <a:ea typeface="Arial"/>
                <a:cs typeface="Arial"/>
                <a:sym typeface="Arial"/>
              </a:rPr>
              <a:t>curriculum.</a:t>
            </a:r>
            <a:r>
              <a:rPr lang="en" sz="2400" dirty="0" smtClean="0">
                <a:latin typeface="Arial"/>
                <a:ea typeface="Arial"/>
                <a:cs typeface="Arial"/>
                <a:sym typeface="Arial"/>
              </a:rPr>
              <a:t> </a:t>
            </a:r>
          </a:p>
          <a:p>
            <a:endParaRPr lang="en" sz="1000" dirty="0">
              <a:latin typeface="Arial"/>
              <a:ea typeface="Arial"/>
              <a:cs typeface="Arial"/>
              <a:sym typeface="Arial"/>
            </a:endParaRPr>
          </a:p>
          <a:p>
            <a:r>
              <a:rPr lang="en-GB" sz="2400" b="1" dirty="0" smtClean="0">
                <a:latin typeface="Arial"/>
                <a:ea typeface="Arial"/>
                <a:cs typeface="Arial"/>
                <a:sym typeface="Arial"/>
              </a:rPr>
              <a:t>April 2019</a:t>
            </a:r>
            <a:r>
              <a:rPr lang="en-GB" sz="2400" dirty="0">
                <a:latin typeface="Arial"/>
                <a:ea typeface="Arial"/>
                <a:cs typeface="Arial"/>
                <a:sym typeface="Arial"/>
              </a:rPr>
              <a:t> </a:t>
            </a:r>
            <a:r>
              <a:rPr lang="en-GB" sz="2400" dirty="0" smtClean="0">
                <a:latin typeface="Arial"/>
                <a:ea typeface="Arial"/>
                <a:cs typeface="Arial"/>
                <a:sym typeface="Arial"/>
              </a:rPr>
              <a:t>– The </a:t>
            </a:r>
            <a:r>
              <a:rPr lang="en-GB" sz="2400" dirty="0">
                <a:latin typeface="Arial"/>
                <a:ea typeface="Arial"/>
                <a:cs typeface="Arial"/>
                <a:sym typeface="Arial"/>
              </a:rPr>
              <a:t>new curriculum and assessment </a:t>
            </a:r>
            <a:r>
              <a:rPr lang="en-GB" sz="2400" dirty="0" smtClean="0">
                <a:latin typeface="Arial"/>
                <a:ea typeface="Arial"/>
                <a:cs typeface="Arial"/>
                <a:sym typeface="Arial"/>
              </a:rPr>
              <a:t>arrangements will </a:t>
            </a:r>
            <a:r>
              <a:rPr lang="en-GB" sz="2400" dirty="0">
                <a:latin typeface="Arial"/>
                <a:ea typeface="Arial"/>
                <a:cs typeface="Arial"/>
                <a:sym typeface="Arial"/>
              </a:rPr>
              <a:t>be available for </a:t>
            </a:r>
            <a:r>
              <a:rPr lang="en-GB" sz="2400" dirty="0" smtClean="0">
                <a:latin typeface="Arial"/>
                <a:ea typeface="Arial"/>
                <a:cs typeface="Arial"/>
                <a:sym typeface="Arial"/>
              </a:rPr>
              <a:t>feedback.</a:t>
            </a:r>
          </a:p>
          <a:p>
            <a:pPr marL="0" indent="0">
              <a:buNone/>
            </a:pPr>
            <a:endParaRPr lang="en" sz="1000" dirty="0">
              <a:latin typeface="Arial"/>
              <a:ea typeface="Arial"/>
              <a:cs typeface="Arial"/>
              <a:sym typeface="Arial"/>
            </a:endParaRPr>
          </a:p>
          <a:p>
            <a:r>
              <a:rPr lang="en-GB" sz="2400" b="1" dirty="0" smtClean="0">
                <a:latin typeface="Arial" panose="020B0604020202020204" pitchFamily="34" charset="0"/>
                <a:cs typeface="Arial" panose="020B0604020202020204" pitchFamily="34" charset="0"/>
              </a:rPr>
              <a:t>September 2022 </a:t>
            </a:r>
            <a:r>
              <a:rPr lang="en-GB" sz="2400" dirty="0" smtClean="0">
                <a:latin typeface="Arial" panose="020B0604020202020204" pitchFamily="34" charset="0"/>
                <a:cs typeface="Arial" panose="020B0604020202020204" pitchFamily="34" charset="0"/>
              </a:rPr>
              <a:t>–</a:t>
            </a:r>
            <a:r>
              <a:rPr lang="en-GB" sz="2400" b="1" dirty="0" smtClean="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The </a:t>
            </a:r>
            <a:r>
              <a:rPr lang="en-GB" sz="2400" dirty="0">
                <a:latin typeface="Arial" panose="020B0604020202020204" pitchFamily="34" charset="0"/>
                <a:cs typeface="Arial" panose="020B0604020202020204" pitchFamily="34" charset="0"/>
              </a:rPr>
              <a:t>new curriculum will be introduced </a:t>
            </a:r>
            <a:r>
              <a:rPr lang="en-GB" sz="2400" dirty="0" smtClean="0">
                <a:latin typeface="Arial" panose="020B0604020202020204" pitchFamily="34" charset="0"/>
                <a:cs typeface="Arial" panose="020B0604020202020204" pitchFamily="34" charset="0"/>
              </a:rPr>
              <a:t>to Nursery </a:t>
            </a:r>
            <a:r>
              <a:rPr lang="en-GB" sz="2400" dirty="0">
                <a:latin typeface="Arial" panose="020B0604020202020204" pitchFamily="34" charset="0"/>
                <a:cs typeface="Arial" panose="020B0604020202020204" pitchFamily="34" charset="0"/>
              </a:rPr>
              <a:t>through to Year </a:t>
            </a:r>
            <a:r>
              <a:rPr lang="en-GB" sz="2400" dirty="0" smtClean="0">
                <a:latin typeface="Arial" panose="020B0604020202020204" pitchFamily="34" charset="0"/>
                <a:cs typeface="Arial" panose="020B0604020202020204" pitchFamily="34" charset="0"/>
              </a:rPr>
              <a:t>7 </a:t>
            </a:r>
            <a:r>
              <a:rPr lang="en-GB" sz="2400" dirty="0">
                <a:latin typeface="Arial" panose="020B0604020202020204" pitchFamily="34" charset="0"/>
                <a:cs typeface="Arial" panose="020B0604020202020204" pitchFamily="34" charset="0"/>
              </a:rPr>
              <a:t>and settings/schools will </a:t>
            </a:r>
            <a:r>
              <a:rPr lang="en-GB" sz="2400" dirty="0" smtClean="0">
                <a:latin typeface="Arial" panose="020B0604020202020204" pitchFamily="34" charset="0"/>
                <a:cs typeface="Arial" panose="020B0604020202020204" pitchFamily="34" charset="0"/>
              </a:rPr>
              <a:t>have </a:t>
            </a:r>
            <a:r>
              <a:rPr lang="en-GB" sz="2400" dirty="0">
                <a:latin typeface="Arial" panose="020B0604020202020204" pitchFamily="34" charset="0"/>
                <a:cs typeface="Arial" panose="020B0604020202020204" pitchFamily="34" charset="0"/>
              </a:rPr>
              <a:t>embedded digital competence across the school </a:t>
            </a:r>
            <a:r>
              <a:rPr lang="en-GB" sz="2400" dirty="0" smtClean="0">
                <a:latin typeface="Arial" panose="020B0604020202020204" pitchFamily="34" charset="0"/>
                <a:cs typeface="Arial" panose="020B0604020202020204" pitchFamily="34" charset="0"/>
              </a:rPr>
              <a:t>curriculum. </a:t>
            </a:r>
          </a:p>
          <a:p>
            <a:r>
              <a:rPr lang="en-GB" sz="2400" b="1" dirty="0" smtClean="0">
                <a:latin typeface="Arial" panose="020B0604020202020204" pitchFamily="34" charset="0"/>
                <a:cs typeface="Arial" panose="020B0604020202020204" pitchFamily="34" charset="0"/>
              </a:rPr>
              <a:t>September 2022 onwards </a:t>
            </a:r>
            <a:r>
              <a:rPr lang="en-GB" sz="2400" dirty="0" smtClean="0">
                <a:latin typeface="Arial" panose="020B0604020202020204" pitchFamily="34" charset="0"/>
                <a:cs typeface="Arial" panose="020B0604020202020204" pitchFamily="34" charset="0"/>
              </a:rPr>
              <a:t>– Curriculum roll-out to </a:t>
            </a:r>
            <a:br>
              <a:rPr lang="en-GB" sz="2400" dirty="0" smtClean="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Year 11 continues year on year to 2026.</a:t>
            </a:r>
          </a:p>
          <a:p>
            <a:pPr marL="0" indent="0">
              <a:buNone/>
            </a:pPr>
            <a:endParaRPr lang="en-GB" sz="1200" dirty="0" smtClean="0">
              <a:latin typeface="Arial" panose="020B0604020202020204" pitchFamily="34" charset="0"/>
              <a:cs typeface="Arial" panose="020B0604020202020204" pitchFamily="34" charset="0"/>
            </a:endParaRPr>
          </a:p>
          <a:p>
            <a:pPr marL="0" indent="0">
              <a:buNone/>
            </a:pPr>
            <a:endParaRPr lang="en-GB" sz="2400" b="1" dirty="0" smtClean="0"/>
          </a:p>
          <a:p>
            <a:pPr marL="0" indent="0">
              <a:buNone/>
            </a:pPr>
            <a:endParaRPr lang="en-GB" sz="2400" b="1" dirty="0"/>
          </a:p>
        </p:txBody>
      </p:sp>
      <p:pic>
        <p:nvPicPr>
          <p:cNvPr id="5" name="Picture 2" descr="C:\Users\harveyk\AppData\Local\Microsoft\Windows\Temporary Internet Files\Content.Outlook\07D1JDKO\Digital_Competence Framework PowerPoint_Stri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0"/>
            <a:ext cx="356810" cy="6885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5661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354" y="360040"/>
            <a:ext cx="8229600" cy="980728"/>
          </a:xfrm>
        </p:spPr>
        <p:txBody>
          <a:bodyPr>
            <a:normAutofit/>
          </a:bodyPr>
          <a:lstStyle/>
          <a:p>
            <a:r>
              <a:rPr lang="en" b="1" dirty="0" smtClean="0">
                <a:solidFill>
                  <a:schemeClr val="dk1"/>
                </a:solidFill>
                <a:latin typeface="Arial"/>
                <a:ea typeface="Arial"/>
                <a:cs typeface="Arial"/>
                <a:sym typeface="Arial"/>
              </a:rPr>
              <a:t>Progress to date</a:t>
            </a:r>
            <a:endParaRPr lang="en-GB" dirty="0"/>
          </a:p>
        </p:txBody>
      </p:sp>
      <p:sp>
        <p:nvSpPr>
          <p:cNvPr id="3" name="Content Placeholder 2"/>
          <p:cNvSpPr>
            <a:spLocks noGrp="1"/>
          </p:cNvSpPr>
          <p:nvPr>
            <p:ph idx="1"/>
          </p:nvPr>
        </p:nvSpPr>
        <p:spPr>
          <a:xfrm>
            <a:off x="539552" y="1595932"/>
            <a:ext cx="8424936" cy="4569372"/>
          </a:xfrm>
        </p:spPr>
        <p:txBody>
          <a:bodyPr>
            <a:noAutofit/>
          </a:bodyPr>
          <a:lstStyle/>
          <a:p>
            <a:r>
              <a:rPr lang="en-GB" sz="2400" dirty="0" smtClean="0">
                <a:latin typeface="Arial"/>
                <a:ea typeface="Arial"/>
                <a:cs typeface="Arial"/>
                <a:sym typeface="Arial"/>
              </a:rPr>
              <a:t>The </a:t>
            </a:r>
            <a:r>
              <a:rPr lang="en-GB" sz="2400" dirty="0" smtClean="0">
                <a:latin typeface="Arial"/>
                <a:ea typeface="Arial"/>
                <a:cs typeface="Arial"/>
                <a:sym typeface="Arial"/>
              </a:rPr>
              <a:t>DCF was available </a:t>
            </a:r>
            <a:r>
              <a:rPr lang="en-GB" sz="2400" dirty="0">
                <a:latin typeface="Arial"/>
                <a:ea typeface="Arial"/>
                <a:cs typeface="Arial"/>
                <a:sym typeface="Arial"/>
              </a:rPr>
              <a:t>to </a:t>
            </a:r>
            <a:r>
              <a:rPr lang="en-GB" sz="2400" dirty="0" smtClean="0">
                <a:latin typeface="Arial"/>
                <a:ea typeface="Arial"/>
                <a:cs typeface="Arial"/>
                <a:sym typeface="Arial"/>
              </a:rPr>
              <a:t>settings and </a:t>
            </a:r>
            <a:r>
              <a:rPr lang="en-GB" sz="2400" dirty="0" smtClean="0">
                <a:latin typeface="Arial"/>
                <a:ea typeface="Arial"/>
                <a:cs typeface="Arial"/>
                <a:sym typeface="Arial"/>
              </a:rPr>
              <a:t>schools in September 2016.</a:t>
            </a:r>
            <a:endParaRPr lang="en-GB" sz="2400" dirty="0" smtClean="0">
              <a:latin typeface="Arial"/>
              <a:ea typeface="Arial"/>
              <a:cs typeface="Arial"/>
              <a:sym typeface="Arial"/>
            </a:endParaRPr>
          </a:p>
          <a:p>
            <a:pPr marL="0" indent="0">
              <a:buNone/>
            </a:pPr>
            <a:endParaRPr lang="en-GB" sz="1000" dirty="0" smtClean="0">
              <a:latin typeface="Arial"/>
              <a:ea typeface="Arial"/>
              <a:cs typeface="Arial"/>
              <a:sym typeface="Arial"/>
            </a:endParaRPr>
          </a:p>
          <a:p>
            <a:r>
              <a:rPr lang="en-GB" sz="2400" dirty="0" smtClean="0">
                <a:latin typeface="Arial"/>
                <a:ea typeface="Arial"/>
                <a:cs typeface="Arial"/>
                <a:sym typeface="Arial"/>
              </a:rPr>
              <a:t>The DCF was refined in 2017 following feedback from practitioners; there are no more changes due until new curriculum is in place.</a:t>
            </a:r>
          </a:p>
          <a:p>
            <a:pPr marL="0" indent="0">
              <a:buNone/>
            </a:pPr>
            <a:endParaRPr lang="en-GB" sz="1000" dirty="0">
              <a:latin typeface="Arial"/>
              <a:ea typeface="Arial"/>
              <a:cs typeface="Arial"/>
              <a:sym typeface="Arial"/>
            </a:endParaRPr>
          </a:p>
          <a:p>
            <a:r>
              <a:rPr lang="en-GB" sz="2400" dirty="0" smtClean="0">
                <a:latin typeface="Arial"/>
                <a:ea typeface="Arial"/>
                <a:cs typeface="Arial"/>
                <a:sym typeface="Arial"/>
              </a:rPr>
              <a:t>A mapping </a:t>
            </a:r>
            <a:r>
              <a:rPr lang="en-GB" sz="2400" dirty="0" smtClean="0">
                <a:latin typeface="Arial"/>
                <a:ea typeface="Arial"/>
                <a:cs typeface="Arial"/>
                <a:sym typeface="Arial"/>
              </a:rPr>
              <a:t>tool </a:t>
            </a:r>
            <a:r>
              <a:rPr lang="en-GB" sz="2400" dirty="0" smtClean="0">
                <a:latin typeface="Arial"/>
                <a:ea typeface="Arial"/>
                <a:cs typeface="Arial"/>
                <a:sym typeface="Arial"/>
              </a:rPr>
              <a:t>is available </a:t>
            </a:r>
            <a:r>
              <a:rPr lang="en-GB" sz="2400" dirty="0" smtClean="0">
                <a:latin typeface="Arial"/>
                <a:ea typeface="Arial"/>
                <a:cs typeface="Arial"/>
                <a:sym typeface="Arial"/>
              </a:rPr>
              <a:t>for cross-referencing </a:t>
            </a:r>
            <a:r>
              <a:rPr lang="en-GB" sz="2400" dirty="0">
                <a:latin typeface="Arial"/>
                <a:ea typeface="Arial"/>
                <a:cs typeface="Arial"/>
                <a:sym typeface="Arial"/>
              </a:rPr>
              <a:t>elements of </a:t>
            </a:r>
            <a:r>
              <a:rPr lang="en-GB" sz="2400" dirty="0" smtClean="0">
                <a:latin typeface="Arial"/>
                <a:ea typeface="Arial"/>
                <a:cs typeface="Arial"/>
                <a:sym typeface="Arial"/>
              </a:rPr>
              <a:t>the DCF </a:t>
            </a:r>
            <a:r>
              <a:rPr lang="en-GB" sz="2400" dirty="0">
                <a:latin typeface="Arial"/>
                <a:ea typeface="Arial"/>
                <a:cs typeface="Arial"/>
                <a:sym typeface="Arial"/>
              </a:rPr>
              <a:t>with your current </a:t>
            </a:r>
            <a:r>
              <a:rPr lang="en-GB" sz="2400" dirty="0" smtClean="0">
                <a:latin typeface="Arial"/>
                <a:ea typeface="Arial"/>
                <a:cs typeface="Arial"/>
                <a:sym typeface="Arial"/>
              </a:rPr>
              <a:t>teaching, which </a:t>
            </a:r>
            <a:r>
              <a:rPr lang="en-GB" sz="2400" dirty="0" smtClean="0">
                <a:latin typeface="Arial"/>
                <a:ea typeface="Arial"/>
                <a:cs typeface="Arial"/>
                <a:sym typeface="Arial"/>
              </a:rPr>
              <a:t>helps </a:t>
            </a:r>
            <a:r>
              <a:rPr lang="en-GB" sz="2400" dirty="0">
                <a:latin typeface="Arial"/>
                <a:ea typeface="Arial"/>
                <a:cs typeface="Arial"/>
                <a:sym typeface="Arial"/>
              </a:rPr>
              <a:t>you plan to cover the full range of skills within each </a:t>
            </a:r>
            <a:r>
              <a:rPr lang="en-GB" sz="2400" dirty="0" smtClean="0">
                <a:latin typeface="Arial"/>
                <a:ea typeface="Arial"/>
                <a:cs typeface="Arial"/>
                <a:sym typeface="Arial"/>
              </a:rPr>
              <a:t>element.</a:t>
            </a:r>
            <a:endParaRPr lang="en-GB" sz="2400" dirty="0" smtClean="0">
              <a:latin typeface="Arial"/>
              <a:ea typeface="Arial"/>
              <a:cs typeface="Arial"/>
              <a:sym typeface="Arial"/>
            </a:endParaRPr>
          </a:p>
          <a:p>
            <a:pPr marL="0" indent="0">
              <a:buNone/>
            </a:pPr>
            <a:endParaRPr lang="en-GB" sz="1000" dirty="0">
              <a:latin typeface="Arial"/>
              <a:ea typeface="Arial"/>
              <a:cs typeface="Arial"/>
              <a:sym typeface="Arial"/>
            </a:endParaRPr>
          </a:p>
          <a:p>
            <a:r>
              <a:rPr lang="en-GB" sz="2400" dirty="0" smtClean="0">
                <a:latin typeface="Arial"/>
                <a:ea typeface="Arial"/>
                <a:cs typeface="Arial"/>
                <a:sym typeface="Arial"/>
              </a:rPr>
              <a:t>Professional learning needs tool </a:t>
            </a:r>
            <a:r>
              <a:rPr lang="en-GB" sz="2400" dirty="0" smtClean="0">
                <a:latin typeface="Arial"/>
                <a:ea typeface="Arial"/>
                <a:cs typeface="Arial"/>
                <a:sym typeface="Arial"/>
              </a:rPr>
              <a:t>is available </a:t>
            </a:r>
            <a:r>
              <a:rPr lang="en-GB" sz="2400" dirty="0" smtClean="0">
                <a:latin typeface="Arial"/>
                <a:ea typeface="Arial"/>
                <a:cs typeface="Arial"/>
                <a:sym typeface="Arial"/>
              </a:rPr>
              <a:t>on Hwb. </a:t>
            </a:r>
          </a:p>
        </p:txBody>
      </p:sp>
      <p:pic>
        <p:nvPicPr>
          <p:cNvPr id="1026" name="Picture 2" descr="C:\Users\harveyk\AppData\Local\Microsoft\Windows\Temporary Internet Files\Content.Outlook\07D1JDKO\Digital_Competence Framework PowerPoint_Stri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4047"/>
            <a:ext cx="35681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8829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850105"/>
          </a:xfrm>
        </p:spPr>
        <p:txBody>
          <a:bodyPr>
            <a:normAutofit fontScale="90000"/>
          </a:bodyPr>
          <a:lstStyle/>
          <a:p>
            <a:r>
              <a:rPr lang="en-GB" sz="4900" b="1" dirty="0" smtClean="0">
                <a:latin typeface="Arial" panose="020B0604020202020204" pitchFamily="34" charset="0"/>
                <a:cs typeface="Arial" panose="020B0604020202020204" pitchFamily="34" charset="0"/>
              </a:rPr>
              <a:t/>
            </a:r>
            <a:br>
              <a:rPr lang="en-GB" sz="4900" b="1" dirty="0" smtClean="0">
                <a:latin typeface="Arial" panose="020B0604020202020204" pitchFamily="34" charset="0"/>
                <a:cs typeface="Arial" panose="020B0604020202020204" pitchFamily="34" charset="0"/>
              </a:rPr>
            </a:br>
            <a:r>
              <a:rPr lang="en-GB" sz="4900" b="1" dirty="0" smtClean="0">
                <a:latin typeface="Arial" panose="020B0604020202020204" pitchFamily="34" charset="0"/>
                <a:cs typeface="Arial" panose="020B0604020202020204" pitchFamily="34" charset="0"/>
              </a:rPr>
              <a:t>Strands of the DCF</a:t>
            </a:r>
            <a:r>
              <a:rPr lang="en-GB" dirty="0">
                <a:solidFill>
                  <a:srgbClr val="FF0000"/>
                </a:solidFill>
              </a:rPr>
              <a:t/>
            </a:r>
            <a:br>
              <a:rPr lang="en-GB" dirty="0">
                <a:solidFill>
                  <a:srgbClr val="FF0000"/>
                </a:solidFill>
              </a:rPr>
            </a:br>
            <a:endParaRPr lang="en-GB" dirty="0">
              <a:solidFill>
                <a:srgbClr val="FF0000"/>
              </a:solidFill>
            </a:endParaRPr>
          </a:p>
        </p:txBody>
      </p:sp>
      <p:sp>
        <p:nvSpPr>
          <p:cNvPr id="3" name="Content Placeholder 2"/>
          <p:cNvSpPr>
            <a:spLocks noGrp="1"/>
          </p:cNvSpPr>
          <p:nvPr>
            <p:ph idx="1"/>
          </p:nvPr>
        </p:nvSpPr>
        <p:spPr>
          <a:xfrm>
            <a:off x="457200" y="1639341"/>
            <a:ext cx="8229600" cy="4525963"/>
          </a:xfrm>
        </p:spPr>
        <p:txBody>
          <a:bodyPr>
            <a:normAutofit/>
          </a:bodyPr>
          <a:lstStyle/>
          <a:p>
            <a:pPr marL="673100" indent="-571500">
              <a:lnSpc>
                <a:spcPct val="115000"/>
              </a:lnSpc>
              <a:spcBef>
                <a:spcPts val="0"/>
              </a:spcBef>
              <a:buSzPct val="100000"/>
            </a:pPr>
            <a:r>
              <a:rPr lang="en" sz="3600" dirty="0" smtClean="0">
                <a:latin typeface="Arial"/>
                <a:ea typeface="Arial"/>
                <a:cs typeface="Arial"/>
                <a:sym typeface="Arial"/>
              </a:rPr>
              <a:t>Citizenship.</a:t>
            </a:r>
            <a:br>
              <a:rPr lang="en" sz="3600" dirty="0" smtClean="0">
                <a:latin typeface="Arial"/>
                <a:ea typeface="Arial"/>
                <a:cs typeface="Arial"/>
                <a:sym typeface="Arial"/>
              </a:rPr>
            </a:br>
            <a:endParaRPr lang="en" sz="1000" dirty="0" smtClean="0">
              <a:latin typeface="Arial"/>
              <a:ea typeface="Arial"/>
              <a:cs typeface="Arial"/>
              <a:sym typeface="Arial"/>
            </a:endParaRPr>
          </a:p>
          <a:p>
            <a:pPr marL="673100" indent="-571500">
              <a:lnSpc>
                <a:spcPct val="115000"/>
              </a:lnSpc>
              <a:spcBef>
                <a:spcPts val="0"/>
              </a:spcBef>
              <a:buSzPct val="100000"/>
            </a:pPr>
            <a:r>
              <a:rPr lang="en" sz="3600" dirty="0" smtClean="0">
                <a:latin typeface="Arial"/>
                <a:ea typeface="Arial"/>
                <a:cs typeface="Arial"/>
                <a:sym typeface="Arial"/>
              </a:rPr>
              <a:t>Interacting </a:t>
            </a:r>
            <a:r>
              <a:rPr lang="en" sz="3600" dirty="0">
                <a:latin typeface="Arial"/>
                <a:ea typeface="Arial"/>
                <a:cs typeface="Arial"/>
                <a:sym typeface="Arial"/>
              </a:rPr>
              <a:t>and </a:t>
            </a:r>
            <a:r>
              <a:rPr lang="en" sz="3600" dirty="0" smtClean="0">
                <a:latin typeface="Arial"/>
                <a:ea typeface="Arial"/>
                <a:cs typeface="Arial"/>
                <a:sym typeface="Arial"/>
              </a:rPr>
              <a:t>collaborating.</a:t>
            </a:r>
          </a:p>
          <a:p>
            <a:pPr marL="673100" indent="-571500">
              <a:lnSpc>
                <a:spcPct val="115000"/>
              </a:lnSpc>
              <a:spcBef>
                <a:spcPts val="0"/>
              </a:spcBef>
              <a:buSzPct val="100000"/>
            </a:pPr>
            <a:endParaRPr lang="en" sz="1000" dirty="0" smtClean="0">
              <a:latin typeface="Arial"/>
              <a:ea typeface="Arial"/>
              <a:cs typeface="Arial"/>
              <a:sym typeface="Arial"/>
            </a:endParaRPr>
          </a:p>
          <a:p>
            <a:pPr marL="673100" indent="-571500">
              <a:lnSpc>
                <a:spcPct val="115000"/>
              </a:lnSpc>
              <a:spcBef>
                <a:spcPts val="0"/>
              </a:spcBef>
              <a:buSzPct val="100000"/>
            </a:pPr>
            <a:r>
              <a:rPr lang="en" sz="3600" dirty="0" smtClean="0">
                <a:latin typeface="Arial"/>
                <a:ea typeface="Arial"/>
                <a:cs typeface="Arial"/>
                <a:sym typeface="Arial"/>
              </a:rPr>
              <a:t>Producing.</a:t>
            </a:r>
          </a:p>
          <a:p>
            <a:pPr marL="673100" indent="-571500">
              <a:lnSpc>
                <a:spcPct val="115000"/>
              </a:lnSpc>
              <a:spcBef>
                <a:spcPts val="0"/>
              </a:spcBef>
              <a:buSzPct val="100000"/>
            </a:pPr>
            <a:endParaRPr lang="en" sz="1000" dirty="0" smtClean="0">
              <a:latin typeface="Arial"/>
              <a:ea typeface="Arial"/>
              <a:cs typeface="Arial"/>
              <a:sym typeface="Arial"/>
            </a:endParaRPr>
          </a:p>
          <a:p>
            <a:pPr marL="673100" indent="-571500">
              <a:lnSpc>
                <a:spcPct val="115000"/>
              </a:lnSpc>
              <a:spcBef>
                <a:spcPts val="0"/>
              </a:spcBef>
              <a:buSzPct val="100000"/>
            </a:pPr>
            <a:r>
              <a:rPr lang="en" sz="3600" dirty="0" smtClean="0">
                <a:latin typeface="Arial"/>
                <a:ea typeface="Arial"/>
                <a:cs typeface="Arial"/>
                <a:sym typeface="Arial"/>
              </a:rPr>
              <a:t>Data and computational thinking.</a:t>
            </a:r>
            <a:endParaRPr lang="en" sz="3600" dirty="0">
              <a:latin typeface="Arial"/>
              <a:ea typeface="Arial"/>
              <a:cs typeface="Arial"/>
              <a:sym typeface="Arial"/>
            </a:endParaRPr>
          </a:p>
        </p:txBody>
      </p:sp>
      <p:pic>
        <p:nvPicPr>
          <p:cNvPr id="6" name="Picture 2" descr="C:\Users\harveyk\AppData\Local\Microsoft\Windows\Temporary Internet Files\Content.Outlook\07D1JDKO\Digital_Competence Framework PowerPoint_Stri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4047"/>
            <a:ext cx="35681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8560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994121"/>
          </a:xfrm>
        </p:spPr>
        <p:txBody>
          <a:bodyPr/>
          <a:lstStyle/>
          <a:p>
            <a:r>
              <a:rPr lang="en" b="1" dirty="0">
                <a:solidFill>
                  <a:schemeClr val="dk1"/>
                </a:solidFill>
                <a:latin typeface="Arial"/>
                <a:ea typeface="Arial"/>
                <a:cs typeface="Arial"/>
                <a:sym typeface="Arial"/>
              </a:rPr>
              <a:t>Citizenship</a:t>
            </a:r>
            <a:endParaRPr lang="en-GB" dirty="0"/>
          </a:p>
        </p:txBody>
      </p:sp>
      <p:sp>
        <p:nvSpPr>
          <p:cNvPr id="3" name="Content Placeholder 2"/>
          <p:cNvSpPr>
            <a:spLocks noGrp="1"/>
          </p:cNvSpPr>
          <p:nvPr>
            <p:ph idx="1"/>
          </p:nvPr>
        </p:nvSpPr>
        <p:spPr/>
        <p:txBody>
          <a:bodyPr/>
          <a:lstStyle/>
          <a:p>
            <a:pPr marL="495300" lvl="0" indent="-457200">
              <a:lnSpc>
                <a:spcPct val="115000"/>
              </a:lnSpc>
              <a:spcBef>
                <a:spcPts val="0"/>
              </a:spcBef>
              <a:buClr>
                <a:srgbClr val="000000"/>
              </a:buClr>
              <a:buSzPct val="100000"/>
              <a:buFont typeface="Arial"/>
              <a:buChar char="•"/>
            </a:pPr>
            <a:r>
              <a:rPr lang="en" sz="3600" dirty="0">
                <a:latin typeface="Arial"/>
                <a:ea typeface="Arial"/>
                <a:cs typeface="Arial"/>
                <a:sym typeface="Arial"/>
              </a:rPr>
              <a:t>Identity, </a:t>
            </a:r>
            <a:r>
              <a:rPr lang="en" sz="3600" dirty="0" smtClean="0">
                <a:latin typeface="Arial"/>
                <a:ea typeface="Arial"/>
                <a:cs typeface="Arial"/>
                <a:sym typeface="Arial"/>
              </a:rPr>
              <a:t>image </a:t>
            </a:r>
            <a:r>
              <a:rPr lang="en" sz="3600" dirty="0">
                <a:latin typeface="Arial"/>
                <a:ea typeface="Arial"/>
                <a:cs typeface="Arial"/>
                <a:sym typeface="Arial"/>
              </a:rPr>
              <a:t>and </a:t>
            </a:r>
            <a:r>
              <a:rPr lang="en" sz="3600" dirty="0" smtClean="0">
                <a:latin typeface="Arial"/>
                <a:ea typeface="Arial"/>
                <a:cs typeface="Arial"/>
                <a:sym typeface="Arial"/>
              </a:rPr>
              <a:t>reputation.</a:t>
            </a:r>
            <a:endParaRPr lang="en" sz="3600" dirty="0">
              <a:latin typeface="Arial"/>
              <a:ea typeface="Arial"/>
              <a:cs typeface="Arial"/>
              <a:sym typeface="Arial"/>
            </a:endParaRPr>
          </a:p>
          <a:p>
            <a:pPr marL="495300" lvl="0" indent="-457200">
              <a:lnSpc>
                <a:spcPct val="115000"/>
              </a:lnSpc>
              <a:spcBef>
                <a:spcPts val="1600"/>
              </a:spcBef>
              <a:buClr>
                <a:srgbClr val="000000"/>
              </a:buClr>
              <a:buSzPct val="100000"/>
              <a:buFont typeface="Arial"/>
              <a:buChar char="•"/>
            </a:pPr>
            <a:r>
              <a:rPr lang="en" sz="3600" dirty="0">
                <a:latin typeface="Arial"/>
                <a:ea typeface="Arial"/>
                <a:cs typeface="Arial"/>
                <a:sym typeface="Arial"/>
              </a:rPr>
              <a:t>Health and </a:t>
            </a:r>
            <a:r>
              <a:rPr lang="en" sz="3600" dirty="0" smtClean="0">
                <a:latin typeface="Arial"/>
                <a:ea typeface="Arial"/>
                <a:cs typeface="Arial"/>
                <a:sym typeface="Arial"/>
              </a:rPr>
              <a:t>well-being.</a:t>
            </a:r>
            <a:endParaRPr lang="en" sz="3600" dirty="0">
              <a:latin typeface="Arial"/>
              <a:ea typeface="Arial"/>
              <a:cs typeface="Arial"/>
              <a:sym typeface="Arial"/>
            </a:endParaRPr>
          </a:p>
          <a:p>
            <a:pPr marL="495300" lvl="0" indent="-457200">
              <a:lnSpc>
                <a:spcPct val="115000"/>
              </a:lnSpc>
              <a:spcBef>
                <a:spcPts val="1600"/>
              </a:spcBef>
              <a:buClr>
                <a:srgbClr val="000000"/>
              </a:buClr>
              <a:buSzPct val="100000"/>
              <a:buFont typeface="Arial"/>
              <a:buChar char="•"/>
            </a:pPr>
            <a:r>
              <a:rPr lang="en" sz="3600" dirty="0">
                <a:latin typeface="Arial"/>
                <a:ea typeface="Arial"/>
                <a:cs typeface="Arial"/>
                <a:sym typeface="Arial"/>
              </a:rPr>
              <a:t>Digital </a:t>
            </a:r>
            <a:r>
              <a:rPr lang="en" sz="3600" dirty="0" smtClean="0">
                <a:latin typeface="Arial"/>
                <a:ea typeface="Arial"/>
                <a:cs typeface="Arial"/>
                <a:sym typeface="Arial"/>
              </a:rPr>
              <a:t>rights</a:t>
            </a:r>
            <a:r>
              <a:rPr lang="en" sz="3600" dirty="0">
                <a:latin typeface="Arial"/>
                <a:ea typeface="Arial"/>
                <a:cs typeface="Arial"/>
                <a:sym typeface="Arial"/>
              </a:rPr>
              <a:t>, l</a:t>
            </a:r>
            <a:r>
              <a:rPr lang="en" sz="3600" dirty="0" smtClean="0">
                <a:latin typeface="Arial"/>
                <a:ea typeface="Arial"/>
                <a:cs typeface="Arial"/>
                <a:sym typeface="Arial"/>
              </a:rPr>
              <a:t>icensing </a:t>
            </a:r>
            <a:r>
              <a:rPr lang="en" sz="3600" dirty="0">
                <a:latin typeface="Arial"/>
                <a:ea typeface="Arial"/>
                <a:cs typeface="Arial"/>
                <a:sym typeface="Arial"/>
              </a:rPr>
              <a:t>and </a:t>
            </a:r>
            <a:r>
              <a:rPr lang="en" sz="3600" dirty="0" smtClean="0">
                <a:latin typeface="Arial"/>
                <a:ea typeface="Arial"/>
                <a:cs typeface="Arial"/>
                <a:sym typeface="Arial"/>
              </a:rPr>
              <a:t>ownership.</a:t>
            </a:r>
            <a:endParaRPr lang="en" sz="3600" dirty="0">
              <a:latin typeface="Arial"/>
              <a:ea typeface="Arial"/>
              <a:cs typeface="Arial"/>
              <a:sym typeface="Arial"/>
            </a:endParaRPr>
          </a:p>
          <a:p>
            <a:pPr marL="495300" lvl="0" indent="-457200">
              <a:lnSpc>
                <a:spcPct val="115000"/>
              </a:lnSpc>
              <a:spcBef>
                <a:spcPts val="1600"/>
              </a:spcBef>
              <a:buClr>
                <a:srgbClr val="000000"/>
              </a:buClr>
              <a:buSzPct val="100000"/>
              <a:buFont typeface="Arial"/>
              <a:buChar char="•"/>
            </a:pPr>
            <a:r>
              <a:rPr lang="en" sz="3600" dirty="0">
                <a:latin typeface="Arial"/>
                <a:ea typeface="Arial"/>
                <a:cs typeface="Arial"/>
                <a:sym typeface="Arial"/>
              </a:rPr>
              <a:t>Online </a:t>
            </a:r>
            <a:r>
              <a:rPr lang="en" sz="3600" dirty="0" smtClean="0">
                <a:latin typeface="Arial"/>
                <a:ea typeface="Arial"/>
                <a:cs typeface="Arial"/>
                <a:sym typeface="Arial"/>
              </a:rPr>
              <a:t>behaviour </a:t>
            </a:r>
            <a:r>
              <a:rPr lang="en" sz="3600" dirty="0">
                <a:latin typeface="Arial"/>
                <a:ea typeface="Arial"/>
                <a:cs typeface="Arial"/>
                <a:sym typeface="Arial"/>
              </a:rPr>
              <a:t>and </a:t>
            </a:r>
            <a:r>
              <a:rPr lang="en" sz="3600" dirty="0" smtClean="0">
                <a:latin typeface="Arial"/>
                <a:ea typeface="Arial"/>
                <a:cs typeface="Arial"/>
                <a:sym typeface="Arial"/>
              </a:rPr>
              <a:t>cyberbullying.</a:t>
            </a:r>
            <a:endParaRPr lang="en" sz="3600" dirty="0">
              <a:latin typeface="Arial"/>
              <a:ea typeface="Arial"/>
              <a:cs typeface="Arial"/>
              <a:sym typeface="Arial"/>
            </a:endParaRPr>
          </a:p>
          <a:p>
            <a:endParaRPr lang="en-GB" dirty="0"/>
          </a:p>
        </p:txBody>
      </p:sp>
      <p:pic>
        <p:nvPicPr>
          <p:cNvPr id="6" name="Picture 2" descr="C:\Users\harveyk\AppData\Local\Microsoft\Windows\Temporary Internet Files\Content.Outlook\07D1JDKO\Digital_Competence Framework PowerPoint_Stri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4047"/>
            <a:ext cx="35681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568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b="1" dirty="0">
                <a:solidFill>
                  <a:schemeClr val="dk1"/>
                </a:solidFill>
                <a:latin typeface="Arial"/>
                <a:ea typeface="Arial"/>
                <a:cs typeface="Arial"/>
                <a:sym typeface="Arial"/>
              </a:rPr>
              <a:t>Interacting and </a:t>
            </a:r>
            <a:r>
              <a:rPr lang="en" b="1" dirty="0" smtClean="0">
                <a:latin typeface="Arial"/>
                <a:ea typeface="Arial"/>
                <a:cs typeface="Arial"/>
                <a:sym typeface="Arial"/>
              </a:rPr>
              <a:t>c</a:t>
            </a:r>
            <a:r>
              <a:rPr lang="en" b="1" dirty="0" smtClean="0">
                <a:solidFill>
                  <a:schemeClr val="dk1"/>
                </a:solidFill>
                <a:latin typeface="Arial"/>
                <a:ea typeface="Arial"/>
                <a:cs typeface="Arial"/>
                <a:sym typeface="Arial"/>
              </a:rPr>
              <a:t>ollaborating</a:t>
            </a:r>
            <a:endParaRPr lang="en-GB" dirty="0"/>
          </a:p>
        </p:txBody>
      </p:sp>
      <p:sp>
        <p:nvSpPr>
          <p:cNvPr id="3" name="Content Placeholder 2"/>
          <p:cNvSpPr>
            <a:spLocks noGrp="1"/>
          </p:cNvSpPr>
          <p:nvPr>
            <p:ph idx="1"/>
          </p:nvPr>
        </p:nvSpPr>
        <p:spPr/>
        <p:txBody>
          <a:bodyPr/>
          <a:lstStyle/>
          <a:p>
            <a:pPr marL="495300" lvl="0" indent="-457200">
              <a:lnSpc>
                <a:spcPct val="115000"/>
              </a:lnSpc>
              <a:spcBef>
                <a:spcPts val="0"/>
              </a:spcBef>
              <a:buClr>
                <a:srgbClr val="000000"/>
              </a:buClr>
              <a:buSzPct val="100000"/>
              <a:buFont typeface="Arial"/>
              <a:buChar char="•"/>
            </a:pPr>
            <a:r>
              <a:rPr lang="en" sz="3600" dirty="0" smtClean="0">
                <a:latin typeface="Arial"/>
                <a:ea typeface="Arial"/>
                <a:cs typeface="Arial"/>
                <a:sym typeface="Arial"/>
              </a:rPr>
              <a:t>Communication.</a:t>
            </a:r>
            <a:endParaRPr lang="en" sz="3600" dirty="0">
              <a:latin typeface="Arial"/>
              <a:ea typeface="Arial"/>
              <a:cs typeface="Arial"/>
              <a:sym typeface="Arial"/>
            </a:endParaRPr>
          </a:p>
          <a:p>
            <a:pPr marL="495300" lvl="0" indent="-457200">
              <a:lnSpc>
                <a:spcPct val="115000"/>
              </a:lnSpc>
              <a:spcBef>
                <a:spcPts val="1600"/>
              </a:spcBef>
              <a:buClr>
                <a:srgbClr val="000000"/>
              </a:buClr>
              <a:buSzPct val="100000"/>
              <a:buFont typeface="Arial"/>
              <a:buChar char="•"/>
            </a:pPr>
            <a:r>
              <a:rPr lang="en" sz="3600" dirty="0" smtClean="0">
                <a:latin typeface="Arial"/>
                <a:ea typeface="Arial"/>
                <a:cs typeface="Arial"/>
                <a:sym typeface="Arial"/>
              </a:rPr>
              <a:t>Collaboration.</a:t>
            </a:r>
            <a:endParaRPr lang="en" sz="3600" dirty="0">
              <a:latin typeface="Arial"/>
              <a:ea typeface="Arial"/>
              <a:cs typeface="Arial"/>
              <a:sym typeface="Arial"/>
            </a:endParaRPr>
          </a:p>
          <a:p>
            <a:pPr marL="495300" lvl="0" indent="-457200">
              <a:lnSpc>
                <a:spcPct val="115000"/>
              </a:lnSpc>
              <a:spcBef>
                <a:spcPts val="1600"/>
              </a:spcBef>
              <a:buClr>
                <a:srgbClr val="000000"/>
              </a:buClr>
              <a:buSzPct val="100000"/>
              <a:buFont typeface="Arial"/>
              <a:buChar char="•"/>
            </a:pPr>
            <a:r>
              <a:rPr lang="en" sz="3600" dirty="0" smtClean="0">
                <a:latin typeface="Arial"/>
                <a:ea typeface="Arial"/>
                <a:cs typeface="Arial"/>
                <a:sym typeface="Arial"/>
              </a:rPr>
              <a:t>Storing and sharing.</a:t>
            </a:r>
            <a:endParaRPr lang="en" sz="3600" dirty="0">
              <a:latin typeface="Arial"/>
              <a:ea typeface="Arial"/>
              <a:cs typeface="Arial"/>
              <a:sym typeface="Arial"/>
            </a:endParaRPr>
          </a:p>
          <a:p>
            <a:pPr marL="0" indent="0">
              <a:buNone/>
            </a:pPr>
            <a:endParaRPr lang="en-GB" dirty="0"/>
          </a:p>
        </p:txBody>
      </p:sp>
      <p:pic>
        <p:nvPicPr>
          <p:cNvPr id="6" name="Picture 2" descr="C:\Users\harveyk\AppData\Local\Microsoft\Windows\Temporary Internet Files\Content.Outlook\07D1JDKO\Digital_Competence Framework PowerPoint_Stri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4047"/>
            <a:ext cx="35681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0749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994121"/>
          </a:xfrm>
        </p:spPr>
        <p:txBody>
          <a:bodyPr/>
          <a:lstStyle/>
          <a:p>
            <a:r>
              <a:rPr lang="en" b="1" dirty="0">
                <a:solidFill>
                  <a:schemeClr val="dk1"/>
                </a:solidFill>
                <a:latin typeface="Arial"/>
                <a:ea typeface="Arial"/>
                <a:cs typeface="Arial"/>
                <a:sym typeface="Arial"/>
              </a:rPr>
              <a:t>Producing</a:t>
            </a:r>
            <a:endParaRPr lang="en-GB" dirty="0"/>
          </a:p>
        </p:txBody>
      </p:sp>
      <p:sp>
        <p:nvSpPr>
          <p:cNvPr id="3" name="Content Placeholder 2"/>
          <p:cNvSpPr>
            <a:spLocks noGrp="1"/>
          </p:cNvSpPr>
          <p:nvPr>
            <p:ph idx="1"/>
          </p:nvPr>
        </p:nvSpPr>
        <p:spPr>
          <a:xfrm>
            <a:off x="457200" y="1340769"/>
            <a:ext cx="8229600" cy="4785396"/>
          </a:xfrm>
        </p:spPr>
        <p:txBody>
          <a:bodyPr/>
          <a:lstStyle/>
          <a:p>
            <a:pPr marL="609600" indent="-571500">
              <a:lnSpc>
                <a:spcPct val="115000"/>
              </a:lnSpc>
              <a:spcBef>
                <a:spcPts val="0"/>
              </a:spcBef>
              <a:buSzPct val="100000"/>
            </a:pPr>
            <a:r>
              <a:rPr lang="en" sz="3600" dirty="0" smtClean="0">
                <a:latin typeface="Arial"/>
                <a:ea typeface="Arial"/>
                <a:cs typeface="Arial"/>
                <a:sym typeface="Arial"/>
              </a:rPr>
              <a:t>Planning, </a:t>
            </a:r>
            <a:r>
              <a:rPr lang="en" sz="3600" dirty="0">
                <a:latin typeface="Arial"/>
                <a:ea typeface="Arial"/>
                <a:cs typeface="Arial"/>
                <a:sym typeface="Arial"/>
              </a:rPr>
              <a:t>sourcing and </a:t>
            </a:r>
            <a:r>
              <a:rPr lang="en" sz="3600" dirty="0" smtClean="0">
                <a:latin typeface="Arial"/>
                <a:ea typeface="Arial"/>
                <a:cs typeface="Arial"/>
                <a:sym typeface="Arial"/>
              </a:rPr>
              <a:t>searching.</a:t>
            </a:r>
            <a:endParaRPr lang="en" sz="3600" dirty="0">
              <a:latin typeface="Arial"/>
              <a:ea typeface="Arial"/>
              <a:cs typeface="Arial"/>
              <a:sym typeface="Arial"/>
            </a:endParaRPr>
          </a:p>
          <a:p>
            <a:pPr marL="609600" indent="-571500">
              <a:lnSpc>
                <a:spcPct val="115000"/>
              </a:lnSpc>
              <a:spcBef>
                <a:spcPts val="1600"/>
              </a:spcBef>
              <a:buSzPct val="100000"/>
            </a:pPr>
            <a:r>
              <a:rPr lang="en" sz="3600" dirty="0" smtClean="0">
                <a:latin typeface="Arial"/>
                <a:ea typeface="Arial"/>
                <a:cs typeface="Arial"/>
                <a:sym typeface="Arial"/>
              </a:rPr>
              <a:t>Creating.</a:t>
            </a:r>
            <a:endParaRPr lang="en" sz="3600" dirty="0">
              <a:latin typeface="Arial"/>
              <a:ea typeface="Arial"/>
              <a:cs typeface="Arial"/>
              <a:sym typeface="Arial"/>
            </a:endParaRPr>
          </a:p>
          <a:p>
            <a:pPr marL="609600" indent="-571500">
              <a:lnSpc>
                <a:spcPct val="115000"/>
              </a:lnSpc>
              <a:spcBef>
                <a:spcPts val="1600"/>
              </a:spcBef>
              <a:buSzPct val="100000"/>
            </a:pPr>
            <a:r>
              <a:rPr lang="en" sz="3600" dirty="0">
                <a:latin typeface="Arial"/>
                <a:ea typeface="Arial"/>
                <a:cs typeface="Arial"/>
                <a:sym typeface="Arial"/>
              </a:rPr>
              <a:t>Evaluating and </a:t>
            </a:r>
            <a:r>
              <a:rPr lang="en" sz="3600" dirty="0" smtClean="0">
                <a:latin typeface="Arial"/>
                <a:ea typeface="Arial"/>
                <a:cs typeface="Arial"/>
                <a:sym typeface="Arial"/>
              </a:rPr>
              <a:t>improving.</a:t>
            </a:r>
            <a:endParaRPr lang="en" sz="3600" dirty="0">
              <a:latin typeface="Arial"/>
              <a:ea typeface="Arial"/>
              <a:cs typeface="Arial"/>
              <a:sym typeface="Arial"/>
            </a:endParaRPr>
          </a:p>
          <a:p>
            <a:pPr marL="0" indent="0">
              <a:buNone/>
            </a:pPr>
            <a:endParaRPr lang="en-GB" dirty="0"/>
          </a:p>
        </p:txBody>
      </p:sp>
      <p:pic>
        <p:nvPicPr>
          <p:cNvPr id="6" name="Picture 2" descr="C:\Users\harveyk\AppData\Local\Microsoft\Windows\Temporary Internet Files\Content.Outlook\07D1JDKO\Digital_Competence Framework PowerPoint_Stri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4047"/>
            <a:ext cx="35681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46388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354" y="457201"/>
            <a:ext cx="8229600" cy="1143000"/>
          </a:xfrm>
        </p:spPr>
        <p:txBody>
          <a:bodyPr>
            <a:noAutofit/>
          </a:bodyPr>
          <a:lstStyle/>
          <a:p>
            <a:r>
              <a:rPr lang="en" b="1" dirty="0" smtClean="0">
                <a:solidFill>
                  <a:schemeClr val="dk1"/>
                </a:solidFill>
                <a:latin typeface="Arial"/>
                <a:ea typeface="Arial"/>
                <a:cs typeface="Arial"/>
                <a:sym typeface="Arial"/>
              </a:rPr>
              <a:t>Data and </a:t>
            </a:r>
            <a:r>
              <a:rPr lang="en" b="1" dirty="0" smtClean="0">
                <a:latin typeface="Arial"/>
                <a:ea typeface="Arial"/>
                <a:cs typeface="Arial"/>
                <a:sym typeface="Arial"/>
              </a:rPr>
              <a:t>computational </a:t>
            </a:r>
            <a:r>
              <a:rPr lang="en" b="1" dirty="0">
                <a:latin typeface="Arial"/>
                <a:ea typeface="Arial"/>
                <a:cs typeface="Arial"/>
                <a:sym typeface="Arial"/>
              </a:rPr>
              <a:t>t</a:t>
            </a:r>
            <a:r>
              <a:rPr lang="en" b="1" dirty="0" smtClean="0">
                <a:latin typeface="Arial"/>
                <a:ea typeface="Arial"/>
                <a:cs typeface="Arial"/>
                <a:sym typeface="Arial"/>
              </a:rPr>
              <a:t>hinking</a:t>
            </a:r>
            <a:endParaRPr lang="en-GB" dirty="0"/>
          </a:p>
        </p:txBody>
      </p:sp>
      <p:sp>
        <p:nvSpPr>
          <p:cNvPr id="3" name="Content Placeholder 2"/>
          <p:cNvSpPr>
            <a:spLocks noGrp="1"/>
          </p:cNvSpPr>
          <p:nvPr>
            <p:ph idx="1"/>
          </p:nvPr>
        </p:nvSpPr>
        <p:spPr>
          <a:xfrm>
            <a:off x="457200" y="1988840"/>
            <a:ext cx="8229600" cy="4137324"/>
          </a:xfrm>
        </p:spPr>
        <p:txBody>
          <a:bodyPr/>
          <a:lstStyle/>
          <a:p>
            <a:pPr marL="609600" indent="-571500">
              <a:lnSpc>
                <a:spcPct val="115000"/>
              </a:lnSpc>
              <a:spcBef>
                <a:spcPts val="0"/>
              </a:spcBef>
              <a:buClr>
                <a:schemeClr val="dk2"/>
              </a:buClr>
              <a:buSzPct val="100000"/>
            </a:pPr>
            <a:r>
              <a:rPr lang="en" sz="3600" dirty="0" smtClean="0">
                <a:latin typeface="Arial"/>
                <a:ea typeface="Arial"/>
                <a:cs typeface="Arial"/>
                <a:sym typeface="Arial"/>
              </a:rPr>
              <a:t>Problem </a:t>
            </a:r>
            <a:r>
              <a:rPr lang="en" sz="3600" dirty="0">
                <a:latin typeface="Arial"/>
                <a:ea typeface="Arial"/>
                <a:cs typeface="Arial"/>
                <a:sym typeface="Arial"/>
              </a:rPr>
              <a:t>s</a:t>
            </a:r>
            <a:r>
              <a:rPr lang="en" sz="3600" dirty="0" smtClean="0">
                <a:latin typeface="Arial"/>
                <a:ea typeface="Arial"/>
                <a:cs typeface="Arial"/>
                <a:sym typeface="Arial"/>
              </a:rPr>
              <a:t>olving </a:t>
            </a:r>
            <a:r>
              <a:rPr lang="en" sz="3600" dirty="0">
                <a:latin typeface="Arial"/>
                <a:ea typeface="Arial"/>
                <a:cs typeface="Arial"/>
                <a:sym typeface="Arial"/>
              </a:rPr>
              <a:t>and </a:t>
            </a:r>
            <a:r>
              <a:rPr lang="en" sz="3600" dirty="0" smtClean="0">
                <a:latin typeface="Arial"/>
                <a:ea typeface="Arial"/>
                <a:cs typeface="Arial"/>
                <a:sym typeface="Arial"/>
              </a:rPr>
              <a:t>modelling. </a:t>
            </a:r>
            <a:endParaRPr lang="en" sz="3600" dirty="0">
              <a:latin typeface="Arial"/>
              <a:ea typeface="Arial"/>
              <a:cs typeface="Arial"/>
              <a:sym typeface="Arial"/>
            </a:endParaRPr>
          </a:p>
          <a:p>
            <a:pPr marL="609600" indent="-571500">
              <a:lnSpc>
                <a:spcPct val="115000"/>
              </a:lnSpc>
              <a:spcBef>
                <a:spcPts val="1600"/>
              </a:spcBef>
              <a:buClr>
                <a:schemeClr val="dk2"/>
              </a:buClr>
              <a:buSzPct val="100000"/>
            </a:pPr>
            <a:r>
              <a:rPr lang="en" sz="3600" dirty="0">
                <a:latin typeface="Arial"/>
                <a:ea typeface="Arial"/>
                <a:cs typeface="Arial"/>
                <a:sym typeface="Arial"/>
              </a:rPr>
              <a:t>Data and </a:t>
            </a:r>
            <a:r>
              <a:rPr lang="en" sz="3600" dirty="0" smtClean="0">
                <a:latin typeface="Arial"/>
                <a:ea typeface="Arial"/>
                <a:cs typeface="Arial"/>
                <a:sym typeface="Arial"/>
              </a:rPr>
              <a:t>information </a:t>
            </a:r>
            <a:r>
              <a:rPr lang="en" sz="3600" dirty="0" smtClean="0">
                <a:latin typeface="Arial"/>
                <a:ea typeface="Arial"/>
                <a:cs typeface="Arial"/>
                <a:sym typeface="Arial"/>
              </a:rPr>
              <a:t>literacy.</a:t>
            </a:r>
            <a:endParaRPr lang="en" sz="3600" dirty="0">
              <a:latin typeface="Arial"/>
              <a:ea typeface="Arial"/>
              <a:cs typeface="Arial"/>
              <a:sym typeface="Arial"/>
            </a:endParaRPr>
          </a:p>
          <a:p>
            <a:pPr marL="0" indent="0">
              <a:buNone/>
            </a:pPr>
            <a:endParaRPr lang="en-GB" dirty="0"/>
          </a:p>
        </p:txBody>
      </p:sp>
      <p:pic>
        <p:nvPicPr>
          <p:cNvPr id="6" name="Picture 2" descr="C:\Users\harveyk\AppData\Local\Microsoft\Windows\Temporary Internet Files\Content.Outlook\07D1JDKO\Digital_Competence Framework PowerPoint_Stri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4047"/>
            <a:ext cx="35681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6423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pic>
        <p:nvPicPr>
          <p:cNvPr id="6"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31267" t="6277" r="31972" b="27056"/>
          <a:stretch/>
        </p:blipFill>
        <p:spPr bwMode="auto">
          <a:xfrm>
            <a:off x="2353742" y="1409070"/>
            <a:ext cx="4450506" cy="50442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1"/>
          <p:cNvSpPr>
            <a:spLocks noGrp="1"/>
          </p:cNvSpPr>
          <p:nvPr>
            <p:ph type="title"/>
          </p:nvPr>
        </p:nvSpPr>
        <p:spPr>
          <a:xfrm>
            <a:off x="457200" y="274639"/>
            <a:ext cx="8229600" cy="994121"/>
          </a:xfrm>
        </p:spPr>
        <p:txBody>
          <a:bodyPr>
            <a:normAutofit/>
          </a:bodyPr>
          <a:lstStyle/>
          <a:p>
            <a:pPr algn="ctr"/>
            <a:r>
              <a:rPr lang="en" sz="4400" b="1" dirty="0" smtClean="0">
                <a:solidFill>
                  <a:schemeClr val="dk1"/>
                </a:solidFill>
                <a:sym typeface="Arial"/>
              </a:rPr>
              <a:t>The interactive DCF</a:t>
            </a:r>
            <a:endParaRPr lang="en-GB" sz="4400" dirty="0"/>
          </a:p>
        </p:txBody>
      </p:sp>
      <p:pic>
        <p:nvPicPr>
          <p:cNvPr id="8" name="Picture 2" descr="C:\Users\harveyk\AppData\Local\Microsoft\Windows\Temporary Internet Files\Content.Outlook\07D1JDKO\Digital_Competence Framework PowerPoint_Strip.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12" y="-4047"/>
            <a:ext cx="35681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47045"/>
      </p:ext>
    </p:extLst>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pic>
        <p:nvPicPr>
          <p:cNvPr id="5"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31358" t="6300" r="31881" b="10547"/>
          <a:stretch/>
        </p:blipFill>
        <p:spPr bwMode="auto">
          <a:xfrm>
            <a:off x="2726140" y="1340759"/>
            <a:ext cx="3718068" cy="52565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descr="C:\Users\harveyk\AppData\Local\Microsoft\Windows\Temporary Internet Files\Content.Outlook\07D1JDKO\Digital_Competence Framework PowerPoint_Strip.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12" y="-4047"/>
            <a:ext cx="35681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a:spLocks noGrp="1"/>
          </p:cNvSpPr>
          <p:nvPr>
            <p:ph type="title"/>
          </p:nvPr>
        </p:nvSpPr>
        <p:spPr>
          <a:xfrm>
            <a:off x="457200" y="274639"/>
            <a:ext cx="8229600" cy="994121"/>
          </a:xfrm>
        </p:spPr>
        <p:txBody>
          <a:bodyPr>
            <a:normAutofit/>
          </a:bodyPr>
          <a:lstStyle/>
          <a:p>
            <a:pPr algn="ctr"/>
            <a:r>
              <a:rPr lang="en" sz="4400" b="1" dirty="0" smtClean="0">
                <a:solidFill>
                  <a:schemeClr val="dk1"/>
                </a:solidFill>
                <a:sym typeface="Arial"/>
              </a:rPr>
              <a:t>The interactive DCF</a:t>
            </a:r>
            <a:endParaRPr lang="en-GB" sz="4400" dirty="0"/>
          </a:p>
        </p:txBody>
      </p:sp>
    </p:spTree>
    <p:extLst>
      <p:ext uri="{BB962C8B-B14F-4D97-AF65-F5344CB8AC3E}">
        <p14:creationId xmlns:p14="http://schemas.microsoft.com/office/powerpoint/2010/main" val="2644684962"/>
      </p:ext>
    </p:extLst>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2.xml.rels>&#65279;<?xml version="1.0" encoding="utf-8"?><Relationships xmlns="http://schemas.openxmlformats.org/package/2006/relationships"><Relationship Type="http://schemas.openxmlformats.org/officeDocument/2006/relationships/customXmlProps" Target="/customXML/itemProps2.xml" Id="Rd3c4172d526e4b2384ade4b889302c76" /></Relationships>
</file>

<file path=customXML/item2.xml><?xml version="1.0" encoding="utf-8"?>
<metadata xmlns="http://www.objective.com/ecm/document/metadata/FF3C5B18883D4E21973B57C2EEED7FD1" version="1.0.0">
  <systemFields>
    <field name="Objective-Id">
      <value order="0">A22653737</value>
    </field>
    <field name="Objective-Title">
      <value order="0">DCF - PowerPoint - 2018 - FINAL (E) 11.06.18</value>
    </field>
    <field name="Objective-Description">
      <value order="0"/>
    </field>
    <field name="Objective-CreationStamp">
      <value order="0">2018-06-11T15:21:58Z</value>
    </field>
    <field name="Objective-IsApproved">
      <value order="0">false</value>
    </field>
    <field name="Objective-IsPublished">
      <value order="0">false</value>
    </field>
    <field name="Objective-DatePublished">
      <value order="0"/>
    </field>
    <field name="Objective-ModificationStamp">
      <value order="0">2018-06-12T13:29:19Z</value>
    </field>
    <field name="Objective-Owner">
      <value order="0">Harvey, Karen - (EPS - Digital and Strategic Comms)</value>
    </field>
    <field name="Objective-Path">
      <value order="0">Objective Global Folder:Business File Plan:Education &amp; Public Services (EPS):Education &amp; Public Services (EPS) - Operations Directorate:1 - Save:6. EPS Digital &amp; Strategic Communications:Strategic Communications &amp; Marketing - Education &amp; Welsh Language:Education Web and publications:Publication projects:Digital Competence Framework:2017-2022 - Digital Competence Framework - Education Publications:DCF - PowerPoint - 2018</value>
    </field>
    <field name="Objective-Parent">
      <value order="0">DCF - PowerPoint - 2018</value>
    </field>
    <field name="Objective-State">
      <value order="0">Being Drafted</value>
    </field>
    <field name="Objective-VersionId">
      <value order="0">vA45029688</value>
    </field>
    <field name="Objective-Version">
      <value order="0">0.2</value>
    </field>
    <field name="Objective-VersionNumber">
      <value order="0">2</value>
    </field>
    <field name="Objective-VersionComment">
      <value order="0"/>
    </field>
    <field name="Objective-FileNumber">
      <value order="0">qA1286669</value>
    </field>
    <field name="Objective-Classification">
      <value order="0">Official</value>
    </field>
    <field name="Objective-Caveats">
      <value order="0"/>
    </field>
  </systemFields>
  <catalogues>
    <catalogue name="Document Type Catalogue" type="type" ori="id:cA14">
      <field name="Objective-Language">
        <value order="0">English (eng)</value>
      </field>
      <field name="Objective-Date Acquired">
        <value order="0"/>
      </field>
      <field name="Objective-What to Keep">
        <value order="0">No</value>
      </field>
      <field name="Objective-Official Translation">
        <value order="0"/>
      </field>
      <field name="Objective-Connect Creator">
        <value order="0"/>
      </field>
    </catalogue>
  </catalogues>
</metadata>
</file>

<file path=customXML/itemProps2.xml><?xml version="1.0" encoding="utf-8"?>
<ds:datastoreItem xmlns:ds="http://schemas.openxmlformats.org/officeDocument/2006/customXml" ds:itemID="{5745109E-2DDF-40CB-AC2B-FF9B10C90820}">
  <ds:schemaRefs>
    <ds:schemaRef ds:uri="http://www.objective.com/ecm/document/metadata/FF3C5B18883D4E21973B57C2EEED7FD1"/>
  </ds:schemaRefs>
</ds:datastoreItem>
</file>

<file path=docProps/app.xml><?xml version="1.0" encoding="utf-8"?>
<Properties xmlns="http://schemas.openxmlformats.org/officeDocument/2006/extended-properties" xmlns:vt="http://schemas.openxmlformats.org/officeDocument/2006/docPropsVTypes">
  <TotalTime>8285</TotalTime>
  <Words>791</Words>
  <Application>Microsoft Office PowerPoint</Application>
  <PresentationFormat>On-screen Show (4:3)</PresentationFormat>
  <Paragraphs>136</Paragraphs>
  <Slides>17</Slides>
  <Notes>17</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Office Theme</vt:lpstr>
      <vt:lpstr>Thema Office</vt:lpstr>
      <vt:lpstr>PowerPoint Presentation</vt:lpstr>
      <vt:lpstr>Progress to date</vt:lpstr>
      <vt:lpstr> Strands of the DCF </vt:lpstr>
      <vt:lpstr>Citizenship</vt:lpstr>
      <vt:lpstr>Interacting and collaborating</vt:lpstr>
      <vt:lpstr>Producing</vt:lpstr>
      <vt:lpstr>Data and computational thinking</vt:lpstr>
      <vt:lpstr>The interactive DCF</vt:lpstr>
      <vt:lpstr>The interactive DCF</vt:lpstr>
      <vt:lpstr>The interactive DCF</vt:lpstr>
      <vt:lpstr>PowerPoint Presentation</vt:lpstr>
      <vt:lpstr>Using the DCF</vt:lpstr>
      <vt:lpstr>Key actions for senior leaders</vt:lpstr>
      <vt:lpstr>Key actions for middle leaders</vt:lpstr>
      <vt:lpstr>Key actions for classroom teachers</vt:lpstr>
      <vt:lpstr>Taking the DCF forward</vt:lpstr>
      <vt:lpstr>Next steps for the curriculum </vt:lpstr>
    </vt:vector>
  </TitlesOfParts>
  <Company>NAfW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Donaldson Review of the National Curriculum and Assessment</dc:title>
  <dc:creator>Trott, Jo (DHSSC - CYP&amp;F)</dc:creator>
  <cp:lastModifiedBy>Harvey, Karen - (EPS - Digital and Strategic Comms)</cp:lastModifiedBy>
  <cp:revision>684</cp:revision>
  <cp:lastPrinted>2018-06-12T12:47:53Z</cp:lastPrinted>
  <dcterms:created xsi:type="dcterms:W3CDTF">2015-01-15T11:26:11Z</dcterms:created>
  <dcterms:modified xsi:type="dcterms:W3CDTF">2018-06-12T13:28:50Z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A22653737</vt:lpwstr>
  </property>
  <property fmtid="{D5CDD505-2E9C-101B-9397-08002B2CF9AE}" pid="4" name="Objective-Title">
    <vt:lpwstr>DCF - PowerPoint - 2018 - FINAL (E) 11.06.18</vt:lpwstr>
  </property>
  <property fmtid="{D5CDD505-2E9C-101B-9397-08002B2CF9AE}" pid="5" name="Objective-Comment">
    <vt:lpwstr/>
  </property>
  <property fmtid="{D5CDD505-2E9C-101B-9397-08002B2CF9AE}" pid="6" name="Objective-CreationStamp">
    <vt:filetime>2018-06-11T15:26:50Z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2018-06-12T13:29:19Z</vt:filetime>
  </property>
  <property fmtid="{D5CDD505-2E9C-101B-9397-08002B2CF9AE}" pid="11" name="Objective-Owner">
    <vt:lpwstr>Harvey, Karen - (EPS - Digital and Strategic Comms)</vt:lpwstr>
  </property>
  <property fmtid="{D5CDD505-2E9C-101B-9397-08002B2CF9AE}" pid="12" name="Objective-Path">
    <vt:lpwstr>Objective Global Folder:Business File Plan:Education &amp; Public Services (EPS):Education &amp; Public Services (EPS) - Operations Directorate:1 - Save:6. EPS Digital &amp; Strategic Communications:Strategic Communications &amp; Marketing - Education &amp; Welsh Language:Education Web and publications:Publication projects:Digital Competence Framework:2017-2022 - Digital Competence Framework - Education Publications:DCF - PowerPoint - 2018:</vt:lpwstr>
  </property>
  <property fmtid="{D5CDD505-2E9C-101B-9397-08002B2CF9AE}" pid="13" name="Objective-Parent">
    <vt:lpwstr>DCF - PowerPoint - 2018</vt:lpwstr>
  </property>
  <property fmtid="{D5CDD505-2E9C-101B-9397-08002B2CF9AE}" pid="14" name="Objective-State">
    <vt:lpwstr>Being Drafted</vt:lpwstr>
  </property>
  <property fmtid="{D5CDD505-2E9C-101B-9397-08002B2CF9AE}" pid="15" name="Objective-Version">
    <vt:lpwstr>0.2</vt:lpwstr>
  </property>
  <property fmtid="{D5CDD505-2E9C-101B-9397-08002B2CF9AE}" pid="16" name="Objective-VersionNumber">
    <vt:r8>2</vt:r8>
  </property>
  <property fmtid="{D5CDD505-2E9C-101B-9397-08002B2CF9AE}" pid="17" name="Objective-VersionComment">
    <vt:lpwstr/>
  </property>
  <property fmtid="{D5CDD505-2E9C-101B-9397-08002B2CF9AE}" pid="18" name="Objective-FileNumber">
    <vt:lpwstr/>
  </property>
  <property fmtid="{D5CDD505-2E9C-101B-9397-08002B2CF9AE}" pid="19" name="Objective-Classification">
    <vt:lpwstr>[Inherited - Official]</vt:lpwstr>
  </property>
  <property fmtid="{D5CDD505-2E9C-101B-9397-08002B2CF9AE}" pid="20" name="Objective-Caveats">
    <vt:lpwstr/>
  </property>
  <property fmtid="{D5CDD505-2E9C-101B-9397-08002B2CF9AE}" pid="21" name="Objective-Language [system]">
    <vt:lpwstr>English (eng)</vt:lpwstr>
  </property>
  <property fmtid="{D5CDD505-2E9C-101B-9397-08002B2CF9AE}" pid="22" name="Objective-Date Acquired [system]">
    <vt:lpwstr/>
  </property>
  <property fmtid="{D5CDD505-2E9C-101B-9397-08002B2CF9AE}" pid="23" name="Objective-What to Keep [system]">
    <vt:lpwstr>No</vt:lpwstr>
  </property>
  <property fmtid="{D5CDD505-2E9C-101B-9397-08002B2CF9AE}" pid="24" name="Objective-Official Translation [system]">
    <vt:lpwstr/>
  </property>
  <property fmtid="{D5CDD505-2E9C-101B-9397-08002B2CF9AE}" pid="25" name="Objective-Connect Creator [system]">
    <vt:lpwstr/>
  </property>
  <property fmtid="{D5CDD505-2E9C-101B-9397-08002B2CF9AE}" pid="26" name="Objective-Description">
    <vt:lpwstr/>
  </property>
  <property fmtid="{D5CDD505-2E9C-101B-9397-08002B2CF9AE}" pid="27" name="Objective-VersionId">
    <vt:lpwstr>vA45029688</vt:lpwstr>
  </property>
  <property fmtid="{D5CDD505-2E9C-101B-9397-08002B2CF9AE}" pid="28" name="Objective-Language">
    <vt:lpwstr>English (eng)</vt:lpwstr>
  </property>
  <property fmtid="{D5CDD505-2E9C-101B-9397-08002B2CF9AE}" pid="29" name="Objective-Date Acquired">
    <vt:lpwstr/>
  </property>
  <property fmtid="{D5CDD505-2E9C-101B-9397-08002B2CF9AE}" pid="30" name="Objective-What to Keep">
    <vt:lpwstr>No</vt:lpwstr>
  </property>
  <property fmtid="{D5CDD505-2E9C-101B-9397-08002B2CF9AE}" pid="31" name="Objective-Official Translation">
    <vt:lpwstr/>
  </property>
  <property fmtid="{D5CDD505-2E9C-101B-9397-08002B2CF9AE}" pid="32" name="Objective-Connect Creator">
    <vt:lpwstr/>
  </property>
</Properties>
</file>