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1" r:id="rId3"/>
  </p:sldMasterIdLst>
  <p:notesMasterIdLst>
    <p:notesMasterId r:id="rId21"/>
  </p:notesMasterIdLst>
  <p:handoutMasterIdLst>
    <p:handoutMasterId r:id="rId22"/>
  </p:handoutMasterIdLst>
  <p:sldIdLst>
    <p:sldId id="403" r:id="rId4"/>
    <p:sldId id="394" r:id="rId5"/>
    <p:sldId id="384" r:id="rId6"/>
    <p:sldId id="385" r:id="rId7"/>
    <p:sldId id="386" r:id="rId8"/>
    <p:sldId id="387" r:id="rId9"/>
    <p:sldId id="388" r:id="rId10"/>
    <p:sldId id="411" r:id="rId11"/>
    <p:sldId id="413" r:id="rId12"/>
    <p:sldId id="414" r:id="rId13"/>
    <p:sldId id="398" r:id="rId14"/>
    <p:sldId id="415" r:id="rId15"/>
    <p:sldId id="395" r:id="rId16"/>
    <p:sldId id="417" r:id="rId17"/>
    <p:sldId id="418" r:id="rId18"/>
    <p:sldId id="419" r:id="rId19"/>
    <p:sldId id="408" r:id="rId20"/>
  </p:sldIdLst>
  <p:sldSz cx="9144000" cy="6858000" type="screen4x3"/>
  <p:notesSz cx="6669088" cy="9802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8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rott, Jo (DHSSC - CYP&amp;F)" initials="TJ(-C" lastIdx="3" clrIdx="0"/>
  <p:cmAuthor id="1" name="Pitt, Gerard (EPS - Curriculum)" initials="PG(-C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5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4" autoAdjust="0"/>
    <p:restoredTop sz="70235" autoAdjust="0"/>
  </p:normalViewPr>
  <p:slideViewPr>
    <p:cSldViewPr>
      <p:cViewPr>
        <p:scale>
          <a:sx n="80" d="100"/>
          <a:sy n="80" d="100"/>
        </p:scale>
        <p:origin x="-2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92" y="72"/>
      </p:cViewPr>
      <p:guideLst>
        <p:guide orient="horz" pos="3088"/>
        <p:guide pos="2101"/>
      </p:guideLst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5.xml" Id="rId8" /><Relationship Type="http://schemas.openxmlformats.org/officeDocument/2006/relationships/slide" Target="slides/slide10.xml" Id="rId13" /><Relationship Type="http://schemas.openxmlformats.org/officeDocument/2006/relationships/slide" Target="slides/slide15.xml" Id="rId18" /><Relationship Type="http://schemas.openxmlformats.org/officeDocument/2006/relationships/theme" Target="theme/theme1.xml" Id="rId26" /><Relationship Type="http://schemas.openxmlformats.org/officeDocument/2006/relationships/slideMaster" Target="slideMasters/slideMaster2.xml" Id="rId3" /><Relationship Type="http://schemas.openxmlformats.org/officeDocument/2006/relationships/notesMaster" Target="notesMasters/notesMaster1.xml" Id="rId21" /><Relationship Type="http://schemas.openxmlformats.org/officeDocument/2006/relationships/slide" Target="slides/slide4.xml" Id="rId7" /><Relationship Type="http://schemas.openxmlformats.org/officeDocument/2006/relationships/slide" Target="slides/slide9.xml" Id="rId12" /><Relationship Type="http://schemas.openxmlformats.org/officeDocument/2006/relationships/slide" Target="slides/slide14.xml" Id="rId17" /><Relationship Type="http://schemas.openxmlformats.org/officeDocument/2006/relationships/viewProps" Target="viewProps.xml" Id="rId25" /><Relationship Type="http://schemas.openxmlformats.org/officeDocument/2006/relationships/slideMaster" Target="slideMasters/slideMaster1.xml" Id="rId2" /><Relationship Type="http://schemas.openxmlformats.org/officeDocument/2006/relationships/slide" Target="slides/slide13.xml" Id="rId16" /><Relationship Type="http://schemas.openxmlformats.org/officeDocument/2006/relationships/slide" Target="slides/slide17.xml" Id="rId20" /><Relationship Type="http://schemas.openxmlformats.org/officeDocument/2006/relationships/slide" Target="slides/slide3.xml" Id="rId6" /><Relationship Type="http://schemas.openxmlformats.org/officeDocument/2006/relationships/slide" Target="slides/slide8.xml" Id="rId11" /><Relationship Type="http://schemas.openxmlformats.org/officeDocument/2006/relationships/presProps" Target="presProps.xml" Id="rId24" /><Relationship Type="http://schemas.openxmlformats.org/officeDocument/2006/relationships/slide" Target="slides/slide2.xml" Id="rId5" /><Relationship Type="http://schemas.openxmlformats.org/officeDocument/2006/relationships/slide" Target="slides/slide12.xml" Id="rId15" /><Relationship Type="http://schemas.openxmlformats.org/officeDocument/2006/relationships/commentAuthors" Target="commentAuthors.xml" Id="rId23" /><Relationship Type="http://schemas.openxmlformats.org/officeDocument/2006/relationships/slide" Target="slides/slide7.xml" Id="rId10" /><Relationship Type="http://schemas.openxmlformats.org/officeDocument/2006/relationships/slide" Target="slides/slide16.xml" Id="rId19" /><Relationship Type="http://schemas.openxmlformats.org/officeDocument/2006/relationships/slide" Target="slides/slide1.xml" Id="rId4" /><Relationship Type="http://schemas.openxmlformats.org/officeDocument/2006/relationships/slide" Target="slides/slide6.xml" Id="rId9" /><Relationship Type="http://schemas.openxmlformats.org/officeDocument/2006/relationships/slide" Target="slides/slide11.xml" Id="rId14" /><Relationship Type="http://schemas.openxmlformats.org/officeDocument/2006/relationships/handoutMaster" Target="handoutMasters/handoutMaster1.xml" Id="rId22" /><Relationship Type="http://schemas.openxmlformats.org/officeDocument/2006/relationships/tableStyles" Target="tableStyles.xml" Id="rId27" /><Relationship Type="http://schemas.openxmlformats.org/officeDocument/2006/relationships/customXml" Target="/customXML/item2.xml" Id="R999cc668f3c947d2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1B9B8-CD69-4B87-994E-D99ACCF18FAA}" type="datetimeFigureOut">
              <a:rPr lang="en-GB" smtClean="0"/>
              <a:pPr/>
              <a:t>12/06/2018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106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10688"/>
            <a:ext cx="2889250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8DC4E-778D-4322-9063-E096E2CE947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945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0141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0141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FF32C7AB-5576-4DB3-B7BB-969351B015A2}" type="datetimeFigureOut">
              <a:rPr lang="en-GB" smtClean="0"/>
              <a:pPr/>
              <a:t>12/06/2018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4238" y="736600"/>
            <a:ext cx="4900612" cy="36750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43" tIns="45171" rIns="90343" bIns="45171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56337"/>
            <a:ext cx="5335270" cy="4411266"/>
          </a:xfrm>
          <a:prstGeom prst="rect">
            <a:avLst/>
          </a:prstGeom>
        </p:spPr>
        <p:txBody>
          <a:bodyPr vert="horz" lIns="90343" tIns="45171" rIns="90343" bIns="4517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10972"/>
            <a:ext cx="2889938" cy="490141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10972"/>
            <a:ext cx="2889938" cy="490141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280E8E6F-D4FB-45A2-B1FC-85D39446F46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00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b="1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Diben y cyflwyniad</a:t>
            </a:r>
          </a:p>
          <a:p>
            <a:endParaRPr lang="cy-GB" baseline="0" noProof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i="0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Rhoi’r wybodaeth ddiweddaraf i chi am yr hyn sydd wedi digwydd ers cyhoeddi’r Fframwaith Cymhwysedd Digidol ym mis Medi 2016.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y-GB" baseline="0" noProof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b="0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Rhoi gwybod i chi am rai o’r cerrig milltir allweddol a’r gwaith sy’n cael ei wneud yn sgîl lansio </a:t>
            </a:r>
            <a:r>
              <a:rPr lang="cy-GB" b="0" i="1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Addysg yng Nghymru: Cenhadaeth ein cenedl, Cynllun gweithredu 2017–21</a:t>
            </a:r>
            <a:r>
              <a:rPr lang="cy-GB" b="0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y-GB" b="0" baseline="0" noProof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Atgoffa ymarferwyr o’r prif negeseuon o ran y Fframwaith Cymhwysedd Digidol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8E6F-D4FB-45A2-B1FC-85D39446F465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4654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882650" y="735013"/>
            <a:ext cx="4903788" cy="3676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66909" y="4656336"/>
            <a:ext cx="5335270" cy="44112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239139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Dyma ran o’r </a:t>
            </a:r>
            <a:r>
              <a:rPr lang="cy-GB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Fframwaith </a:t>
            </a:r>
            <a:r>
              <a:rPr lang="cy-GB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Cymhwysedd </a:t>
            </a:r>
            <a:r>
              <a:rPr lang="cy-GB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Digidol ar ffurf taenlen.</a:t>
            </a:r>
            <a:endParaRPr lang="cy-GB" baseline="0" noProof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y-GB" baseline="0" noProof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Caiff sgiliau eu trefnu i ddangos cynnydd yn ôl grwpiau blwyddyn. Caiff hyn ei adolygu wrth i’r cysyniad o gamau cynnydd ddatblygu.</a:t>
            </a:r>
            <a:endParaRPr lang="cy-GB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8E6F-D4FB-45A2-B1FC-85D39446F465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037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Rydym wedi ailddatgan ein hymrwymiad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gydag</a:t>
            </a:r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y-GB" sz="1200" i="1" kern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Addysg yng</a:t>
            </a:r>
            <a:r>
              <a:rPr lang="cy-GB" sz="1200" i="1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Nghymru: Cenhadaeth ein cenedl, Cynllun gweithredu 2017–21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sy’n nodi sut y bydd y system ysgol yn symud yn ei blaen yn ystod y cyfnod 2017–21, gan roi’r cwricwlwm newydd ar waith 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wrth ganolbwyntio 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 arweinyddiaeth, dysgu proffesiynol, a rhagoriaeth a thegwch o fewn system </a:t>
            </a:r>
            <a:r>
              <a:rPr lang="cy-GB" sz="1200" kern="1200" baseline="0" noProof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hunanwella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cy-GB" sz="1200" kern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b="0" i="0" u="none" strike="noStrike" kern="1200" baseline="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Rydym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yn ymrwymedig i sicrhau bod ein holl ddysgwyr yng Nghymru yn cyrraedd safonau llythrennedd a rhifedd uwch, ac yn dod yn fwy cymwys yn ddigidol ac yn ddwyieithog, gan ddatblygu i fod yn unigolion mentrus, creadigol sy’n meddwl yn feirniadol.</a:t>
            </a:r>
            <a:endParaRPr lang="cy-GB" sz="1200" kern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cy-GB" sz="1200" kern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8E6F-D4FB-45A2-B1FC-85D39446F465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917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8E6F-D4FB-45A2-B1FC-85D39446F465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9175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8E6F-D4FB-45A2-B1FC-85D39446F465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917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8E6F-D4FB-45A2-B1FC-85D39446F465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9175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8E6F-D4FB-45A2-B1FC-85D39446F465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9175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 rhagor o syniadau am dasgau yn yr ystafell ddosbarth ar </a:t>
            </a:r>
            <a:r>
              <a:rPr lang="cy-GB" baseline="0" noProof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gael </a:t>
            </a:r>
            <a:r>
              <a:rPr lang="cy-GB" baseline="0" noProof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 </a:t>
            </a:r>
            <a:r>
              <a:rPr lang="cy-GB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Hwb.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baseline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8E6F-D4FB-45A2-B1FC-85D39446F465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917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y-GB" sz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Dyma</a:t>
            </a:r>
            <a:r>
              <a:rPr lang="cy-GB" sz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amlinelliad bras o’r datblygiadau yn sgîl lansio’r Fframwaith Cymhwysedd Digidol.</a:t>
            </a:r>
            <a:endParaRPr lang="cy-GB" sz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lvl="0" indent="0">
              <a:spcAft>
                <a:spcPts val="0"/>
              </a:spcAft>
              <a:buFont typeface="Arial" panose="020B0604020202020204" pitchFamily="34" charset="0"/>
              <a:buNone/>
            </a:pPr>
            <a:endParaRPr lang="cy-GB" sz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 ôl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ystyried adborth gan leoliadau, ysgolion a </a:t>
            </a:r>
            <a:r>
              <a:rPr lang="cy-GB" sz="1200" kern="1200" baseline="0" noProof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rhanddeiliaid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ehangach, 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cafodd addasiadau eu gwneud a’u hymgorffori yn y fersiwn bresennol o’r Fframwaith Cymhwysedd Digidol ym mis Medi 2017.</a:t>
            </a:r>
            <a:endParaRPr lang="cy-GB" sz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y-GB" sz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ddechrau, gwnaethom ddatblygu ac ymgorffori syniadau ar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gyfer t</a:t>
            </a:r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asgau yn yr ystafell ddosbarth o fewn y fframwaith rhyngweithiol. Yn unol â chyngor ein Hysgolion Arloesi Digidol, mae mwy o syniadau a thasgau wedi cael eu hychwanegu at Hwb, a gallant gael eu haddasu i sicrhau eu bod yn addas ar gyfer eich ystafell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ddosbarth neu leoliad.</a:t>
            </a:r>
            <a:endParaRPr lang="cy-GB" sz="1200" kern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y-GB" sz="1200" kern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adnodd mapio yn eich galluogi i groesgyfeirio elfennau’r Fframwaith Cymhwysedd Digidol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cy-GB" sz="1200" kern="1200" baseline="0" noProof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â’ch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gwaith addysgu presennol yn ôl pwnc a blwyddyn. Wrth i chi ychwanegu eich gwybodaeth, mae’r adnodd yn dangos faint o’r Fframwaith Cymhwysedd Digidol rydych yn ymdrin ag ef.</a:t>
            </a:r>
            <a:endParaRPr lang="cy-GB" sz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y-GB" sz="1200" kern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adnodd anghenion dysgu proffesiynol sydd ar gael yn Hwb wedi cael ei gynllunio i helpu ymarferwyr i nodi ym mha feysydd y maent yn teimlo’n hyderus ac ym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mha feysydd y mae angen iddynt ddatblygu ymhellach.</a:t>
            </a:r>
            <a:endParaRPr lang="cy-GB" sz="1200" kern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lvl="0" indent="0">
              <a:spcAft>
                <a:spcPts val="0"/>
              </a:spcAft>
              <a:buFont typeface="Arial" panose="020B0604020202020204" pitchFamily="34" charset="0"/>
              <a:buNone/>
            </a:pPr>
            <a:endParaRPr lang="cy-GB" sz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7145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y-GB" sz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Mae’r </a:t>
            </a:r>
            <a:r>
              <a:rPr lang="cy-GB" sz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sleidiau </a:t>
            </a:r>
            <a:r>
              <a:rPr lang="cy-GB" sz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nesaf yn dangos strwythur y Fframwaith Cymhwysedd Digidol.</a:t>
            </a:r>
            <a:endParaRPr lang="cy-GB" sz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8E6F-D4FB-45A2-B1FC-85D39446F46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917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Mae’r Fframwaith Cymhwysedd Digidol yn cynnwys datganiadau sgiliau lefel uchel, sydd wedi’u rhannu’n bedwar llinyn.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y-GB" baseline="0" noProof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y-GB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 </a:t>
            </a:r>
            <a:r>
              <a:rPr lang="cy-GB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pob</a:t>
            </a:r>
            <a:r>
              <a:rPr lang="cy-GB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llinyn wedi’i rannu’n elfennau, sydd wedi’u dangos dros y pedwar sleid nesaf.</a:t>
            </a:r>
            <a:endParaRPr lang="cy-GB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y-GB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8E6F-D4FB-45A2-B1FC-85D39446F46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27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 pedair elfen i’r llinyn Dinasyddiaeth.</a:t>
            </a:r>
            <a:endParaRPr lang="cy-GB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8E6F-D4FB-45A2-B1FC-85D39446F46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217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y-GB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 tair elfen i’r llinyn Rhyngweithio a chydweithio.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8E6F-D4FB-45A2-B1FC-85D39446F465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332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y-GB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 tair elfen i’r llinyn Cynhyrchu.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8E6F-D4FB-45A2-B1FC-85D39446F465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9794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y-GB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 dwy elfen i’r llinyn Data a meddwl cyfrifiadurol.</a:t>
            </a:r>
            <a:endParaRPr lang="cy-GB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E8E6F-D4FB-45A2-B1FC-85D39446F465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3222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882650" y="735013"/>
            <a:ext cx="4903788" cy="3676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66909" y="4656336"/>
            <a:ext cx="5335270" cy="44112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71450" lv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y-GB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 fersiwn ddigidol o’r Fframwaith Cymhwysedd Digidol wedi cael ei llunio a’i chyhoeddi.</a:t>
            </a:r>
            <a:br>
              <a:rPr lang="cy-GB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y-GB" baseline="0" noProof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y-GB" baseline="0" noProof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Mae’r cipluniau hyn yn dangos sut mae’n edrych.</a:t>
            </a:r>
          </a:p>
          <a:p>
            <a:pPr marL="171450" lv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y-GB" baseline="0" noProof="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y-GB" sz="1200" kern="120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Mae hefyd sawl animeiddiad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byr sy’n dangos y fersiwn ddigidol ar wefan Dysgu 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Cymru. (</a:t>
            </a:r>
            <a:r>
              <a:rPr lang="cy-GB" sz="1200" kern="1200" baseline="0" noProof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learning.gov.wales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cy-GB" sz="1200" kern="1200" baseline="0" noProof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resources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cy-GB" sz="1200" kern="1200" baseline="0" noProof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browse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-all/</a:t>
            </a:r>
            <a:r>
              <a:rPr lang="cy-GB" sz="1200" kern="1200" baseline="0" noProof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digital-competence-framework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/?</a:t>
            </a:r>
            <a:r>
              <a:rPr lang="cy-GB" sz="1200" kern="1200" baseline="0" noProof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lang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</a:t>
            </a:r>
            <a:r>
              <a:rPr lang="cy-GB" sz="1200" kern="1200" baseline="0" noProof="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</a:t>
            </a:r>
            <a:r>
              <a:rPr lang="cy-GB" sz="1200" kern="1200" baseline="0" noProof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cy-GB" sz="1200" kern="1200" noProof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913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882650" y="735013"/>
            <a:ext cx="4903788" cy="3676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66909" y="4656336"/>
            <a:ext cx="5335270" cy="44112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2391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50E1-FFD4-4807-A028-DDB641CB4288}" type="datetimeFigureOut">
              <a:rPr lang="en-GB" smtClean="0"/>
              <a:pPr/>
              <a:t>12/06/2018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7744-2B3F-454C-8912-065C6AF264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84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50E1-FFD4-4807-A028-DDB641CB4288}" type="datetimeFigureOut">
              <a:rPr lang="en-GB" smtClean="0"/>
              <a:pPr/>
              <a:t>12/06/2018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7744-2B3F-454C-8912-065C6AF264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6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50E1-FFD4-4807-A028-DDB641CB4288}" type="datetimeFigureOut">
              <a:rPr lang="en-GB" smtClean="0"/>
              <a:pPr/>
              <a:t>12/06/2018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7744-2B3F-454C-8912-065C6AF264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231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11701" y="593367"/>
            <a:ext cx="8520599" cy="76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11701" y="1536633"/>
            <a:ext cx="8520599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72458" y="6217621"/>
            <a:ext cx="548699" cy="52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t>‹#›</a:t>
            </a:fld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2816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eitl y Sle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cy-GB"/>
              <a:t>Cliciwch i olygu arddull y Meistr teitl</a:t>
            </a:r>
            <a:endParaRPr lang="en-GB"/>
          </a:p>
        </p:txBody>
      </p:sp>
      <p:sp>
        <p:nvSpPr>
          <p:cNvPr id="3" name="Isdeit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y-GB"/>
              <a:t>Cliciwch i olygu arddull is-deitl y Meistr</a:t>
            </a:r>
            <a:endParaRPr lang="en-GB"/>
          </a:p>
        </p:txBody>
      </p:sp>
      <p:sp>
        <p:nvSpPr>
          <p:cNvPr id="4" name="Dalfan Dyddiad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CBB8-9BD7-424E-B31B-E490BF2924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lfan Troedyn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lfan Rhif y Sle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826C-DC06-47C1-B6FC-8802DDD12C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538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itl a Chynnw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/>
              <a:t>Cliciwch i olygu arddull y Meistr teitl</a:t>
            </a:r>
            <a:endParaRPr lang="en-GB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en-GB"/>
          </a:p>
        </p:txBody>
      </p:sp>
      <p:sp>
        <p:nvSpPr>
          <p:cNvPr id="4" name="Dalfan Dyddiad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CBB8-9BD7-424E-B31B-E490BF2924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lfan Troedyn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lfan Rhif y Sle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826C-DC06-47C1-B6FC-8802DDD12C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385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ennyn Ad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y-GB"/>
              <a:t>Cliciwch i olygu arddull y Meistr teitl</a:t>
            </a:r>
            <a:endParaRPr lang="en-GB"/>
          </a:p>
        </p:txBody>
      </p:sp>
      <p:sp>
        <p:nvSpPr>
          <p:cNvPr id="3" name="Dalfan Testu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y-GB"/>
              <a:t>Cliciwch i olygu arddulliau'r Meistr testun</a:t>
            </a:r>
          </a:p>
        </p:txBody>
      </p:sp>
      <p:sp>
        <p:nvSpPr>
          <p:cNvPr id="4" name="Dalfan Dyddiad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CBB8-9BD7-424E-B31B-E490BF2924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lfan Troedyn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lfan Rhif y Sle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826C-DC06-47C1-B6FC-8802DDD12C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917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au Gynnw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/>
              <a:t>Cliciwch i olygu arddull y Meistr teitl</a:t>
            </a:r>
            <a:endParaRPr lang="en-GB"/>
          </a:p>
        </p:txBody>
      </p:sp>
      <p:sp>
        <p:nvSpPr>
          <p:cNvPr id="3" name="Dalfan Cynnwys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en-GB"/>
          </a:p>
        </p:txBody>
      </p:sp>
      <p:sp>
        <p:nvSpPr>
          <p:cNvPr id="4" name="Dalfan Cynnwys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en-GB"/>
          </a:p>
        </p:txBody>
      </p:sp>
      <p:sp>
        <p:nvSpPr>
          <p:cNvPr id="5" name="Dalfan Dyddiad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CBB8-9BD7-424E-B31B-E490BF2924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lfan Troedyn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alfan Rhif y Sleid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826C-DC06-47C1-B6FC-8802DDD12C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2751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ymhariae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y-GB"/>
              <a:t>Cliciwch i olygu arddull y Meistr teitl</a:t>
            </a:r>
            <a:endParaRPr lang="en-GB"/>
          </a:p>
        </p:txBody>
      </p:sp>
      <p:sp>
        <p:nvSpPr>
          <p:cNvPr id="3" name="Dalfan Testu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y-GB"/>
              <a:t>Cliciwch i olygu arddulliau'r Meistr testun</a:t>
            </a:r>
          </a:p>
        </p:txBody>
      </p:sp>
      <p:sp>
        <p:nvSpPr>
          <p:cNvPr id="4" name="Dalfan Cynnwy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en-GB"/>
          </a:p>
        </p:txBody>
      </p:sp>
      <p:sp>
        <p:nvSpPr>
          <p:cNvPr id="5" name="Dalfan Testun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y-GB"/>
              <a:t>Cliciwch i olygu arddulliau'r Meistr testun</a:t>
            </a:r>
          </a:p>
        </p:txBody>
      </p:sp>
      <p:sp>
        <p:nvSpPr>
          <p:cNvPr id="6" name="Dalfan Cynnwys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en-GB"/>
          </a:p>
        </p:txBody>
      </p:sp>
      <p:sp>
        <p:nvSpPr>
          <p:cNvPr id="7" name="Dalfan Dyddiad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CBB8-9BD7-424E-B31B-E490BF2924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Dalfan Troedyn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alfan Rhif y Sleid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826C-DC06-47C1-B6FC-8802DDD12C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092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eitl yn Un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/>
              <a:t>Cliciwch i olygu arddull y Meistr teitl</a:t>
            </a:r>
            <a:endParaRPr lang="en-GB"/>
          </a:p>
        </p:txBody>
      </p:sp>
      <p:sp>
        <p:nvSpPr>
          <p:cNvPr id="3" name="Dalfan Dyddiad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CBB8-9BD7-424E-B31B-E490BF2924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lfan Troedyn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lfan Rhif y Sleid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826C-DC06-47C1-B6FC-8802DDD12C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673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w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lfan Dyddiad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CBB8-9BD7-424E-B31B-E490BF2924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alfan Troedyn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lfan Rhif y Sleid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826C-DC06-47C1-B6FC-8802DDD12C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06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50E1-FFD4-4807-A028-DDB641CB4288}" type="datetimeFigureOut">
              <a:rPr lang="en-GB" smtClean="0"/>
              <a:pPr/>
              <a:t>12/06/2018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7744-2B3F-454C-8912-065C6AF264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01042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ynnwys gyda Phennaw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y-GB"/>
              <a:t>Cliciwch i olygu arddull y Meistr teitl</a:t>
            </a:r>
            <a:endParaRPr lang="en-GB"/>
          </a:p>
        </p:txBody>
      </p:sp>
      <p:sp>
        <p:nvSpPr>
          <p:cNvPr id="3" name="Dalfan Cynnwys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en-GB"/>
          </a:p>
        </p:txBody>
      </p:sp>
      <p:sp>
        <p:nvSpPr>
          <p:cNvPr id="4" name="Dalfan Testun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y-GB"/>
              <a:t>Cliciwch i olygu arddulliau'r Meistr testun</a:t>
            </a:r>
          </a:p>
        </p:txBody>
      </p:sp>
      <p:sp>
        <p:nvSpPr>
          <p:cNvPr id="5" name="Dalfan Dyddiad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CBB8-9BD7-424E-B31B-E490BF2924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lfan Troedyn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alfan Rhif y Sleid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826C-DC06-47C1-B6FC-8802DDD12C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3694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lun gyda Phennaw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y-GB"/>
              <a:t>Cliciwch i olygu arddull y Meistr teitl</a:t>
            </a:r>
            <a:endParaRPr lang="en-GB"/>
          </a:p>
        </p:txBody>
      </p:sp>
      <p:sp>
        <p:nvSpPr>
          <p:cNvPr id="3" name="Dalfan Llu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Dalfan Testun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y-GB"/>
              <a:t>Cliciwch i olygu arddulliau'r Meistr testun</a:t>
            </a:r>
          </a:p>
        </p:txBody>
      </p:sp>
      <p:sp>
        <p:nvSpPr>
          <p:cNvPr id="5" name="Dalfan Dyddiad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CBB8-9BD7-424E-B31B-E490BF2924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lfan Troedyn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alfan Rhif y Sleid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826C-DC06-47C1-B6FC-8802DDD12C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550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itl a Thestun Fertig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/>
              <a:t>Cliciwch i olygu arddull y Meistr teitl</a:t>
            </a:r>
            <a:endParaRPr lang="en-GB"/>
          </a:p>
        </p:txBody>
      </p:sp>
      <p:sp>
        <p:nvSpPr>
          <p:cNvPr id="3" name="Dalfan Testun ar i fyny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en-GB"/>
          </a:p>
        </p:txBody>
      </p:sp>
      <p:sp>
        <p:nvSpPr>
          <p:cNvPr id="4" name="Dalfan Dyddiad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CBB8-9BD7-424E-B31B-E490BF2924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lfan Troedyn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lfan Rhif y Sle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826C-DC06-47C1-B6FC-8802DDD12C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7040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itl Fertigol a Thes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itl Fertigol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87851"/>
          </a:xfrm>
        </p:spPr>
        <p:txBody>
          <a:bodyPr vert="eaVert"/>
          <a:lstStyle/>
          <a:p>
            <a:r>
              <a:rPr lang="cy-GB"/>
              <a:t>Cliciwch i olygu arddull y Meistr teitl</a:t>
            </a:r>
            <a:endParaRPr lang="en-GB"/>
          </a:p>
        </p:txBody>
      </p:sp>
      <p:sp>
        <p:nvSpPr>
          <p:cNvPr id="3" name="Dalfan Testun ar i fyny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87851"/>
          </a:xfrm>
        </p:spPr>
        <p:txBody>
          <a:bodyPr vert="eaVert"/>
          <a:lstStyle/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en-GB"/>
          </a:p>
        </p:txBody>
      </p:sp>
      <p:sp>
        <p:nvSpPr>
          <p:cNvPr id="4" name="Dalfan Dyddiad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1CBB8-9BD7-424E-B31B-E490BF2924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lfan Troedyn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lfan Rhif y Sleid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826C-DC06-47C1-B6FC-8802DDD12C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463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2708922"/>
            <a:ext cx="8388350" cy="952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257201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50E1-FFD4-4807-A028-DDB641CB4288}" type="datetimeFigureOut">
              <a:rPr lang="en-GB" smtClean="0"/>
              <a:pPr/>
              <a:t>12/06/2018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7744-2B3F-454C-8912-065C6AF264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516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50E1-FFD4-4807-A028-DDB641CB4288}" type="datetimeFigureOut">
              <a:rPr lang="en-GB" smtClean="0"/>
              <a:pPr/>
              <a:t>12/06/2018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7744-2B3F-454C-8912-065C6AF264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12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50E1-FFD4-4807-A028-DDB641CB4288}" type="datetimeFigureOut">
              <a:rPr lang="en-GB" smtClean="0"/>
              <a:pPr/>
              <a:t>12/06/2018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7744-2B3F-454C-8912-065C6AF264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28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50E1-FFD4-4807-A028-DDB641CB4288}" type="datetimeFigureOut">
              <a:rPr lang="en-GB" smtClean="0"/>
              <a:pPr/>
              <a:t>12/06/2018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7744-2B3F-454C-8912-065C6AF264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45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50E1-FFD4-4807-A028-DDB641CB4288}" type="datetimeFigureOut">
              <a:rPr lang="en-GB" smtClean="0"/>
              <a:pPr/>
              <a:t>12/06/2018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7744-2B3F-454C-8912-065C6AF264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39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50E1-FFD4-4807-A028-DDB641CB4288}" type="datetimeFigureOut">
              <a:rPr lang="en-GB" smtClean="0"/>
              <a:pPr/>
              <a:t>12/06/2018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7744-2B3F-454C-8912-065C6AF264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563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50E1-FFD4-4807-A028-DDB641CB4288}" type="datetimeFigureOut">
              <a:rPr lang="en-GB" smtClean="0"/>
              <a:pPr/>
              <a:t>12/06/2018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87744-2B3F-454C-8912-065C6AF264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88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F50E1-FFD4-4807-A028-DDB641CB4288}" type="datetimeFigureOut">
              <a:rPr lang="en-GB" smtClean="0"/>
              <a:pPr/>
              <a:t>12/06/2018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87744-2B3F-454C-8912-065C6AF2642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41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3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lfan Teit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y-GB"/>
              <a:t>Cliciwch i olygu arddull y Meistr teitl</a:t>
            </a:r>
            <a:endParaRPr lang="en-GB"/>
          </a:p>
        </p:txBody>
      </p:sp>
      <p:sp>
        <p:nvSpPr>
          <p:cNvPr id="3" name="Dalfan Testun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y-GB"/>
              <a:t>Cliciwch i olygu arddulliau'r Meistr testun</a:t>
            </a:r>
          </a:p>
          <a:p>
            <a:pPr lvl="1"/>
            <a:r>
              <a:rPr lang="cy-GB"/>
              <a:t>Ail lefel</a:t>
            </a:r>
          </a:p>
          <a:p>
            <a:pPr lvl="2"/>
            <a:r>
              <a:rPr lang="cy-GB"/>
              <a:t>Trydydd lefel</a:t>
            </a:r>
          </a:p>
          <a:p>
            <a:pPr lvl="3"/>
            <a:r>
              <a:rPr lang="cy-GB"/>
              <a:t>Pedwerydd lefel</a:t>
            </a:r>
          </a:p>
          <a:p>
            <a:pPr lvl="4"/>
            <a:r>
              <a:rPr lang="cy-GB"/>
              <a:t>Pumed lefel</a:t>
            </a:r>
            <a:endParaRPr lang="en-GB"/>
          </a:p>
        </p:txBody>
      </p:sp>
      <p:sp>
        <p:nvSpPr>
          <p:cNvPr id="4" name="Dalfan Dyddiad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1CBB8-9BD7-424E-B31B-E490BF29243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12/06/2018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lfan Troedyn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lfan Rhif y Sleid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1826C-DC06-47C1-B6FC-8802DDD12C5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23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arveyk\AppData\Local\Microsoft\Windows\Temporary Internet Files\Content.Outlook\07D1JDKO\27621_Digital_PowerPoint_Template (00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51520" y="3208908"/>
            <a:ext cx="65527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y-GB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Fframwaith Cymhwysedd Digidol</a:t>
            </a:r>
          </a:p>
          <a:p>
            <a:endParaRPr lang="cy-GB" sz="3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y-GB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Diweddariad – Mehefin 2018</a:t>
            </a:r>
            <a:endParaRPr lang="cy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994121"/>
          </a:xfrm>
        </p:spPr>
        <p:txBody>
          <a:bodyPr>
            <a:normAutofit fontScale="90000"/>
          </a:bodyPr>
          <a:lstStyle/>
          <a:p>
            <a:pPr algn="ctr"/>
            <a:r>
              <a:rPr lang="en" sz="4400" b="1" dirty="0" smtClean="0">
                <a:solidFill>
                  <a:schemeClr val="dk1"/>
                </a:solidFill>
                <a:sym typeface="Arial"/>
              </a:rPr>
              <a:t>Y Fframwaith Cymhwysedd Digidol rhyngweithiol </a:t>
            </a:r>
            <a:endParaRPr lang="en-GB" sz="44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95" t="6278" r="31763" b="23286"/>
          <a:stretch/>
        </p:blipFill>
        <p:spPr bwMode="auto">
          <a:xfrm>
            <a:off x="2627784" y="1772816"/>
            <a:ext cx="3959659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368000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346647"/>
            <a:ext cx="8229600" cy="99412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sz="41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Y Fframwaith Cymhwysedd Digidol ar ffurf taenlen</a:t>
            </a:r>
            <a:endParaRPr lang="en-GB" sz="4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3" t="13740" r="638" b="3577"/>
          <a:stretch/>
        </p:blipFill>
        <p:spPr bwMode="auto">
          <a:xfrm>
            <a:off x="611560" y="1945586"/>
            <a:ext cx="8138028" cy="4219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285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54" y="288032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cy-GB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Defnyddio’r Fframwaith Cymhwysedd Digidol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79908"/>
            <a:ext cx="8424936" cy="45693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Erbyn mis Medi 2018, rydym yn disgwyl y byddai lleoliadau/ysgolion wedi:</a:t>
            </a:r>
            <a:b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y-GB" sz="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datblygu gweledigaeth glir ar gyfer dysgu digidol</a:t>
            </a:r>
          </a:p>
          <a:p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datblygu polisïau a gweithdrefnau i baratoi ar gyfer gwreiddio cymhwysedd digidol </a:t>
            </a:r>
          </a:p>
          <a:p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nodi arweinydd sy’n gyfrifol am gymhwysedd digidol</a:t>
            </a:r>
          </a:p>
          <a:p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gwreiddio cymhwysedd digidol yng nghynlluniau gwella’r ysgol</a:t>
            </a:r>
          </a:p>
          <a:p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cynnal ymarfer mapio mewn perthynas â sicrhau cymhwysedd digidol</a:t>
            </a:r>
          </a:p>
          <a:p>
            <a:r>
              <a:rPr lang="cy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cynnal archwiliadau staff a nodi gofynion dysgu proffesiynol.</a:t>
            </a:r>
          </a:p>
          <a:p>
            <a:pPr marL="0" indent="0">
              <a:buNone/>
            </a:pPr>
            <a:endParaRPr lang="cy-GB" sz="2600" dirty="0" smtClean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endParaRPr lang="cy-GB" sz="2600" dirty="0" smtClean="0">
              <a:latin typeface="Arial"/>
              <a:ea typeface="Arial"/>
              <a:cs typeface="Arial"/>
              <a:sym typeface="Arial"/>
            </a:endParaRPr>
          </a:p>
          <a:p>
            <a:endParaRPr lang="cy-GB" sz="260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300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6104"/>
          </a:xfrm>
        </p:spPr>
        <p:txBody>
          <a:bodyPr>
            <a:noAutofit/>
          </a:bodyPr>
          <a:lstStyle/>
          <a:p>
            <a:r>
              <a:rPr lang="cy-GB" sz="4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Camau gweithredu </a:t>
            </a:r>
            <a:r>
              <a:rPr lang="cy-GB" sz="4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allweddol </a:t>
            </a:r>
            <a:br>
              <a:rPr lang="cy-GB" sz="4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y-GB" sz="4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uwch </a:t>
            </a:r>
            <a:r>
              <a:rPr lang="cy-GB" sz="40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arweinwyr</a:t>
            </a:r>
            <a:endParaRPr lang="cy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856984" cy="5112568"/>
          </a:xfrm>
        </p:spPr>
        <p:txBody>
          <a:bodyPr>
            <a:noAutofit/>
          </a:bodyPr>
          <a:lstStyle/>
          <a:p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Darllen </a:t>
            </a:r>
            <a:r>
              <a:rPr lang="cy-GB" sz="1850" i="1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Dyfodol Llwyddiannus</a:t>
            </a: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(yn enwedig cyfrifoldebau trawsgwricwlaidd). </a:t>
            </a:r>
          </a:p>
          <a:p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Hwyluso trafodaeth â’r ysgol gyfan i ddatblygu gweledigaeth ddigidol – </a:t>
            </a:r>
            <a:b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‘Pam, Beth a Sut’. Dylai cynrychiolwyr o ddysgwyr, athrawon, llywodraethwyr </a:t>
            </a:r>
            <a:b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 rhieni/gofalwyr gael eu cynnwys yn y drafodaeth.</a:t>
            </a:r>
          </a:p>
          <a:p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Cynnal adolygiad cynhwysfawr o wybodaeth dysgwyr, staff a llywodraethwyr, </a:t>
            </a:r>
            <a:b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eu hagweddau a’r ffordd y maent yn cymhwyso dysgu digidol.</a:t>
            </a:r>
          </a:p>
          <a:p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Ymweld ag ysgolion eraill ac ystyried ymarfer effeithiol mewn cyd-destun.</a:t>
            </a:r>
          </a:p>
          <a:p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HMS i’r ysgol gyfan ar ddysgu digidol a’r ffordd y mae’n cyd-fynd â blaenoriaethau </a:t>
            </a: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addysgeg ehangach</a:t>
            </a: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.</a:t>
            </a:r>
          </a:p>
          <a:p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Cynnwys dysgu digidol fel blaenoriaeth i’r ysgol yng nghynllun datblygu’r adran/cynllun datblygu’r </a:t>
            </a: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ysgol/hunanarfarnu’r </a:t>
            </a: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ysgol.</a:t>
            </a:r>
          </a:p>
          <a:p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Cynnal 360 </a:t>
            </a:r>
            <a:r>
              <a:rPr lang="cy-GB" sz="1850" dirty="0" err="1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degree</a:t>
            </a: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cy-GB" sz="1850" dirty="0" err="1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safe</a:t>
            </a: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Cymru ar </a:t>
            </a: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Hwb.</a:t>
            </a:r>
          </a:p>
          <a:p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Adolygu adnoddau ac ystyried y ffordd y cânt eu defnyddio i sicrhau mynediad gwell. Meddwl yn fwy creadigol ynghylch adnoddau presennol </a:t>
            </a: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 </a:t>
            </a: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chynllunio </a:t>
            </a: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/>
            </a:r>
            <a:b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ar </a:t>
            </a: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gyfer unrhyw ofynion o ran adnoddau angenrheidiol.</a:t>
            </a:r>
          </a:p>
          <a:p>
            <a:r>
              <a:rPr lang="cy-GB" sz="1850" dirty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Darparu hyfforddiant i’r ysgol gyfan ar ddysgu digidol a chymhwysedd digidol, gan gynnwys hyfforddiant ar linynnau ac elfennau penodol lle y bo’n </a:t>
            </a:r>
            <a:r>
              <a:rPr lang="cy-GB" sz="185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briodol.</a:t>
            </a:r>
            <a:endParaRPr lang="cy-GB" sz="1850" dirty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endParaRPr lang="cy-GB" sz="1850" dirty="0" smtClean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endParaRPr lang="cy-GB" sz="1850" dirty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pic>
        <p:nvPicPr>
          <p:cNvPr id="6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5126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54" y="260649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Camau gweithredu </a:t>
            </a: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allweddol </a:t>
            </a:r>
            <a:b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arweinwyr canol</a:t>
            </a:r>
            <a:endParaRPr lang="cy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12568"/>
          </a:xfrm>
        </p:spPr>
        <p:txBody>
          <a:bodyPr>
            <a:normAutofit/>
          </a:bodyPr>
          <a:lstStyle/>
          <a:p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Ystyried astudiaethau achos o leoliadau/ysgolion eraill.</a:t>
            </a:r>
          </a:p>
          <a:p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Hyrwyddo gwaith triad er mwyn ystyried darpariaethau dysgu digidol.</a:t>
            </a:r>
          </a:p>
          <a:p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Hyrwyddo darllen papurau ac ymchwil academaidd.</a:t>
            </a:r>
          </a:p>
          <a:p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Defnyddio’r adnodd mapio’r Fframwaith Cymhwysedd Digidol i nodi meysydd i’w datblygu.</a:t>
            </a:r>
          </a:p>
          <a:p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Gofyn am farn dysgwyr ar dechnoleg mewn gwersi.</a:t>
            </a:r>
          </a:p>
          <a:p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Ymchwilio i ffyrdd y gellir gwella eu disgyblaeth pwnc gyda thechnoleg neu gael hyfforddiant ar hynny.</a:t>
            </a:r>
          </a:p>
          <a:p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Dechrau cyfuno gweithgareddau digidol </a:t>
            </a:r>
            <a:r>
              <a:rPr lang="cy-GB" sz="2400" dirty="0" err="1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â’u</a:t>
            </a:r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gwaith addysgu pwnc, gan gynnwys gwaith ymchwil a chreu annibynnol gan ddysgwyr.</a:t>
            </a:r>
          </a:p>
          <a:p>
            <a:endParaRPr lang="cy-GB" sz="2400" dirty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pic>
        <p:nvPicPr>
          <p:cNvPr id="6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083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54" y="260649"/>
            <a:ext cx="8229600" cy="936104"/>
          </a:xfrm>
        </p:spPr>
        <p:txBody>
          <a:bodyPr>
            <a:noAutofit/>
          </a:bodyPr>
          <a:lstStyle/>
          <a:p>
            <a:r>
              <a:rPr lang="cy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Camau gweithredu </a:t>
            </a:r>
            <a:r>
              <a:rPr lang="cy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allweddol </a:t>
            </a:r>
            <a:br>
              <a:rPr lang="cy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athrawon </a:t>
            </a:r>
            <a:r>
              <a:rPr lang="cy-G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ystafell ddosbarth</a:t>
            </a:r>
            <a:endParaRPr lang="cy-G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Trafod gydag aelodau eraill o staff yn y lleoliad/ysgol </a:t>
            </a:r>
            <a:b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 sylweddoli beth yw gwerth dysgu digidol </a:t>
            </a:r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i’ch </a:t>
            </a:r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dysgwyr a’u lles.</a:t>
            </a:r>
          </a:p>
          <a:p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Gofyn am farn dysgwyr ar dechnoleg mewn gwersi.</a:t>
            </a:r>
          </a:p>
          <a:p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Ymchwilio ar-lein, e.e. Microsoft Educators Community, Google for Education </a:t>
            </a:r>
            <a:r>
              <a:rPr lang="cy-GB" sz="2400" dirty="0" err="1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BlogSpot</a:t>
            </a:r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.</a:t>
            </a:r>
          </a:p>
          <a:p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Darllen polisïau ysgol cyfoes ar faterion digidol.</a:t>
            </a:r>
          </a:p>
          <a:p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Ymgyfarwyddo â dysgu digidol a chymhwysedd digidol yn eich cynllun gwella’r </a:t>
            </a:r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adran a’ch cynllun datblygu’r ysgol.</a:t>
            </a:r>
            <a:endParaRPr lang="cy-GB" sz="2400" dirty="0" smtClean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  <a:p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Cydweithio â meysydd pwnc eraill ar brosiect sy’n cynnwys agweddau ar greu digidol neu ymgorffori nifer </a:t>
            </a:r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/>
            </a:r>
            <a:b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</a:br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o </a:t>
            </a:r>
            <a:r>
              <a:rPr lang="cy-GB" sz="2400" dirty="0" smtClean="0"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themâu pwnc o fewn prosiect mwy, gan ddefnyddio technolegau digidol.</a:t>
            </a:r>
            <a:endParaRPr lang="cy-GB" sz="2400" dirty="0"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pic>
        <p:nvPicPr>
          <p:cNvPr id="6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90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54" y="260649"/>
            <a:ext cx="8229600" cy="936104"/>
          </a:xfrm>
        </p:spPr>
        <p:txBody>
          <a:bodyPr>
            <a:noAutofit/>
          </a:bodyPr>
          <a:lstStyle/>
          <a:p>
            <a:r>
              <a:rPr lang="en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Bwrw ymlaen â’r Fframwaith Cymhwysedd Digidol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y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 fis Medi 2018, bydd lleoliadau ac ysgolion:</a:t>
            </a:r>
          </a:p>
          <a:p>
            <a:r>
              <a:rPr lang="cy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wedi datblygu gweledigaeth glir ar gyfer sicrhau cymhwysedd digidol yn yr ystafell ddosbarth ar draws y cwricwlwm</a:t>
            </a:r>
          </a:p>
          <a:p>
            <a:pPr lvl="0"/>
            <a:r>
              <a:rPr lang="cy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wedi cadarnhau cyfrifoldebau staff o ran gwreiddio cymhwysedd digidol ar draws y cwricwlwm</a:t>
            </a:r>
          </a:p>
          <a:p>
            <a:pPr lvl="0"/>
            <a:r>
              <a:rPr lang="cy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yn adolygu yn rheolaidd:</a:t>
            </a:r>
            <a:br>
              <a:rPr lang="cy-GB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–  gofynion o ran caledwedd/meddalwedd	</a:t>
            </a:r>
            <a:br>
              <a:rPr lang="cy-GB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–  anghenion dysgu proffesiynol staff</a:t>
            </a:r>
          </a:p>
          <a:p>
            <a:pPr lvl="0"/>
            <a:r>
              <a:rPr lang="cy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yn mapio cymhwysedd digidol yn erbyn adran/blwyddyn y cwricwlwm presennol</a:t>
            </a:r>
          </a:p>
          <a:p>
            <a:pPr lvl="0"/>
            <a:r>
              <a:rPr lang="cy-GB" sz="2200" dirty="0" smtClean="0">
                <a:latin typeface="Arial" pitchFamily="34" charset="0"/>
                <a:cs typeface="Arial" pitchFamily="34" charset="0"/>
                <a:sym typeface="Arial"/>
              </a:rPr>
              <a:t>wedi cynllunio ar gyfer datblygiad proffesiynol staff ym maes cymhwysedd digidol, ac yn gwneud hynny drwy weithio gyda chonsortia rhanbarthol.</a:t>
            </a:r>
            <a:endParaRPr lang="cy-GB" sz="2200" dirty="0">
              <a:latin typeface="Arial" pitchFamily="34" charset="0"/>
              <a:cs typeface="Arial" pitchFamily="34" charset="0"/>
              <a:sym typeface="Arial"/>
            </a:endParaRPr>
          </a:p>
        </p:txBody>
      </p:sp>
      <p:pic>
        <p:nvPicPr>
          <p:cNvPr id="6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05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54" y="288032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Camau nesaf ar gyfer </a:t>
            </a: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cwricwlwm</a:t>
            </a:r>
            <a:endParaRPr lang="cy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23924"/>
            <a:ext cx="8424936" cy="4569372"/>
          </a:xfrm>
        </p:spPr>
        <p:txBody>
          <a:bodyPr>
            <a:noAutofit/>
          </a:bodyPr>
          <a:lstStyle/>
          <a:p>
            <a:r>
              <a:rPr lang="cy-GB" sz="2400" b="1" dirty="0" smtClean="0">
                <a:latin typeface="Arial"/>
                <a:ea typeface="Arial"/>
                <a:cs typeface="Arial"/>
                <a:sym typeface="Arial"/>
              </a:rPr>
              <a:t>Ionawr 2018 </a:t>
            </a:r>
            <a:r>
              <a:rPr lang="cy-GB" sz="2400" dirty="0" smtClean="0">
                <a:latin typeface="Arial"/>
                <a:ea typeface="Arial"/>
                <a:cs typeface="Arial"/>
                <a:sym typeface="Arial"/>
              </a:rPr>
              <a:t>– Mae Arloeswyr Digidol yn ymuno â grwpiau Maes Dysgu a Phrofiad er mwyn rhoi cyngor </a:t>
            </a:r>
            <a:br>
              <a:rPr lang="cy-GB" sz="2400" dirty="0" smtClean="0">
                <a:latin typeface="Arial"/>
                <a:ea typeface="Arial"/>
                <a:cs typeface="Arial"/>
                <a:sym typeface="Arial"/>
              </a:rPr>
            </a:br>
            <a:r>
              <a:rPr lang="cy-GB" sz="2400" dirty="0" smtClean="0">
                <a:latin typeface="Arial"/>
                <a:ea typeface="Arial"/>
                <a:cs typeface="Arial"/>
                <a:sym typeface="Arial"/>
              </a:rPr>
              <a:t>ar ddysgu digidol ar draws y cwricwlwm.</a:t>
            </a:r>
          </a:p>
          <a:p>
            <a:endParaRPr lang="cy-GB" sz="1000" dirty="0" smtClean="0">
              <a:latin typeface="Arial"/>
              <a:ea typeface="Arial"/>
              <a:cs typeface="Arial"/>
              <a:sym typeface="Arial"/>
            </a:endParaRPr>
          </a:p>
          <a:p>
            <a:r>
              <a:rPr lang="cy-GB" sz="2400" b="1" dirty="0" smtClean="0">
                <a:latin typeface="Arial"/>
                <a:ea typeface="Arial"/>
                <a:cs typeface="Arial"/>
                <a:sym typeface="Arial"/>
              </a:rPr>
              <a:t>Ebrill 2019</a:t>
            </a:r>
            <a:r>
              <a:rPr lang="cy-GB" sz="2400" dirty="0" smtClean="0">
                <a:latin typeface="Arial"/>
                <a:ea typeface="Arial"/>
                <a:cs typeface="Arial"/>
                <a:sym typeface="Arial"/>
              </a:rPr>
              <a:t> – Bydd y cwricwlwm newydd a’r trefniadau asesu ar gael i roi adborth arnynt.</a:t>
            </a:r>
          </a:p>
          <a:p>
            <a:pPr marL="0" indent="0">
              <a:buNone/>
            </a:pPr>
            <a:endParaRPr lang="cy-GB" sz="1000" dirty="0" smtClean="0">
              <a:latin typeface="Arial"/>
              <a:ea typeface="Arial"/>
              <a:cs typeface="Arial"/>
              <a:sym typeface="Arial"/>
            </a:endParaRPr>
          </a:p>
          <a:p>
            <a:r>
              <a:rPr lang="cy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Medi 2022 </a:t>
            </a:r>
            <a:r>
              <a:rPr lang="cy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Caiff y cwricwlwm newydd ei gyflwyno </a:t>
            </a:r>
            <a:br>
              <a:rPr lang="cy-GB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yn y dosbarth Meithrin hyd at Flwyddyn 7, a bydd lleoliadau/ysgolion wedi gwreiddio cymhwysedd digidol </a:t>
            </a:r>
            <a:br>
              <a:rPr lang="cy-GB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 draws y cwricwlwm ysgol.</a:t>
            </a:r>
          </a:p>
          <a:p>
            <a:r>
              <a:rPr lang="cy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Medi 2022 ymlaen</a:t>
            </a:r>
            <a:r>
              <a:rPr lang="cy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Mae’r gwaith o gyflwyno’r cwricwlwm hyd at Flwyddyn 11 yn parhau flwyddyn ar ôl blwyddyn hyd at 2026.</a:t>
            </a:r>
            <a:endParaRPr lang="cy-GB" sz="2400" b="1" dirty="0"/>
          </a:p>
        </p:txBody>
      </p:sp>
      <p:pic>
        <p:nvPicPr>
          <p:cNvPr id="5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66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54" y="332656"/>
            <a:ext cx="8229600" cy="980728"/>
          </a:xfrm>
        </p:spPr>
        <p:txBody>
          <a:bodyPr>
            <a:normAutofit/>
          </a:bodyPr>
          <a:lstStyle/>
          <a:p>
            <a:r>
              <a:rPr lang="cy-GB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Cynnydd hyd yma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424936" cy="4569372"/>
          </a:xfrm>
        </p:spPr>
        <p:txBody>
          <a:bodyPr>
            <a:noAutofit/>
          </a:bodyPr>
          <a:lstStyle/>
          <a:p>
            <a:r>
              <a:rPr lang="cy-GB" sz="2200" dirty="0" smtClean="0">
                <a:latin typeface="Arial"/>
                <a:ea typeface="Arial"/>
                <a:cs typeface="Arial"/>
                <a:sym typeface="Arial"/>
              </a:rPr>
              <a:t>Roedd </a:t>
            </a:r>
            <a:r>
              <a:rPr lang="cy-GB" sz="2200" dirty="0" smtClean="0">
                <a:latin typeface="Arial"/>
                <a:ea typeface="Arial"/>
                <a:cs typeface="Arial"/>
                <a:sym typeface="Arial"/>
              </a:rPr>
              <a:t>y Fframwaith Cymhwysedd Digidol ar gael </a:t>
            </a:r>
            <a:r>
              <a:rPr lang="cy-GB" sz="2200" dirty="0" smtClean="0">
                <a:latin typeface="Arial"/>
                <a:ea typeface="Arial"/>
                <a:cs typeface="Arial"/>
                <a:sym typeface="Arial"/>
              </a:rPr>
              <a:t>i </a:t>
            </a:r>
            <a:r>
              <a:rPr lang="cy-GB" sz="2200" dirty="0" smtClean="0">
                <a:latin typeface="Arial"/>
                <a:ea typeface="Arial"/>
                <a:cs typeface="Arial"/>
                <a:sym typeface="Arial"/>
              </a:rPr>
              <a:t>leoliadau </a:t>
            </a:r>
            <a:r>
              <a:rPr lang="cy-GB" sz="2200" dirty="0" smtClean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cy-GB" sz="2200" dirty="0" smtClean="0">
                <a:latin typeface="Arial"/>
                <a:ea typeface="Arial"/>
                <a:cs typeface="Arial"/>
                <a:sym typeface="Arial"/>
              </a:rPr>
            </a:br>
            <a:r>
              <a:rPr lang="cy-GB" sz="2200" dirty="0" smtClean="0">
                <a:latin typeface="Arial"/>
                <a:ea typeface="Arial"/>
                <a:cs typeface="Arial"/>
                <a:sym typeface="Arial"/>
              </a:rPr>
              <a:t>ac ysgolion ym mis Medi 2016.</a:t>
            </a:r>
            <a:endParaRPr lang="cy-GB" sz="2200" dirty="0" smtClean="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buNone/>
            </a:pPr>
            <a:endParaRPr lang="cy-GB" sz="1000" dirty="0" smtClean="0">
              <a:latin typeface="Arial"/>
              <a:ea typeface="Arial"/>
              <a:cs typeface="Arial"/>
              <a:sym typeface="Arial"/>
            </a:endParaRPr>
          </a:p>
          <a:p>
            <a:r>
              <a:rPr lang="cy-GB" sz="2200" dirty="0" smtClean="0">
                <a:latin typeface="Arial"/>
                <a:ea typeface="Arial"/>
                <a:cs typeface="Arial"/>
                <a:sym typeface="Arial"/>
              </a:rPr>
              <a:t>Cafodd y Fframwaith Cymhwysedd Digidol ei fireinio yn 2017 yn dilyn adborth gan ymarferwyr; ni fydd rhagor o newidiadau nes bod y cwricwlwm newydd ar waith.</a:t>
            </a:r>
          </a:p>
          <a:p>
            <a:endParaRPr lang="cy-GB" sz="1000" dirty="0" smtClean="0">
              <a:latin typeface="Arial"/>
              <a:ea typeface="Arial"/>
              <a:cs typeface="Arial"/>
              <a:sym typeface="Arial"/>
            </a:endParaRPr>
          </a:p>
          <a:p>
            <a:r>
              <a:rPr lang="cy-GB" sz="2200" dirty="0" smtClean="0">
                <a:latin typeface="Arial"/>
                <a:ea typeface="Arial"/>
                <a:cs typeface="Arial"/>
                <a:sym typeface="Arial"/>
              </a:rPr>
              <a:t>Mae adnodd mapio ar gael i groesgyfeirio elfennau’r Fframwaith Cymhwysedd Digidol </a:t>
            </a:r>
            <a:r>
              <a:rPr lang="cy-GB" sz="2200" dirty="0" err="1" smtClean="0">
                <a:latin typeface="Arial"/>
                <a:ea typeface="Arial"/>
                <a:cs typeface="Arial"/>
                <a:sym typeface="Arial"/>
              </a:rPr>
              <a:t>â’ch</a:t>
            </a:r>
            <a:r>
              <a:rPr lang="cy-GB" sz="22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y-GB" sz="2200" dirty="0" smtClean="0">
                <a:latin typeface="Arial"/>
                <a:ea typeface="Arial"/>
                <a:cs typeface="Arial"/>
                <a:sym typeface="Arial"/>
              </a:rPr>
              <a:t>gwaith addysgu </a:t>
            </a:r>
            <a:r>
              <a:rPr lang="cy-GB" sz="2200" dirty="0" smtClean="0">
                <a:latin typeface="Arial"/>
                <a:ea typeface="Arial"/>
                <a:cs typeface="Arial"/>
                <a:sym typeface="Arial"/>
              </a:rPr>
              <a:t>presennol, sy’n eich </a:t>
            </a:r>
            <a:r>
              <a:rPr lang="cy-GB" sz="2200" dirty="0" smtClean="0">
                <a:latin typeface="Arial"/>
                <a:ea typeface="Arial"/>
                <a:cs typeface="Arial"/>
                <a:sym typeface="Arial"/>
              </a:rPr>
              <a:t>helpu i gynllunio i ymdrin â’r amrywiaeth gyfan o sgiliau o fewn pob </a:t>
            </a:r>
            <a:r>
              <a:rPr lang="cy-GB" sz="2200" dirty="0" smtClean="0">
                <a:latin typeface="Arial"/>
                <a:ea typeface="Arial"/>
                <a:cs typeface="Arial"/>
                <a:sym typeface="Arial"/>
              </a:rPr>
              <a:t>elfen.</a:t>
            </a:r>
            <a:endParaRPr lang="cy-GB" sz="2200" dirty="0" smtClean="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buNone/>
            </a:pPr>
            <a:endParaRPr lang="cy-GB" sz="1000" dirty="0" smtClean="0">
              <a:latin typeface="Arial"/>
              <a:ea typeface="Arial"/>
              <a:cs typeface="Arial"/>
              <a:sym typeface="Arial"/>
            </a:endParaRPr>
          </a:p>
          <a:p>
            <a:r>
              <a:rPr lang="cy-GB" sz="2200" dirty="0" smtClean="0">
                <a:latin typeface="Arial"/>
                <a:ea typeface="Arial"/>
                <a:cs typeface="Arial"/>
                <a:sym typeface="Arial"/>
              </a:rPr>
              <a:t>Mae adnodd anghenion dysgu proffesiynol ar gael yn Hwb.</a:t>
            </a:r>
          </a:p>
        </p:txBody>
      </p:sp>
      <p:pic>
        <p:nvPicPr>
          <p:cNvPr id="7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82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50105"/>
          </a:xfrm>
        </p:spPr>
        <p:txBody>
          <a:bodyPr>
            <a:normAutofit fontScale="90000"/>
          </a:bodyPr>
          <a:lstStyle/>
          <a:p>
            <a:r>
              <a:rPr lang="cy-GB" sz="49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y-GB" sz="49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sz="4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Llinynnau’r Fframwaith Cymhwysedd Digidol</a:t>
            </a:r>
            <a:r>
              <a:rPr lang="cy-GB" dirty="0" smtClean="0">
                <a:solidFill>
                  <a:srgbClr val="FF0000"/>
                </a:solidFill>
              </a:rPr>
              <a:t/>
            </a:r>
            <a:br>
              <a:rPr lang="cy-GB" dirty="0" smtClean="0">
                <a:solidFill>
                  <a:srgbClr val="FF0000"/>
                </a:solidFill>
              </a:rPr>
            </a:br>
            <a:endParaRPr lang="cy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1374"/>
            <a:ext cx="8229600" cy="4525963"/>
          </a:xfrm>
        </p:spPr>
        <p:txBody>
          <a:bodyPr>
            <a:normAutofit/>
          </a:bodyPr>
          <a:lstStyle/>
          <a:p>
            <a:pPr marL="457200" lvl="0" indent="-355600">
              <a:lnSpc>
                <a:spcPct val="115000"/>
              </a:lnSpc>
              <a:spcBef>
                <a:spcPts val="0"/>
              </a:spcBef>
              <a:buSzPct val="100000"/>
              <a:buFont typeface="Arial"/>
              <a:buChar char="•"/>
            </a:pPr>
            <a:r>
              <a:rPr lang="cy-GB" sz="3600" dirty="0" smtClean="0">
                <a:latin typeface="Arial"/>
                <a:ea typeface="Arial"/>
                <a:cs typeface="Arial"/>
                <a:sym typeface="Arial"/>
              </a:rPr>
              <a:t>Dinasyddiaeth.</a:t>
            </a:r>
          </a:p>
          <a:p>
            <a:pPr marL="457200" lvl="0" indent="-355600">
              <a:lnSpc>
                <a:spcPct val="115000"/>
              </a:lnSpc>
              <a:spcBef>
                <a:spcPts val="0"/>
              </a:spcBef>
              <a:buSzPct val="100000"/>
              <a:buFont typeface="Arial"/>
              <a:buChar char="•"/>
            </a:pPr>
            <a:endParaRPr lang="cy-GB" sz="1000" dirty="0" smtClean="0"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>
              <a:lnSpc>
                <a:spcPct val="115000"/>
              </a:lnSpc>
              <a:spcBef>
                <a:spcPts val="0"/>
              </a:spcBef>
              <a:buSzPct val="100000"/>
              <a:buFont typeface="Arial"/>
              <a:buChar char="•"/>
            </a:pPr>
            <a:r>
              <a:rPr lang="cy-GB" sz="3600" dirty="0" smtClean="0">
                <a:latin typeface="Arial"/>
                <a:ea typeface="Arial"/>
                <a:cs typeface="Arial"/>
                <a:sym typeface="Arial"/>
              </a:rPr>
              <a:t>Rhyngweithio a chydweithio.</a:t>
            </a:r>
            <a:br>
              <a:rPr lang="cy-GB" sz="3600" dirty="0" smtClean="0">
                <a:latin typeface="Arial"/>
                <a:ea typeface="Arial"/>
                <a:cs typeface="Arial"/>
                <a:sym typeface="Arial"/>
              </a:rPr>
            </a:br>
            <a:endParaRPr lang="cy-GB" sz="1000" dirty="0" smtClean="0"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>
              <a:lnSpc>
                <a:spcPct val="115000"/>
              </a:lnSpc>
              <a:spcBef>
                <a:spcPts val="0"/>
              </a:spcBef>
              <a:buSzPct val="100000"/>
              <a:buFont typeface="Arial"/>
              <a:buChar char="•"/>
            </a:pPr>
            <a:r>
              <a:rPr lang="cy-GB" sz="3600" dirty="0" smtClean="0">
                <a:latin typeface="Arial"/>
                <a:ea typeface="Arial"/>
                <a:cs typeface="Arial"/>
                <a:sym typeface="Arial"/>
              </a:rPr>
              <a:t>Cynhyrchu.</a:t>
            </a:r>
          </a:p>
          <a:p>
            <a:pPr marL="457200" lvl="0" indent="-355600">
              <a:lnSpc>
                <a:spcPct val="115000"/>
              </a:lnSpc>
              <a:spcBef>
                <a:spcPts val="0"/>
              </a:spcBef>
              <a:buSzPct val="100000"/>
              <a:buFont typeface="Arial"/>
              <a:buChar char="•"/>
            </a:pPr>
            <a:endParaRPr lang="cy-GB" sz="1000" dirty="0" smtClean="0">
              <a:latin typeface="Arial"/>
              <a:ea typeface="Arial"/>
              <a:cs typeface="Arial"/>
              <a:sym typeface="Arial"/>
            </a:endParaRPr>
          </a:p>
          <a:p>
            <a:pPr marL="457200" lvl="0" indent="-355600">
              <a:lnSpc>
                <a:spcPct val="115000"/>
              </a:lnSpc>
              <a:spcBef>
                <a:spcPts val="0"/>
              </a:spcBef>
              <a:buSzPct val="100000"/>
              <a:buFont typeface="Arial"/>
              <a:buChar char="•"/>
            </a:pPr>
            <a:r>
              <a:rPr lang="cy-GB" sz="3600" dirty="0" smtClean="0">
                <a:latin typeface="Arial"/>
                <a:ea typeface="Arial"/>
                <a:cs typeface="Arial"/>
                <a:sym typeface="Arial"/>
              </a:rPr>
              <a:t>Data a meddwl cyfrifiadurol.</a:t>
            </a:r>
            <a:endParaRPr lang="cy-GB" sz="360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85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994121"/>
          </a:xfrm>
        </p:spPr>
        <p:txBody>
          <a:bodyPr/>
          <a:lstStyle/>
          <a:p>
            <a:r>
              <a:rPr lang="cy-GB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Dinasyddiaeth</a:t>
            </a:r>
            <a:endParaRPr lang="cy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95300" indent="-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cy-GB" sz="3600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Hunaniaeth, delwedd ac enw da.</a:t>
            </a:r>
          </a:p>
          <a:p>
            <a:pPr marL="495300" indent="-457200">
              <a:lnSpc>
                <a:spcPct val="115000"/>
              </a:lnSpc>
              <a:spcBef>
                <a:spcPts val="16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cy-GB" sz="3600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Iechyd a lles.</a:t>
            </a:r>
          </a:p>
          <a:p>
            <a:pPr marL="495300" indent="-457200">
              <a:lnSpc>
                <a:spcPct val="115000"/>
              </a:lnSpc>
              <a:spcBef>
                <a:spcPts val="16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cy-GB" sz="3600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Hawliau digidol, trwyddedu a pherchenogaeth.</a:t>
            </a:r>
          </a:p>
          <a:p>
            <a:pPr marL="495300" indent="-457200">
              <a:lnSpc>
                <a:spcPct val="115000"/>
              </a:lnSpc>
              <a:spcBef>
                <a:spcPts val="16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cy-GB" sz="3600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Ymddygiad ar-lein a </a:t>
            </a:r>
            <a:r>
              <a:rPr lang="cy-GB" sz="3600" dirty="0" err="1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seiberfwlio</a:t>
            </a:r>
            <a:r>
              <a:rPr lang="cy-GB" sz="3600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95300" lvl="0" indent="-457200">
              <a:lnSpc>
                <a:spcPct val="115000"/>
              </a:lnSpc>
              <a:spcBef>
                <a:spcPts val="1600"/>
              </a:spcBef>
              <a:buClr>
                <a:srgbClr val="000000"/>
              </a:buClr>
              <a:buSzPct val="100000"/>
              <a:buFont typeface="Arial"/>
              <a:buChar char="•"/>
            </a:pPr>
            <a:endParaRPr lang="cy-GB" sz="3600" dirty="0" smtClean="0">
              <a:latin typeface="Arial"/>
              <a:ea typeface="Arial"/>
              <a:cs typeface="Arial"/>
              <a:sym typeface="Arial"/>
            </a:endParaRPr>
          </a:p>
          <a:p>
            <a:endParaRPr lang="cy-GB" dirty="0"/>
          </a:p>
        </p:txBody>
      </p:sp>
      <p:pic>
        <p:nvPicPr>
          <p:cNvPr id="6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56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Rhyngweithio a chydweithio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5300" lvl="0" indent="-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3600" dirty="0" smtClean="0">
                <a:latin typeface="Arial"/>
                <a:ea typeface="Arial"/>
                <a:cs typeface="Arial"/>
                <a:sym typeface="Arial"/>
              </a:rPr>
              <a:t>Cyfathrebu.</a:t>
            </a:r>
          </a:p>
          <a:p>
            <a:pPr marL="495300" lvl="0" indent="-457200">
              <a:lnSpc>
                <a:spcPct val="115000"/>
              </a:lnSpc>
              <a:spcBef>
                <a:spcPts val="16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3600" dirty="0" smtClean="0">
                <a:latin typeface="Arial"/>
                <a:ea typeface="Arial"/>
                <a:cs typeface="Arial"/>
                <a:sym typeface="Arial"/>
              </a:rPr>
              <a:t>Cydweithio.</a:t>
            </a:r>
          </a:p>
          <a:p>
            <a:pPr marL="495300" lvl="0" indent="-457200">
              <a:lnSpc>
                <a:spcPct val="115000"/>
              </a:lnSpc>
              <a:spcBef>
                <a:spcPts val="1600"/>
              </a:spcBef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" sz="3600" dirty="0" smtClean="0">
                <a:latin typeface="Arial"/>
                <a:ea typeface="Arial"/>
                <a:cs typeface="Arial"/>
                <a:sym typeface="Arial"/>
              </a:rPr>
              <a:t>Storio a rhannu.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074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994121"/>
          </a:xfrm>
        </p:spPr>
        <p:txBody>
          <a:bodyPr/>
          <a:lstStyle/>
          <a:p>
            <a:r>
              <a:rPr lang="en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Cynhyrchu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785396"/>
          </a:xfrm>
        </p:spPr>
        <p:txBody>
          <a:bodyPr>
            <a:normAutofit/>
          </a:bodyPr>
          <a:lstStyle/>
          <a:p>
            <a:pPr marL="609600" indent="-57150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sz="3600" dirty="0" smtClean="0">
                <a:latin typeface="Arial"/>
                <a:ea typeface="Arial"/>
                <a:cs typeface="Arial"/>
                <a:sym typeface="Arial"/>
              </a:rPr>
              <a:t>Cynllunio, cyrchu a chwilio.</a:t>
            </a:r>
            <a:endParaRPr lang="en" sz="3600" dirty="0">
              <a:latin typeface="Arial"/>
              <a:ea typeface="Arial"/>
              <a:cs typeface="Arial"/>
              <a:sym typeface="Arial"/>
            </a:endParaRPr>
          </a:p>
          <a:p>
            <a:pPr marL="609600" indent="-571500">
              <a:lnSpc>
                <a:spcPct val="115000"/>
              </a:lnSpc>
              <a:spcBef>
                <a:spcPts val="1600"/>
              </a:spcBef>
              <a:buSzPct val="100000"/>
            </a:pPr>
            <a:r>
              <a:rPr lang="en" sz="3600" dirty="0" smtClean="0">
                <a:latin typeface="Arial"/>
                <a:ea typeface="Arial"/>
                <a:cs typeface="Arial"/>
                <a:sym typeface="Arial"/>
              </a:rPr>
              <a:t>Creu.</a:t>
            </a:r>
            <a:endParaRPr lang="en" sz="3600" dirty="0">
              <a:latin typeface="Arial"/>
              <a:ea typeface="Arial"/>
              <a:cs typeface="Arial"/>
              <a:sym typeface="Arial"/>
            </a:endParaRPr>
          </a:p>
          <a:p>
            <a:pPr marL="609600" indent="-571500">
              <a:lnSpc>
                <a:spcPct val="115000"/>
              </a:lnSpc>
              <a:spcBef>
                <a:spcPts val="1600"/>
              </a:spcBef>
              <a:buSzPct val="100000"/>
            </a:pPr>
            <a:r>
              <a:rPr lang="en" sz="3600" dirty="0" smtClean="0">
                <a:latin typeface="Arial"/>
                <a:ea typeface="Arial"/>
                <a:cs typeface="Arial"/>
                <a:sym typeface="Arial"/>
              </a:rPr>
              <a:t>Gwerthuso a gwella.</a:t>
            </a:r>
            <a:endParaRPr lang="en-GB" dirty="0"/>
          </a:p>
        </p:txBody>
      </p:sp>
      <p:pic>
        <p:nvPicPr>
          <p:cNvPr id="6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6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54" y="188640"/>
            <a:ext cx="8229600" cy="1143000"/>
          </a:xfrm>
        </p:spPr>
        <p:txBody>
          <a:bodyPr>
            <a:noAutofit/>
          </a:bodyPr>
          <a:lstStyle/>
          <a:p>
            <a:r>
              <a:rPr lang="en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a meddwl cyfrifiadurol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137324"/>
          </a:xfrm>
        </p:spPr>
        <p:txBody>
          <a:bodyPr>
            <a:normAutofit/>
          </a:bodyPr>
          <a:lstStyle/>
          <a:p>
            <a:pPr marL="609600" indent="-571500">
              <a:lnSpc>
                <a:spcPct val="115000"/>
              </a:lnSpc>
              <a:spcBef>
                <a:spcPts val="0"/>
              </a:spcBef>
              <a:buSzPct val="100000"/>
            </a:pPr>
            <a:r>
              <a:rPr lang="en" sz="3600" dirty="0" smtClean="0">
                <a:latin typeface="Arial"/>
                <a:ea typeface="Arial"/>
                <a:cs typeface="Arial"/>
                <a:sym typeface="Arial"/>
              </a:rPr>
              <a:t>Datrys problemau a modelu. </a:t>
            </a:r>
            <a:endParaRPr lang="en" sz="3600" dirty="0">
              <a:latin typeface="Arial"/>
              <a:ea typeface="Arial"/>
              <a:cs typeface="Arial"/>
              <a:sym typeface="Arial"/>
            </a:endParaRPr>
          </a:p>
          <a:p>
            <a:pPr marL="609600" indent="-571500">
              <a:lnSpc>
                <a:spcPct val="115000"/>
              </a:lnSpc>
              <a:spcBef>
                <a:spcPts val="1600"/>
              </a:spcBef>
              <a:buSzPct val="100000"/>
            </a:pPr>
            <a:r>
              <a:rPr lang="en" sz="3600" dirty="0" smtClean="0">
                <a:latin typeface="Arial"/>
                <a:ea typeface="Arial"/>
                <a:cs typeface="Arial"/>
                <a:sym typeface="Arial"/>
              </a:rPr>
              <a:t>Llythrennedd gwybodaeth a data.</a:t>
            </a:r>
            <a:endParaRPr lang="en-GB" dirty="0"/>
          </a:p>
        </p:txBody>
      </p:sp>
      <p:pic>
        <p:nvPicPr>
          <p:cNvPr id="6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42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994121"/>
          </a:xfrm>
        </p:spPr>
        <p:txBody>
          <a:bodyPr>
            <a:normAutofit fontScale="90000"/>
          </a:bodyPr>
          <a:lstStyle/>
          <a:p>
            <a:pPr algn="ctr"/>
            <a:r>
              <a:rPr lang="en" sz="4400" b="1" dirty="0" smtClean="0">
                <a:solidFill>
                  <a:schemeClr val="dk1"/>
                </a:solidFill>
                <a:sym typeface="Arial"/>
              </a:rPr>
              <a:t>Y Fframwaith Cymhwysedd Digidol rhyngweithiol </a:t>
            </a:r>
            <a:endParaRPr lang="en-GB" sz="4400" dirty="0"/>
          </a:p>
        </p:txBody>
      </p:sp>
      <p:pic>
        <p:nvPicPr>
          <p:cNvPr id="7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71" t="6276" r="32337" b="23288"/>
          <a:stretch/>
        </p:blipFill>
        <p:spPr bwMode="auto">
          <a:xfrm>
            <a:off x="2621848" y="1772816"/>
            <a:ext cx="3966376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84704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harveyk\AppData\Local\Microsoft\Windows\Temporary Internet Files\Content.Outlook\07D1JDKO\Digital_Competence Framework PowerPoint_Stri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047"/>
            <a:ext cx="35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994121"/>
          </a:xfrm>
        </p:spPr>
        <p:txBody>
          <a:bodyPr>
            <a:normAutofit fontScale="90000"/>
          </a:bodyPr>
          <a:lstStyle/>
          <a:p>
            <a:pPr algn="ctr"/>
            <a:r>
              <a:rPr lang="en" sz="4400" b="1" dirty="0" smtClean="0">
                <a:solidFill>
                  <a:schemeClr val="dk1"/>
                </a:solidFill>
                <a:sym typeface="Arial"/>
              </a:rPr>
              <a:t>Y Fframwaith Cymhwysedd Digidol rhyngweithiol </a:t>
            </a:r>
            <a:endParaRPr lang="en-GB" sz="44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83" t="6276" r="32051" b="5720"/>
          <a:stretch/>
        </p:blipFill>
        <p:spPr bwMode="auto">
          <a:xfrm>
            <a:off x="3050668" y="1700139"/>
            <a:ext cx="3321532" cy="496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468496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.xml" Id="Rd3c4172d526e4b2384ade4b889302c76" /></Relationships>
</file>

<file path=customXML/item2.xml><?xml version="1.0" encoding="utf-8"?>
<metadata xmlns="http://www.objective.com/ecm/document/metadata/FF3C5B18883D4E21973B57C2EEED7FD1" version="1.0.0">
  <systemFields>
    <field name="Objective-Id">
      <value order="0">A22653742</value>
    </field>
    <field name="Objective-Title">
      <value order="0">DCF - PowerPoint - 2018 - FINAL (W) 11.06.18</value>
    </field>
    <field name="Objective-Description">
      <value order="0"/>
    </field>
    <field name="Objective-CreationStamp">
      <value order="0">2018-06-11T15:23:41Z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2018-06-12T13:29:31Z</value>
    </field>
    <field name="Objective-Owner">
      <value order="0">Harvey, Karen - (EPS - Digital and Strategic Comms)</value>
    </field>
    <field name="Objective-Path">
      <value order="0">Objective Global Folder:Business File Plan:Education &amp; Public Services (EPS):Education &amp; Public Services (EPS) - Operations Directorate:1 - Save:6. EPS Digital &amp; Strategic Communications:Strategic Communications &amp; Marketing - Education &amp; Welsh Language:Education Web and publications:Publication projects:Digital Competence Framework:2017-2022 - Digital Competence Framework - Education Publications:DCF - PowerPoint - 2018</value>
    </field>
    <field name="Objective-Parent">
      <value order="0">DCF - PowerPoint - 2018</value>
    </field>
    <field name="Objective-State">
      <value order="0">Being Drafted</value>
    </field>
    <field name="Objective-VersionId">
      <value order="0">vA45029706</value>
    </field>
    <field name="Objective-Version">
      <value order="0">0.2</value>
    </field>
    <field name="Objective-VersionNumber">
      <value order="0">2</value>
    </field>
    <field name="Objective-VersionComment">
      <value order="0"/>
    </field>
    <field name="Objective-FileNumber">
      <value order="0">qA1286669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Language">
        <value order="0">English (eng)</value>
      </field>
      <field name="Objective-Date Acquired">
        <value order="0"/>
      </field>
      <field name="Objective-What to Keep">
        <value order="0">No</value>
      </field>
      <field name="Objective-Official Translation">
        <value order="0"/>
      </field>
      <field name="Objective-Connect Creator">
        <value order="0"/>
      </field>
    </catalogue>
  </catalogues>
</metadata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8413</TotalTime>
  <Words>818</Words>
  <Application>Microsoft Office PowerPoint</Application>
  <PresentationFormat>On-screen Show (4:3)</PresentationFormat>
  <Paragraphs>136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Thema Office</vt:lpstr>
      <vt:lpstr>PowerPoint Presentation</vt:lpstr>
      <vt:lpstr>Cynnydd hyd yma</vt:lpstr>
      <vt:lpstr> Llinynnau’r Fframwaith Cymhwysedd Digidol </vt:lpstr>
      <vt:lpstr>Dinasyddiaeth</vt:lpstr>
      <vt:lpstr>Rhyngweithio a chydweithio</vt:lpstr>
      <vt:lpstr>Cynhyrchu</vt:lpstr>
      <vt:lpstr>Data a meddwl cyfrifiadurol</vt:lpstr>
      <vt:lpstr>Y Fframwaith Cymhwysedd Digidol rhyngweithiol </vt:lpstr>
      <vt:lpstr>Y Fframwaith Cymhwysedd Digidol rhyngweithiol </vt:lpstr>
      <vt:lpstr>Y Fframwaith Cymhwysedd Digidol rhyngweithiol </vt:lpstr>
      <vt:lpstr>PowerPoint Presentation</vt:lpstr>
      <vt:lpstr>Defnyddio’r Fframwaith Cymhwysedd Digidol</vt:lpstr>
      <vt:lpstr>Camau gweithredu allweddol  i uwch arweinwyr</vt:lpstr>
      <vt:lpstr>Camau gweithredu allweddol  i arweinwyr canol</vt:lpstr>
      <vt:lpstr>Camau gweithredu allweddol  i athrawon ystafell ddosbarth</vt:lpstr>
      <vt:lpstr>Bwrw ymlaen â’r Fframwaith Cymhwysedd Digidol</vt:lpstr>
      <vt:lpstr>Camau nesaf ar gyfer  y cwricwlwm</vt:lpstr>
    </vt:vector>
  </TitlesOfParts>
  <Company>NAfW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Donaldson Review of the National Curriculum and Assessment</dc:title>
  <dc:creator>Trott, Jo (DHSSC - CYP&amp;F)</dc:creator>
  <cp:lastModifiedBy>Harvey, Karen - (EPS - Digital and Strategic Comms)</cp:lastModifiedBy>
  <cp:revision>706</cp:revision>
  <cp:lastPrinted>2018-06-12T12:47:43Z</cp:lastPrinted>
  <dcterms:created xsi:type="dcterms:W3CDTF">2015-01-15T11:26:11Z</dcterms:created>
  <dcterms:modified xsi:type="dcterms:W3CDTF">2018-06-12T13:27:41Z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A22653742</vt:lpwstr>
  </property>
  <property fmtid="{D5CDD505-2E9C-101B-9397-08002B2CF9AE}" pid="4" name="Objective-Title">
    <vt:lpwstr>DCF - PowerPoint - 2018 - FINAL (W) 11.06.18</vt:lpwstr>
  </property>
  <property fmtid="{D5CDD505-2E9C-101B-9397-08002B2CF9AE}" pid="5" name="Objective-Comment">
    <vt:lpwstr/>
  </property>
  <property fmtid="{D5CDD505-2E9C-101B-9397-08002B2CF9AE}" pid="6" name="Objective-CreationStamp">
    <vt:filetime>2018-06-11T15:27:05Z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2018-06-12T13:29:31Z</vt:filetime>
  </property>
  <property fmtid="{D5CDD505-2E9C-101B-9397-08002B2CF9AE}" pid="11" name="Objective-Owner">
    <vt:lpwstr>Harvey, Karen - (EPS - Digital and Strategic Comms)</vt:lpwstr>
  </property>
  <property fmtid="{D5CDD505-2E9C-101B-9397-08002B2CF9AE}" pid="12" name="Objective-Path">
    <vt:lpwstr>Objective Global Folder:Business File Plan:Education &amp; Public Services (EPS):Education &amp; Public Services (EPS) - Operations Directorate:1 - Save:6. EPS Digital &amp; Strategic Communications:Strategic Communications &amp; Marketing - Education &amp; Welsh Language:Education Web and publications:Publication projects:Digital Competence Framework:2017-2022 - Digital Competence Framework - Education Publications:DCF - PowerPoint - 2018:</vt:lpwstr>
  </property>
  <property fmtid="{D5CDD505-2E9C-101B-9397-08002B2CF9AE}" pid="13" name="Objective-Parent">
    <vt:lpwstr>DCF - PowerPoint - 2018</vt:lpwstr>
  </property>
  <property fmtid="{D5CDD505-2E9C-101B-9397-08002B2CF9AE}" pid="14" name="Objective-State">
    <vt:lpwstr>Being Drafted</vt:lpwstr>
  </property>
  <property fmtid="{D5CDD505-2E9C-101B-9397-08002B2CF9AE}" pid="15" name="Objective-Version">
    <vt:lpwstr>0.2</vt:lpwstr>
  </property>
  <property fmtid="{D5CDD505-2E9C-101B-9397-08002B2CF9AE}" pid="16" name="Objective-VersionNumber">
    <vt:r8>2</vt:r8>
  </property>
  <property fmtid="{D5CDD505-2E9C-101B-9397-08002B2CF9AE}" pid="17" name="Objective-VersionComment">
    <vt:lpwstr/>
  </property>
  <property fmtid="{D5CDD505-2E9C-101B-9397-08002B2CF9AE}" pid="18" name="Objective-FileNumber">
    <vt:lpwstr/>
  </property>
  <property fmtid="{D5CDD505-2E9C-101B-9397-08002B2CF9AE}" pid="19" name="Objective-Classification">
    <vt:lpwstr>[Inherited - Official]</vt:lpwstr>
  </property>
  <property fmtid="{D5CDD505-2E9C-101B-9397-08002B2CF9AE}" pid="20" name="Objective-Caveats">
    <vt:lpwstr/>
  </property>
  <property fmtid="{D5CDD505-2E9C-101B-9397-08002B2CF9AE}" pid="21" name="Objective-Language [system]">
    <vt:lpwstr>English (eng)</vt:lpwstr>
  </property>
  <property fmtid="{D5CDD505-2E9C-101B-9397-08002B2CF9AE}" pid="22" name="Objective-Date Acquired [system]">
    <vt:lpwstr/>
  </property>
  <property fmtid="{D5CDD505-2E9C-101B-9397-08002B2CF9AE}" pid="23" name="Objective-What to Keep [system]">
    <vt:lpwstr>No</vt:lpwstr>
  </property>
  <property fmtid="{D5CDD505-2E9C-101B-9397-08002B2CF9AE}" pid="24" name="Objective-Official Translation [system]">
    <vt:lpwstr/>
  </property>
  <property fmtid="{D5CDD505-2E9C-101B-9397-08002B2CF9AE}" pid="25" name="Objective-Connect Creator [system]">
    <vt:lpwstr/>
  </property>
  <property fmtid="{D5CDD505-2E9C-101B-9397-08002B2CF9AE}" pid="26" name="Objective-Description">
    <vt:lpwstr/>
  </property>
  <property fmtid="{D5CDD505-2E9C-101B-9397-08002B2CF9AE}" pid="27" name="Objective-VersionId">
    <vt:lpwstr>vA45029706</vt:lpwstr>
  </property>
  <property fmtid="{D5CDD505-2E9C-101B-9397-08002B2CF9AE}" pid="28" name="Objective-Language">
    <vt:lpwstr>English (eng)</vt:lpwstr>
  </property>
  <property fmtid="{D5CDD505-2E9C-101B-9397-08002B2CF9AE}" pid="29" name="Objective-Date Acquired">
    <vt:lpwstr/>
  </property>
  <property fmtid="{D5CDD505-2E9C-101B-9397-08002B2CF9AE}" pid="30" name="Objective-What to Keep">
    <vt:lpwstr>No</vt:lpwstr>
  </property>
  <property fmtid="{D5CDD505-2E9C-101B-9397-08002B2CF9AE}" pid="31" name="Objective-Official Translation">
    <vt:lpwstr/>
  </property>
  <property fmtid="{D5CDD505-2E9C-101B-9397-08002B2CF9AE}" pid="32" name="Objective-Connect Creator">
    <vt:lpwstr/>
  </property>
</Properties>
</file>