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2"/>
    <p:sldMasterId id="2147484210" r:id="rId3"/>
    <p:sldMasterId id="2147484310" r:id="rId4"/>
    <p:sldMasterId id="2147484322" r:id="rId5"/>
    <p:sldMasterId id="2147484330" r:id="rId6"/>
    <p:sldMasterId id="2147484338" r:id="rId7"/>
    <p:sldMasterId id="2147484346" r:id="rId8"/>
    <p:sldMasterId id="2147484354" r:id="rId9"/>
    <p:sldMasterId id="2147484362" r:id="rId10"/>
    <p:sldMasterId id="2147484370" r:id="rId11"/>
    <p:sldMasterId id="2147484378" r:id="rId12"/>
    <p:sldMasterId id="2147484386" r:id="rId13"/>
  </p:sldMasterIdLst>
  <p:notesMasterIdLst>
    <p:notesMasterId r:id="rId68"/>
  </p:notesMasterIdLst>
  <p:handoutMasterIdLst>
    <p:handoutMasterId r:id="rId69"/>
  </p:handoutMasterIdLst>
  <p:sldIdLst>
    <p:sldId id="696" r:id="rId14"/>
    <p:sldId id="614" r:id="rId15"/>
    <p:sldId id="615" r:id="rId16"/>
    <p:sldId id="582" r:id="rId17"/>
    <p:sldId id="467" r:id="rId18"/>
    <p:sldId id="550" r:id="rId19"/>
    <p:sldId id="616" r:id="rId20"/>
    <p:sldId id="657" r:id="rId21"/>
    <p:sldId id="659" r:id="rId22"/>
    <p:sldId id="660" r:id="rId23"/>
    <p:sldId id="656" r:id="rId24"/>
    <p:sldId id="617" r:id="rId25"/>
    <p:sldId id="661" r:id="rId26"/>
    <p:sldId id="663" r:id="rId27"/>
    <p:sldId id="662" r:id="rId28"/>
    <p:sldId id="666" r:id="rId29"/>
    <p:sldId id="664" r:id="rId30"/>
    <p:sldId id="665" r:id="rId31"/>
    <p:sldId id="591" r:id="rId32"/>
    <p:sldId id="592" r:id="rId33"/>
    <p:sldId id="594" r:id="rId34"/>
    <p:sldId id="618" r:id="rId35"/>
    <p:sldId id="667" r:id="rId36"/>
    <p:sldId id="668" r:id="rId37"/>
    <p:sldId id="669" r:id="rId38"/>
    <p:sldId id="670" r:id="rId39"/>
    <p:sldId id="671" r:id="rId40"/>
    <p:sldId id="672" r:id="rId41"/>
    <p:sldId id="673" r:id="rId42"/>
    <p:sldId id="674" r:id="rId43"/>
    <p:sldId id="675" r:id="rId44"/>
    <p:sldId id="547" r:id="rId45"/>
    <p:sldId id="548" r:id="rId46"/>
    <p:sldId id="619" r:id="rId47"/>
    <p:sldId id="677" r:id="rId48"/>
    <p:sldId id="678" r:id="rId49"/>
    <p:sldId id="679" r:id="rId50"/>
    <p:sldId id="680" r:id="rId51"/>
    <p:sldId id="681" r:id="rId52"/>
    <p:sldId id="683" r:id="rId53"/>
    <p:sldId id="685" r:id="rId54"/>
    <p:sldId id="687" r:id="rId55"/>
    <p:sldId id="688" r:id="rId56"/>
    <p:sldId id="689" r:id="rId57"/>
    <p:sldId id="690" r:id="rId58"/>
    <p:sldId id="691" r:id="rId59"/>
    <p:sldId id="692" r:id="rId60"/>
    <p:sldId id="258" r:id="rId61"/>
    <p:sldId id="595" r:id="rId62"/>
    <p:sldId id="620" r:id="rId63"/>
    <p:sldId id="484" r:id="rId64"/>
    <p:sldId id="693" r:id="rId65"/>
    <p:sldId id="576" r:id="rId66"/>
    <p:sldId id="574" r:id="rId67"/>
  </p:sldIdLst>
  <p:sldSz cx="12192000" cy="6858000"/>
  <p:notesSz cx="6669088" cy="9802813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58B93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89943" autoAdjust="0"/>
  </p:normalViewPr>
  <p:slideViewPr>
    <p:cSldViewPr>
      <p:cViewPr>
        <p:scale>
          <a:sx n="100" d="100"/>
          <a:sy n="100" d="100"/>
        </p:scale>
        <p:origin x="-972" y="-31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12.xml" Id="rId13" /><Relationship Type="http://schemas.openxmlformats.org/officeDocument/2006/relationships/slide" Target="slides/slide5.xml" Id="rId18" /><Relationship Type="http://schemas.openxmlformats.org/officeDocument/2006/relationships/slide" Target="slides/slide13.xml" Id="rId26" /><Relationship Type="http://schemas.openxmlformats.org/officeDocument/2006/relationships/slide" Target="slides/slide26.xml" Id="rId39" /><Relationship Type="http://schemas.openxmlformats.org/officeDocument/2006/relationships/slide" Target="slides/slide8.xml" Id="rId21" /><Relationship Type="http://schemas.openxmlformats.org/officeDocument/2006/relationships/slide" Target="slides/slide21.xml" Id="rId34" /><Relationship Type="http://schemas.openxmlformats.org/officeDocument/2006/relationships/slide" Target="slides/slide29.xml" Id="rId42" /><Relationship Type="http://schemas.openxmlformats.org/officeDocument/2006/relationships/slide" Target="slides/slide34.xml" Id="rId47" /><Relationship Type="http://schemas.openxmlformats.org/officeDocument/2006/relationships/slide" Target="slides/slide37.xml" Id="rId50" /><Relationship Type="http://schemas.openxmlformats.org/officeDocument/2006/relationships/slide" Target="slides/slide42.xml" Id="rId55" /><Relationship Type="http://schemas.openxmlformats.org/officeDocument/2006/relationships/slide" Target="slides/slide50.xml" Id="rId63" /><Relationship Type="http://schemas.openxmlformats.org/officeDocument/2006/relationships/notesMaster" Target="notesMasters/notesMaster1.xml" Id="rId68" /><Relationship Type="http://schemas.openxmlformats.org/officeDocument/2006/relationships/slideMaster" Target="slideMasters/slideMaster6.xml" Id="rId7" /><Relationship Type="http://schemas.openxmlformats.org/officeDocument/2006/relationships/presProps" Target="presProps.xml" Id="rId71" /><Relationship Type="http://schemas.openxmlformats.org/officeDocument/2006/relationships/slideMaster" Target="slideMasters/slideMaster1.xml" Id="rId2" /><Relationship Type="http://schemas.openxmlformats.org/officeDocument/2006/relationships/slide" Target="slides/slide3.xml" Id="rId16" /><Relationship Type="http://schemas.openxmlformats.org/officeDocument/2006/relationships/slide" Target="slides/slide16.xml" Id="rId29" /><Relationship Type="http://schemas.openxmlformats.org/officeDocument/2006/relationships/slideMaster" Target="slideMasters/slideMaster10.xml" Id="rId11" /><Relationship Type="http://schemas.openxmlformats.org/officeDocument/2006/relationships/slide" Target="slides/slide11.xml" Id="rId24" /><Relationship Type="http://schemas.openxmlformats.org/officeDocument/2006/relationships/slide" Target="slides/slide19.xml" Id="rId32" /><Relationship Type="http://schemas.openxmlformats.org/officeDocument/2006/relationships/slide" Target="slides/slide24.xml" Id="rId37" /><Relationship Type="http://schemas.openxmlformats.org/officeDocument/2006/relationships/slide" Target="slides/slide27.xml" Id="rId40" /><Relationship Type="http://schemas.openxmlformats.org/officeDocument/2006/relationships/slide" Target="slides/slide32.xml" Id="rId45" /><Relationship Type="http://schemas.openxmlformats.org/officeDocument/2006/relationships/slide" Target="slides/slide40.xml" Id="rId53" /><Relationship Type="http://schemas.openxmlformats.org/officeDocument/2006/relationships/slide" Target="slides/slide45.xml" Id="rId58" /><Relationship Type="http://schemas.openxmlformats.org/officeDocument/2006/relationships/slide" Target="slides/slide53.xml" Id="rId66" /><Relationship Type="http://schemas.openxmlformats.org/officeDocument/2006/relationships/tableStyles" Target="tableStyles.xml" Id="rId74" /><Relationship Type="http://schemas.openxmlformats.org/officeDocument/2006/relationships/slideMaster" Target="slideMasters/slideMaster4.xml" Id="rId5" /><Relationship Type="http://schemas.openxmlformats.org/officeDocument/2006/relationships/slide" Target="slides/slide2.xml" Id="rId15" /><Relationship Type="http://schemas.openxmlformats.org/officeDocument/2006/relationships/slide" Target="slides/slide10.xml" Id="rId23" /><Relationship Type="http://schemas.openxmlformats.org/officeDocument/2006/relationships/slide" Target="slides/slide15.xml" Id="rId28" /><Relationship Type="http://schemas.openxmlformats.org/officeDocument/2006/relationships/slide" Target="slides/slide23.xml" Id="rId36" /><Relationship Type="http://schemas.openxmlformats.org/officeDocument/2006/relationships/slide" Target="slides/slide36.xml" Id="rId49" /><Relationship Type="http://schemas.openxmlformats.org/officeDocument/2006/relationships/slide" Target="slides/slide44.xml" Id="rId57" /><Relationship Type="http://schemas.openxmlformats.org/officeDocument/2006/relationships/slide" Target="slides/slide48.xml" Id="rId61" /><Relationship Type="http://schemas.openxmlformats.org/officeDocument/2006/relationships/slideMaster" Target="slideMasters/slideMaster9.xml" Id="rId10" /><Relationship Type="http://schemas.openxmlformats.org/officeDocument/2006/relationships/slide" Target="slides/slide6.xml" Id="rId19" /><Relationship Type="http://schemas.openxmlformats.org/officeDocument/2006/relationships/slide" Target="slides/slide18.xml" Id="rId31" /><Relationship Type="http://schemas.openxmlformats.org/officeDocument/2006/relationships/slide" Target="slides/slide31.xml" Id="rId44" /><Relationship Type="http://schemas.openxmlformats.org/officeDocument/2006/relationships/slide" Target="slides/slide39.xml" Id="rId52" /><Relationship Type="http://schemas.openxmlformats.org/officeDocument/2006/relationships/slide" Target="slides/slide47.xml" Id="rId60" /><Relationship Type="http://schemas.openxmlformats.org/officeDocument/2006/relationships/slide" Target="slides/slide52.xml" Id="rId65" /><Relationship Type="http://schemas.openxmlformats.org/officeDocument/2006/relationships/theme" Target="theme/theme1.xml" Id="rId73" /><Relationship Type="http://schemas.openxmlformats.org/officeDocument/2006/relationships/slideMaster" Target="slideMasters/slideMaster3.xml" Id="rId4" /><Relationship Type="http://schemas.openxmlformats.org/officeDocument/2006/relationships/slideMaster" Target="slideMasters/slideMaster8.xml" Id="rId9" /><Relationship Type="http://schemas.openxmlformats.org/officeDocument/2006/relationships/slide" Target="slides/slide1.xml" Id="rId14" /><Relationship Type="http://schemas.openxmlformats.org/officeDocument/2006/relationships/slide" Target="slides/slide9.xml" Id="rId22" /><Relationship Type="http://schemas.openxmlformats.org/officeDocument/2006/relationships/slide" Target="slides/slide14.xml" Id="rId27" /><Relationship Type="http://schemas.openxmlformats.org/officeDocument/2006/relationships/slide" Target="slides/slide17.xml" Id="rId30" /><Relationship Type="http://schemas.openxmlformats.org/officeDocument/2006/relationships/slide" Target="slides/slide22.xml" Id="rId35" /><Relationship Type="http://schemas.openxmlformats.org/officeDocument/2006/relationships/slide" Target="slides/slide30.xml" Id="rId43" /><Relationship Type="http://schemas.openxmlformats.org/officeDocument/2006/relationships/slide" Target="slides/slide35.xml" Id="rId48" /><Relationship Type="http://schemas.openxmlformats.org/officeDocument/2006/relationships/slide" Target="slides/slide43.xml" Id="rId56" /><Relationship Type="http://schemas.openxmlformats.org/officeDocument/2006/relationships/slide" Target="slides/slide51.xml" Id="rId64" /><Relationship Type="http://schemas.openxmlformats.org/officeDocument/2006/relationships/handoutMaster" Target="handoutMasters/handoutMaster1.xml" Id="rId69" /><Relationship Type="http://schemas.openxmlformats.org/officeDocument/2006/relationships/slideMaster" Target="slideMasters/slideMaster7.xml" Id="rId8" /><Relationship Type="http://schemas.openxmlformats.org/officeDocument/2006/relationships/slide" Target="slides/slide38.xml" Id="rId51" /><Relationship Type="http://schemas.openxmlformats.org/officeDocument/2006/relationships/viewProps" Target="viewProps.xml" Id="rId72" /><Relationship Type="http://schemas.openxmlformats.org/officeDocument/2006/relationships/slideMaster" Target="slideMasters/slideMaster2.xml" Id="rId3" /><Relationship Type="http://schemas.openxmlformats.org/officeDocument/2006/relationships/slideMaster" Target="slideMasters/slideMaster11.xml" Id="rId12" /><Relationship Type="http://schemas.openxmlformats.org/officeDocument/2006/relationships/slide" Target="slides/slide4.xml" Id="rId17" /><Relationship Type="http://schemas.openxmlformats.org/officeDocument/2006/relationships/slide" Target="slides/slide12.xml" Id="rId25" /><Relationship Type="http://schemas.openxmlformats.org/officeDocument/2006/relationships/slide" Target="slides/slide20.xml" Id="rId33" /><Relationship Type="http://schemas.openxmlformats.org/officeDocument/2006/relationships/slide" Target="slides/slide25.xml" Id="rId38" /><Relationship Type="http://schemas.openxmlformats.org/officeDocument/2006/relationships/slide" Target="slides/slide33.xml" Id="rId46" /><Relationship Type="http://schemas.openxmlformats.org/officeDocument/2006/relationships/slide" Target="slides/slide46.xml" Id="rId59" /><Relationship Type="http://schemas.openxmlformats.org/officeDocument/2006/relationships/slide" Target="slides/slide54.xml" Id="rId67" /><Relationship Type="http://schemas.openxmlformats.org/officeDocument/2006/relationships/slide" Target="slides/slide7.xml" Id="rId20" /><Relationship Type="http://schemas.openxmlformats.org/officeDocument/2006/relationships/slide" Target="slides/slide28.xml" Id="rId41" /><Relationship Type="http://schemas.openxmlformats.org/officeDocument/2006/relationships/slide" Target="slides/slide41.xml" Id="rId54" /><Relationship Type="http://schemas.openxmlformats.org/officeDocument/2006/relationships/slide" Target="slides/slide49.xml" Id="rId62" /><Relationship Type="http://schemas.openxmlformats.org/officeDocument/2006/relationships/tags" Target="tags/tag1.xml" Id="rId70" /><Relationship Type="http://schemas.openxmlformats.org/officeDocument/2006/relationships/slideMaster" Target="slideMasters/slideMaster5.xml" Id="rId6" /><Relationship Type="http://schemas.openxmlformats.org/officeDocument/2006/relationships/customXml" Target="/customXML/item2.xml" Id="Rb6750a9894d74e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995F-9A3F-4527-BC04-963638F98C7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06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106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44E0F-A2A5-40DE-B5D3-B6043AD60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59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A46D-AFCD-456D-8B0C-E27013F8AAA6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5013"/>
            <a:ext cx="6535738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56336"/>
            <a:ext cx="5335270" cy="44112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1E92-E8C3-4F05-9D0E-2CAC79A2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1E92-E8C3-4F05-9D0E-2CAC79A2BA6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0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4F61E92-E8C3-4F05-9D0E-2CAC79A2BA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81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A56B-724E-4087-845A-AE1B1ADEF3F5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3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A56B-724E-4087-845A-AE1B1ADEF3F5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3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A56B-724E-4087-845A-AE1B1ADEF3F5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3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A56B-724E-4087-845A-AE1B1ADEF3F5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3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414A56B-724E-4087-845A-AE1B1ADEF3F5}" type="slidenum">
              <a:rPr lang="en-GB" smtClean="0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5013"/>
            <a:ext cx="6535738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414A56B-724E-4087-845A-AE1B1ADEF3F5}" type="slidenum">
              <a:rPr lang="en-GB" smtClean="0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4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759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183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484" y="481013"/>
            <a:ext cx="2692400" cy="523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81013"/>
            <a:ext cx="7874000" cy="523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191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188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667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780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87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649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106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819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05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845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396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413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147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385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278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40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424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535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628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217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6679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926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5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108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623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632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429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473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47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00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120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600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857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557338"/>
            <a:ext cx="5283200" cy="415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8684" y="1557338"/>
            <a:ext cx="5283200" cy="415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566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689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419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9812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870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63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490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3997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000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94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411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487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006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55366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68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21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0929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10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844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401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980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122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141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955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839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5575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8435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7558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389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167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0741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841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1750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580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142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4313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375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252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58008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728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564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81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702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6870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568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1A76-7BE2-4662-882E-8BA78C0928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359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703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7645-0F33-4CA1-8B0C-6C54022482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9408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569B-4F2F-41D7-8F48-F32C759C3D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526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4BAF-3395-424E-BD0A-952F9770F2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058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98774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05B-3D6B-4760-A050-FBB63E256C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94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56E7-6209-4FE9-8646-BC74D48E74D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0427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001-2345-4A3C-996A-68FACE86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0868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FFCD-4B34-4BA9-B6B6-30C53D4AB2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320" y="6309341"/>
            <a:ext cx="2844800" cy="365125"/>
          </a:xfrm>
        </p:spPr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974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6B95-4866-491B-99D5-54E6D5F936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577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37EE-A351-46E4-80D7-10A0306E66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72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4156-A365-4E8B-9537-0F0F43151F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511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45CE-55A4-4FE9-B2AA-42F20A016E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6000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45E-203D-480F-8AA3-1E1A5822DC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7558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65AE-4FCB-4EC0-AAC3-C759B5886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65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40759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922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388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8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28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19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511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207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17" y="3"/>
            <a:ext cx="1218988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146553" y="481013"/>
            <a:ext cx="69426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2284" y="1557338"/>
            <a:ext cx="107696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BC47-2810-408C-92E2-462E63DE4D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3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5B36BD-8B87-674B-B37A-9F86BA084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E1689CA-9909-284B-B2CC-404496F9F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D73C-BE5F-4507-8FAB-BCD77FE9EE80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1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2377-4E12-42E0-974E-5D02995C5219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67E8-1E1D-45DB-8490-66A0A98FA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7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2A0-D000-4D14-86A6-184CC52FF0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DRAFT - NOT FOR CIRCULATION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0" y="6381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9609-DC48-4DDF-96FA-41A39884B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3.png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1.xml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5.png"/><Relationship Id="rId4" Type="http://schemas.openxmlformats.org/officeDocument/2006/relationships/slide" Target="slid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6.png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82.xml"/><Relationship Id="rId4" Type="http://schemas.openxmlformats.org/officeDocument/2006/relationships/slide" Target="slide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7.png"/><Relationship Id="rId4" Type="http://schemas.openxmlformats.org/officeDocument/2006/relationships/slide" Target="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053" y="2815936"/>
            <a:ext cx="86453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Safonau proffesiynol ar gyfer addysgu ac arweinyddiaeth </a:t>
            </a:r>
          </a:p>
          <a:p>
            <a:pPr algn="ctr"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  <a:p>
            <a:pPr algn="ctr"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safonau drafft ar gyfer cynorthwyo addysgu</a:t>
            </a:r>
          </a:p>
          <a:p>
            <a:pPr algn="ctr" defTabSz="457200"/>
            <a:endParaRPr lang="en-GB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standards for teaching and leadership </a:t>
            </a:r>
          </a:p>
          <a:p>
            <a:pPr algn="ctr"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standards for assisting teaching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44116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980728"/>
            <a:ext cx="6552728" cy="489654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7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60649"/>
            <a:ext cx="943304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8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1784" y="188640"/>
            <a:ext cx="3384376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Safonau </a:t>
            </a:r>
            <a:r>
              <a:rPr lang="en-GB" b="1" dirty="0" smtClean="0">
                <a:solidFill>
                  <a:srgbClr val="000000"/>
                </a:solidFill>
              </a:rPr>
              <a:t>p</a:t>
            </a:r>
            <a:r>
              <a:rPr lang="x-none" b="1" smtClean="0">
                <a:solidFill>
                  <a:srgbClr val="000000"/>
                </a:solidFill>
              </a:rPr>
              <a:t>roffesiynol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endParaRPr lang="x-none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15652"/>
            <a:ext cx="10116617" cy="7182085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r>
              <a:rPr lang="en-GB" sz="2000" dirty="0" smtClean="0"/>
              <a:t> </a:t>
            </a:r>
            <a:endParaRPr lang="en-GB" sz="2000" dirty="0"/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Cyd-destun a'r safonau proffesiynol newydd... pam </a:t>
            </a:r>
            <a:r>
              <a:rPr lang="en-GB" sz="2000" b="1" dirty="0" smtClean="0">
                <a:solidFill>
                  <a:srgbClr val="000000"/>
                </a:solidFill>
              </a:rPr>
              <a:t>b</a:t>
            </a:r>
            <a:r>
              <a:rPr lang="x-none" sz="2000" b="1" smtClean="0">
                <a:solidFill>
                  <a:srgbClr val="000000"/>
                </a:solidFill>
              </a:rPr>
              <a:t>od </a:t>
            </a:r>
            <a:r>
              <a:rPr lang="x-none" sz="2000" b="1">
                <a:solidFill>
                  <a:srgbClr val="000000"/>
                </a:solidFill>
              </a:rPr>
              <a:t>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000" b="1">
                <a:solidFill>
                  <a:srgbClr val="58B931"/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Cipolwg ar ddisgrifyddion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rweinyddiaeth</a:t>
            </a: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Lle 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Beth nesaf...? Ac unrhyw 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gwestiynau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1537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76672"/>
            <a:ext cx="102971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8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76672"/>
            <a:ext cx="102971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/>
          <a:stretch/>
        </p:blipFill>
        <p:spPr bwMode="auto">
          <a:xfrm>
            <a:off x="-24680" y="2278251"/>
            <a:ext cx="11497543" cy="28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2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8680"/>
            <a:ext cx="1051316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03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1" y="592253"/>
            <a:ext cx="1051316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"/>
          <a:stretch/>
        </p:blipFill>
        <p:spPr bwMode="auto">
          <a:xfrm>
            <a:off x="1055522" y="1988840"/>
            <a:ext cx="973912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25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48680"/>
            <a:ext cx="108012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0416480" y="3284984"/>
            <a:ext cx="720080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8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32656"/>
            <a:ext cx="936104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6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344" y="404668"/>
            <a:ext cx="11809312" cy="7344817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  <a:defRPr b="0" i="0"/>
            </a:pPr>
            <a:r>
              <a:rPr lang="x-none" sz="2400" b="1"/>
              <a:t>annog pob unigolyn i gofnodi llwyddiant (y </a:t>
            </a:r>
            <a:r>
              <a:rPr lang="en-GB" sz="2400" b="1" dirty="0" smtClean="0"/>
              <a:t>p</a:t>
            </a:r>
            <a:r>
              <a:rPr lang="x-none" sz="2400" b="1" smtClean="0"/>
              <a:t>asbort </a:t>
            </a:r>
            <a:r>
              <a:rPr lang="en-GB" sz="2400" b="1" dirty="0" smtClean="0"/>
              <a:t>d</a:t>
            </a:r>
            <a:r>
              <a:rPr lang="x-none" sz="2400" b="1" smtClean="0"/>
              <a:t>ysgu </a:t>
            </a:r>
            <a:r>
              <a:rPr lang="en-GB" sz="2400" b="1" dirty="0" smtClean="0"/>
              <a:t>p</a:t>
            </a:r>
            <a:r>
              <a:rPr lang="x-none" sz="2400" b="1" smtClean="0"/>
              <a:t>roffesiynol</a:t>
            </a:r>
            <a:r>
              <a:rPr lang="x-none" sz="2400" b="1"/>
              <a:t>)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/>
              <a:t>dadansoddi llwyddiannau gyda nhw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/>
              <a:t>dros gyfnod y flwyddyn, cofnodi enghreifftiau o bethau fel...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rgbClr val="58B931"/>
              </a:solidFill>
            </a:endParaRPr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847531" y="2204987"/>
            <a:ext cx="9019012" cy="445044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enghreifftiau o addysgu llwyddiannus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ymweliad addysgol wedi'i drefnu'n dda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arddangosfa neu weithgaredd sy'n ysgogi dysgu pellach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cyfraniad defnyddiol at gyfarfod staff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bod yn rhan o grŵp datblygu'r cwricwlwm ehangach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delio'n dda â mater sensitif gyda </a:t>
            </a:r>
            <a:r>
              <a:rPr lang="x-none" sz="2400" b="1" kern="0" smtClean="0"/>
              <a:t>rhiant</a:t>
            </a:r>
            <a:r>
              <a:rPr lang="en-GB" sz="2400" b="1" kern="0" dirty="0" smtClean="0"/>
              <a:t>/gofalwr</a:t>
            </a:r>
            <a:endParaRPr lang="x-none" sz="2400" b="1" ker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datblygu agwedd 'newydd' ar addysgu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awgrymu newid i bolisi ysgol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cysylltu â chyflogwr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/>
            </a:pPr>
            <a:r>
              <a:rPr lang="x-none" sz="2400" b="1" kern="0"/>
              <a:t>ymwneud ag ymchwil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70719659-FB11-4F2A-8484-4967842C0FCB}"/>
              </a:ext>
            </a:extLst>
          </p:cNvPr>
          <p:cNvSpPr txBox="1"/>
          <p:nvPr/>
        </p:nvSpPr>
        <p:spPr>
          <a:xfrm>
            <a:off x="1271464" y="237184"/>
            <a:ext cx="842493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Defnyddio'r safonau.... gydag athrawon unigol a thimau</a:t>
            </a:r>
          </a:p>
        </p:txBody>
      </p:sp>
    </p:spTree>
    <p:extLst>
      <p:ext uri="{BB962C8B-B14F-4D97-AF65-F5344CB8AC3E}">
        <p14:creationId xmlns:p14="http://schemas.microsoft.com/office/powerpoint/2010/main" val="2318638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728" y="260648"/>
            <a:ext cx="3384376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Safonau </a:t>
            </a:r>
            <a:r>
              <a:rPr lang="en-GB" b="1" dirty="0" smtClean="0">
                <a:solidFill>
                  <a:srgbClr val="000000"/>
                </a:solidFill>
              </a:rPr>
              <a:t>p</a:t>
            </a:r>
            <a:r>
              <a:rPr lang="x-none" b="1" smtClean="0">
                <a:solidFill>
                  <a:srgbClr val="000000"/>
                </a:solidFill>
              </a:rPr>
              <a:t>roffesiynol</a:t>
            </a:r>
            <a:r>
              <a:rPr lang="x-none" b="1">
                <a:solidFill>
                  <a:srgbClr val="000000"/>
                </a:solidFill>
              </a:rPr>
              <a:t/>
            </a:r>
            <a:br>
              <a:rPr lang="x-none" b="1">
                <a:solidFill>
                  <a:srgbClr val="000000"/>
                </a:solidFill>
              </a:rPr>
            </a:br>
            <a:endParaRPr lang="x-none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44624"/>
            <a:ext cx="10116617" cy="7182085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Cyd-destun a'r safonau proffesiynol newydd... pam fod 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Cipolwg ar ddisgrifyddion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rweinyddiaeth</a:t>
            </a: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Lle 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Beth nesaf...? Ac unrhyw 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gwestiynau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946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512" y="671985"/>
            <a:ext cx="9433048" cy="7077619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/>
          </a:p>
          <a:p>
            <a:pPr>
              <a:buFont typeface="Wingdings" pitchFamily="2" charset="2"/>
              <a:buChar char="Ø"/>
              <a:defRPr b="0" i="0"/>
            </a:pP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trefnu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amser penodol gyda'r athro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rhestr o ystyriaethau fesul safon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dechrau gyda chofnod yr athro (y pasbort dysgu proffesiynol) ac archwilio'r disgrifyddion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felly roedd y rhain yn gyfraniadau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cryf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  <a:p>
            <a:pPr marL="0" indent="0" eaLnBrk="1" hangingPunct="1">
              <a:buNone/>
              <a:defRPr b="0" i="0"/>
            </a:pP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91883" y="3501008"/>
            <a:ext cx="6493689" cy="267765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x-none" sz="2400"/>
              <a:t>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sut rydych yn gwybod hyn?</a:t>
            </a:r>
          </a:p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yw'r effaith?</a:t>
            </a:r>
          </a:p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yw'r 5 safon yn cydbwyso?... pam lai?</a:t>
            </a:r>
          </a:p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sut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mae lledaenu'r pethau da? </a:t>
            </a:r>
          </a:p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pwy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allech chi ei helpu?</a:t>
            </a:r>
          </a:p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 sut gallwn ni eich helpu chi?</a:t>
            </a:r>
          </a:p>
          <a:p>
            <a:pPr>
              <a:buFont typeface="Wingdings" panose="05000000000000000000" pitchFamily="2" charset="2"/>
              <a:buChar char="§"/>
              <a:defRPr b="0" i="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uchelgeisiau ar gyfer y tro nesaf?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3D65FC1E-1E34-49A1-98F6-88A8261E3295}"/>
              </a:ext>
            </a:extLst>
          </p:cNvPr>
          <p:cNvSpPr txBox="1"/>
          <p:nvPr/>
        </p:nvSpPr>
        <p:spPr>
          <a:xfrm>
            <a:off x="1991627" y="620688"/>
            <a:ext cx="727272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Defnyddio'r safonau fel rhan o wella parhaus</a:t>
            </a:r>
          </a:p>
        </p:txBody>
      </p:sp>
    </p:spTree>
    <p:extLst>
      <p:ext uri="{BB962C8B-B14F-4D97-AF65-F5344CB8AC3E}">
        <p14:creationId xmlns:p14="http://schemas.microsoft.com/office/powerpoint/2010/main" val="12424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548682"/>
            <a:ext cx="11089232" cy="7200799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 smtClean="0"/>
          </a:p>
          <a:p>
            <a:pPr marL="0" indent="0" eaLnBrk="1" hangingPunct="1">
              <a:buNone/>
              <a:defRPr b="0" i="0"/>
            </a:pPr>
            <a:endParaRPr lang="en-GB" sz="2400" dirty="0"/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trin pob athro unigol fel adnodd gwerthfawr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galluogi arweinwyr uwch a staff cymwys eraill i arddangos arferion addysgu da ar draws yr ysgol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dangos bod yr arweinyddiaeth yn ymrwymedig i ddysgu'r Gymraeg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cynnwys llais y staff ar benderfyniadau polisi 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ac annog twf unigolion a'r tîm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0DF117CA-18CD-4795-BA13-A701DF03D011}"/>
              </a:ext>
            </a:extLst>
          </p:cNvPr>
          <p:cNvSpPr txBox="1"/>
          <p:nvPr/>
        </p:nvSpPr>
        <p:spPr>
          <a:xfrm>
            <a:off x="1775602" y="404788"/>
            <a:ext cx="497352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Helpu proffesiynoldeb i ffynnu</a:t>
            </a:r>
          </a:p>
        </p:txBody>
      </p:sp>
    </p:spTree>
    <p:extLst>
      <p:ext uri="{BB962C8B-B14F-4D97-AF65-F5344CB8AC3E}">
        <p14:creationId xmlns:p14="http://schemas.microsoft.com/office/powerpoint/2010/main" val="301282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9736" y="116632"/>
            <a:ext cx="3099429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smtClean="0">
                <a:solidFill>
                  <a:srgbClr val="000000"/>
                </a:solidFill>
              </a:rPr>
              <a:t>Safonau </a:t>
            </a:r>
            <a:r>
              <a:rPr lang="en-GB" dirty="0" smtClean="0">
                <a:solidFill>
                  <a:srgbClr val="000000"/>
                </a:solidFill>
              </a:rPr>
              <a:t>p</a:t>
            </a:r>
            <a:r>
              <a:rPr lang="x-none" smtClean="0">
                <a:solidFill>
                  <a:srgbClr val="000000"/>
                </a:solidFill>
              </a:rPr>
              <a:t>roffesiynol </a:t>
            </a:r>
            <a:r>
              <a:rPr lang="x-none">
                <a:solidFill>
                  <a:srgbClr val="000000"/>
                </a:solidFill>
              </a:rPr>
              <a:t/>
            </a:r>
            <a:br>
              <a:rPr lang="x-none">
                <a:solidFill>
                  <a:srgbClr val="000000"/>
                </a:solidFill>
              </a:rPr>
            </a:br>
            <a:endParaRPr lang="x-none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0"/>
            <a:ext cx="10116617" cy="7182085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r>
              <a:rPr lang="en-GB" sz="2000" dirty="0" smtClean="0"/>
              <a:t> </a:t>
            </a:r>
            <a:endParaRPr lang="en-GB" sz="2000" dirty="0"/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Cyd-destun a'r safonau proffesiynol newydd... pam </a:t>
            </a:r>
            <a:r>
              <a:rPr lang="en-GB" sz="2000" b="1" dirty="0" smtClean="0">
                <a:solidFill>
                  <a:srgbClr val="000000"/>
                </a:solidFill>
              </a:rPr>
              <a:t>b</a:t>
            </a:r>
            <a:r>
              <a:rPr lang="x-none" sz="2000" b="1" smtClean="0">
                <a:solidFill>
                  <a:srgbClr val="000000"/>
                </a:solidFill>
              </a:rPr>
              <a:t>od </a:t>
            </a:r>
            <a:r>
              <a:rPr lang="x-none" sz="2000" b="1">
                <a:solidFill>
                  <a:srgbClr val="000000"/>
                </a:solidFill>
              </a:rPr>
              <a:t>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000" b="1">
                <a:solidFill>
                  <a:srgbClr val="000000"/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58B93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58B931"/>
                </a:solidFill>
              </a:rPr>
              <a:t>Cipolwg ar ddisgrifyddion </a:t>
            </a:r>
            <a:r>
              <a:rPr lang="en-GB" sz="2000" b="1" dirty="0" smtClean="0">
                <a:solidFill>
                  <a:srgbClr val="58B931"/>
                </a:solidFill>
              </a:rPr>
              <a:t>a</a:t>
            </a:r>
            <a:r>
              <a:rPr lang="x-none" sz="2000" b="1" smtClean="0">
                <a:solidFill>
                  <a:srgbClr val="58B931"/>
                </a:solidFill>
              </a:rPr>
              <a:t>rweinyddiaeth</a:t>
            </a:r>
            <a:r>
              <a:rPr lang="x-none" sz="2000" b="1">
                <a:solidFill>
                  <a:srgbClr val="58B931"/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Lle 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Beth nesaf...? Ac unrhyw 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gwestiynau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7920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23833"/>
            <a:ext cx="892899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725144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412775"/>
            <a:ext cx="187220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0"/>
            <a:ext cx="11377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6" y="48529"/>
            <a:ext cx="11376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799"/>
          <a:stretch/>
        </p:blipFill>
        <p:spPr bwMode="auto">
          <a:xfrm>
            <a:off x="623392" y="1124744"/>
            <a:ext cx="2128063" cy="1228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3" name="Down Arrow 2"/>
          <p:cNvSpPr/>
          <p:nvPr/>
        </p:nvSpPr>
        <p:spPr>
          <a:xfrm rot="2571764">
            <a:off x="9844675" y="5169144"/>
            <a:ext cx="842616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77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734800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6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734800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" y="2492896"/>
            <a:ext cx="1473687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9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5"/>
          <a:stretch/>
        </p:blipFill>
        <p:spPr bwMode="auto">
          <a:xfrm>
            <a:off x="266702" y="116632"/>
            <a:ext cx="11925300" cy="637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5"/>
          <a:stretch/>
        </p:blipFill>
        <p:spPr bwMode="auto">
          <a:xfrm>
            <a:off x="119336" y="126115"/>
            <a:ext cx="12072666" cy="637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5545"/>
            <a:ext cx="15053427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3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76" y="188640"/>
            <a:ext cx="11791951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2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76" y="158772"/>
            <a:ext cx="11791951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r="-6858" b="1"/>
          <a:stretch/>
        </p:blipFill>
        <p:spPr bwMode="auto">
          <a:xfrm>
            <a:off x="1" y="2432964"/>
            <a:ext cx="13656840" cy="35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5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5720" y="188640"/>
            <a:ext cx="3384376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 </a:t>
            </a:r>
            <a:r>
              <a:rPr lang="x-none" b="1" smtClean="0">
                <a:solidFill>
                  <a:srgbClr val="000000"/>
                </a:solidFill>
              </a:rPr>
              <a:t>Safonau </a:t>
            </a:r>
            <a:r>
              <a:rPr lang="en-GB" b="1" dirty="0" smtClean="0">
                <a:solidFill>
                  <a:srgbClr val="000000"/>
                </a:solidFill>
              </a:rPr>
              <a:t>p</a:t>
            </a:r>
            <a:r>
              <a:rPr lang="x-none" b="1" smtClean="0">
                <a:solidFill>
                  <a:srgbClr val="000000"/>
                </a:solidFill>
              </a:rPr>
              <a:t>roffesiynol</a:t>
            </a:r>
            <a:endParaRPr lang="x-none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-99392"/>
            <a:ext cx="10116617" cy="7305513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endParaRPr lang="en-GB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CC00"/>
                </a:solidFill>
              </a:rPr>
              <a:t>Cyd-destun </a:t>
            </a:r>
            <a:r>
              <a:rPr lang="en-GB" sz="2000" b="1" dirty="0" smtClean="0">
                <a:solidFill>
                  <a:srgbClr val="00CC00"/>
                </a:solidFill>
              </a:rPr>
              <a:t>y</a:t>
            </a:r>
            <a:r>
              <a:rPr lang="x-none" sz="2000" b="1" smtClean="0">
                <a:solidFill>
                  <a:srgbClr val="00CC00"/>
                </a:solidFill>
              </a:rPr>
              <a:t> </a:t>
            </a:r>
            <a:r>
              <a:rPr lang="x-none" sz="2000" b="1">
                <a:solidFill>
                  <a:srgbClr val="00CC00"/>
                </a:solidFill>
              </a:rPr>
              <a:t>safonau proffesiynol newydd... pam </a:t>
            </a:r>
            <a:r>
              <a:rPr lang="en-GB" sz="2000" b="1" dirty="0" smtClean="0">
                <a:solidFill>
                  <a:srgbClr val="00CC00"/>
                </a:solidFill>
              </a:rPr>
              <a:t>b</a:t>
            </a:r>
            <a:r>
              <a:rPr lang="x-none" sz="2000" b="1" smtClean="0">
                <a:solidFill>
                  <a:srgbClr val="00CC00"/>
                </a:solidFill>
              </a:rPr>
              <a:t>od </a:t>
            </a:r>
            <a:r>
              <a:rPr lang="x-none" sz="2000" b="1">
                <a:solidFill>
                  <a:srgbClr val="00CC00"/>
                </a:solidFill>
              </a:rPr>
              <a:t>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CC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Cipolwg ar ddisgrifyddion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rweinyddiaeth</a:t>
            </a: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Lle 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Beth nesaf...? Ac unrhyw 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gwestiynau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6943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76" y="188641"/>
            <a:ext cx="1101722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76" y="188641"/>
            <a:ext cx="1101722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4"/>
          <a:stretch/>
        </p:blipFill>
        <p:spPr bwMode="auto">
          <a:xfrm>
            <a:off x="191344" y="2348880"/>
            <a:ext cx="117702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3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7608" y="188640"/>
            <a:ext cx="7488832" cy="576064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x-none" sz="2100" b="1">
                <a:solidFill>
                  <a:schemeClr val="bg2"/>
                </a:solidFill>
              </a:rPr>
              <a:t>    </a:t>
            </a:r>
            <a:r>
              <a:rPr lang="x-none" sz="2100" b="1">
                <a:solidFill>
                  <a:srgbClr val="000000"/>
                </a:solidFill>
              </a:rPr>
              <a:t>Gydag unigolion mewn swyddi arweinyddiaeth ffurfiol...</a:t>
            </a:r>
            <a:br>
              <a:rPr lang="x-none" sz="2100" b="1">
                <a:solidFill>
                  <a:srgbClr val="000000"/>
                </a:solidFill>
              </a:rPr>
            </a:br>
            <a:endParaRPr lang="x-none" sz="2100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418711"/>
            <a:ext cx="11737304" cy="7330770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/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>
                <a:solidFill>
                  <a:srgbClr val="7030A0"/>
                </a:solidFill>
              </a:rPr>
              <a:t> </a:t>
            </a:r>
            <a:r>
              <a:rPr lang="x-none" sz="2400" b="1">
                <a:solidFill>
                  <a:srgbClr val="000000"/>
                </a:solidFill>
              </a:rPr>
              <a:t>annog pob unigolyn i gofnodi llwyddiant (y 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x-none" sz="2400" b="1" smtClean="0">
                <a:solidFill>
                  <a:srgbClr val="000000"/>
                </a:solidFill>
              </a:rPr>
              <a:t>asbort </a:t>
            </a:r>
            <a:r>
              <a:rPr lang="en-GB" sz="2400" b="1" dirty="0" smtClean="0">
                <a:solidFill>
                  <a:srgbClr val="000000"/>
                </a:solidFill>
              </a:rPr>
              <a:t>d</a:t>
            </a:r>
            <a:r>
              <a:rPr lang="x-none" sz="2400" b="1" smtClean="0">
                <a:solidFill>
                  <a:srgbClr val="000000"/>
                </a:solidFill>
              </a:rPr>
              <a:t>ysgu 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x-none" sz="2400" b="1" smtClean="0">
                <a:solidFill>
                  <a:srgbClr val="000000"/>
                </a:solidFill>
              </a:rPr>
              <a:t>roffesiynol</a:t>
            </a:r>
            <a:r>
              <a:rPr lang="x-none" sz="2400" b="1">
                <a:solidFill>
                  <a:srgbClr val="00000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rgbClr val="000000"/>
                </a:solidFill>
              </a:rPr>
              <a:t> dadansoddi llwyddiannau gyda nhw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rgbClr val="000000"/>
                </a:solidFill>
              </a:rPr>
              <a:t> dros </a:t>
            </a:r>
            <a:r>
              <a:rPr lang="x-none" sz="2400" b="1" smtClean="0">
                <a:solidFill>
                  <a:srgbClr val="000000"/>
                </a:solidFill>
              </a:rPr>
              <a:t>y </a:t>
            </a:r>
            <a:r>
              <a:rPr lang="x-none" sz="2400" b="1">
                <a:solidFill>
                  <a:srgbClr val="000000"/>
                </a:solidFill>
              </a:rPr>
              <a:t>flwyddyn, cofnodi enghreifftiau o bethau fel...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dirty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847531" y="2219035"/>
            <a:ext cx="9596228" cy="445044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enghreifftiau llwyddiannus iawn o wella addysgu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enghraifft </a:t>
            </a:r>
            <a:r>
              <a:rPr lang="x-none" sz="2400" b="1" kern="0">
                <a:solidFill>
                  <a:srgbClr val="000000"/>
                </a:solidFill>
                <a:latin typeface="Arial"/>
              </a:rPr>
              <a:t>lwyddiannus o gefnogi cydweithiwr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lang="x-none" sz="2400" b="1" kern="0">
                <a:solidFill>
                  <a:srgbClr val="000000"/>
                </a:solidFill>
                <a:latin typeface="Arial"/>
              </a:rPr>
              <a:t>ffordd y mae tîm wedi cael ei ddatblygu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lang="x-none" sz="2400" b="1" kern="0">
                <a:solidFill>
                  <a:srgbClr val="000000"/>
                </a:solidFill>
                <a:latin typeface="Arial"/>
              </a:rPr>
              <a:t>datblygu strategol effeithiol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cyfraniad yr ysgol at rwydwaith dysgu ehangach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datblygu ymddiriedaeth ymhlith rhieni / gofalwyr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delio â materion disgyblu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sicrhau polisi'r ysgol yn ymarferol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lang="x-none" sz="2400" b="1" kern="0">
                <a:solidFill>
                  <a:srgbClr val="000000"/>
                </a:solidFill>
                <a:latin typeface="Arial"/>
              </a:rPr>
              <a:t>datblygu effaith dysgu proffesiynol gyda chydweithwyr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</a:rPr>
              <a:t>cyfrannu at ddatblygu mewn ysgolion eraill</a:t>
            </a:r>
          </a:p>
        </p:txBody>
      </p:sp>
    </p:spTree>
    <p:extLst>
      <p:ext uri="{BB962C8B-B14F-4D97-AF65-F5344CB8AC3E}">
        <p14:creationId xmlns:p14="http://schemas.microsoft.com/office/powerpoint/2010/main" val="3599935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541" y="188643"/>
            <a:ext cx="6984779" cy="483221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x-none" sz="2000" b="1">
                <a:solidFill>
                  <a:schemeClr val="bg2"/>
                </a:solidFill>
              </a:rPr>
              <a:t>        </a:t>
            </a:r>
            <a:r>
              <a:rPr lang="x-none" sz="2000" b="1">
                <a:solidFill>
                  <a:srgbClr val="000000"/>
                </a:solidFill>
              </a:rPr>
              <a:t>Defnyddio'r safonau arweinyddiaeth ... fel adolygydd</a:t>
            </a:r>
            <a:br>
              <a:rPr lang="x-none" sz="2000" b="1">
                <a:solidFill>
                  <a:srgbClr val="000000"/>
                </a:solidFill>
              </a:rPr>
            </a:br>
            <a:endParaRPr lang="x-none" sz="2000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671862"/>
            <a:ext cx="11089232" cy="7581674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 smtClean="0">
                <a:solidFill>
                  <a:srgbClr val="000000"/>
                </a:solidFill>
              </a:rPr>
              <a:t>trefnu </a:t>
            </a:r>
            <a:r>
              <a:rPr lang="x-none" sz="2400" b="1">
                <a:solidFill>
                  <a:srgbClr val="000000"/>
                </a:solidFill>
              </a:rPr>
              <a:t>amser penodol gyda'r arweinydd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 smtClean="0">
                <a:solidFill>
                  <a:srgbClr val="000000"/>
                </a:solidFill>
              </a:rPr>
              <a:t>rhestr </a:t>
            </a:r>
            <a:r>
              <a:rPr lang="x-none" sz="2400" b="1">
                <a:solidFill>
                  <a:srgbClr val="000000"/>
                </a:solidFill>
              </a:rPr>
              <a:t>o ystyriaethau fesul safon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>
                <a:solidFill>
                  <a:srgbClr val="000000"/>
                </a:solidFill>
              </a:rPr>
              <a:t>dechrau gyda chofnod yr arweinydd (y pasbort dysgu proffesiynol) ac archwilio'r disgrifyddion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r>
              <a:rPr lang="x-none" sz="2400" b="1" smtClean="0">
                <a:solidFill>
                  <a:srgbClr val="000000"/>
                </a:solidFill>
              </a:rPr>
              <a:t>felly </a:t>
            </a:r>
            <a:r>
              <a:rPr lang="x-none" sz="2400" b="1">
                <a:solidFill>
                  <a:srgbClr val="000000"/>
                </a:solidFill>
              </a:rPr>
              <a:t>roedd y rhain yn gyfraniadau </a:t>
            </a:r>
            <a:r>
              <a:rPr lang="en-GB" sz="2400" b="1" dirty="0" smtClean="0">
                <a:solidFill>
                  <a:srgbClr val="000000"/>
                </a:solidFill>
              </a:rPr>
              <a:t>cryf</a:t>
            </a:r>
            <a:r>
              <a:rPr lang="x-none" sz="2400" b="1" smtClean="0">
                <a:solidFill>
                  <a:srgbClr val="000000"/>
                </a:solidFill>
              </a:rPr>
              <a:t>...</a:t>
            </a:r>
            <a:endParaRPr lang="x-none" sz="2400" b="1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51585" y="3405792"/>
            <a:ext cx="6998755" cy="267765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0" i="0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sut rydych yn gwybod hyn?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beth yw'r effaith?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a yw'r 5 safon yn cydbwyso?... pam lai?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sut mae lledaenu'r pethau da?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pwy allech chi ei helpu?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sut gallwn ni eich helpu chi?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b="0" i="0"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...uchelgeisiau ar gyfer y tro nesaf?</a:t>
            </a:r>
          </a:p>
        </p:txBody>
      </p:sp>
    </p:spTree>
    <p:extLst>
      <p:ext uri="{BB962C8B-B14F-4D97-AF65-F5344CB8AC3E}">
        <p14:creationId xmlns:p14="http://schemas.microsoft.com/office/powerpoint/2010/main" val="520664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728" y="188640"/>
            <a:ext cx="3384376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Safonau </a:t>
            </a:r>
            <a:r>
              <a:rPr lang="en-GB" b="1" dirty="0" smtClean="0">
                <a:solidFill>
                  <a:srgbClr val="000000"/>
                </a:solidFill>
              </a:rPr>
              <a:t>p</a:t>
            </a:r>
            <a:r>
              <a:rPr lang="x-none" b="1" smtClean="0">
                <a:solidFill>
                  <a:srgbClr val="000000"/>
                </a:solidFill>
              </a:rPr>
              <a:t>roffesiynol</a:t>
            </a:r>
            <a:r>
              <a:rPr lang="x-none">
                <a:solidFill>
                  <a:srgbClr val="000000"/>
                </a:solidFill>
              </a:rPr>
              <a:t/>
            </a:r>
            <a:br>
              <a:rPr lang="x-none">
                <a:solidFill>
                  <a:srgbClr val="000000"/>
                </a:solidFill>
              </a:rPr>
            </a:br>
            <a:endParaRPr lang="x-none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30510"/>
            <a:ext cx="10116617" cy="7182085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Cyd-destun a'r safonau proffesiynol newydd... pam </a:t>
            </a:r>
            <a:r>
              <a:rPr lang="en-GB" sz="2000" b="1" dirty="0" smtClean="0">
                <a:solidFill>
                  <a:srgbClr val="000000"/>
                </a:solidFill>
              </a:rPr>
              <a:t>b</a:t>
            </a:r>
            <a:r>
              <a:rPr lang="x-none" sz="2000" b="1" smtClean="0">
                <a:solidFill>
                  <a:srgbClr val="000000"/>
                </a:solidFill>
              </a:rPr>
              <a:t>od </a:t>
            </a:r>
            <a:r>
              <a:rPr lang="x-none" sz="2000" b="1">
                <a:solidFill>
                  <a:srgbClr val="000000"/>
                </a:solidFill>
              </a:rPr>
              <a:t>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000" b="1">
                <a:solidFill>
                  <a:srgbClr val="000000"/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58B93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 smtClean="0">
                <a:solidFill>
                  <a:srgbClr val="000000"/>
                </a:solidFill>
              </a:rPr>
              <a:t>Cipolwg </a:t>
            </a:r>
            <a:r>
              <a:rPr lang="x-none" sz="2000" b="1">
                <a:solidFill>
                  <a:srgbClr val="000000"/>
                </a:solidFill>
              </a:rPr>
              <a:t>ar ddisgrifyddion </a:t>
            </a:r>
            <a:r>
              <a:rPr lang="en-GB" sz="2000" b="1" dirty="0" smtClean="0">
                <a:solidFill>
                  <a:srgbClr val="000000"/>
                </a:solidFill>
              </a:rPr>
              <a:t>a</a:t>
            </a:r>
            <a:r>
              <a:rPr lang="x-none" sz="2000" b="1" smtClean="0">
                <a:solidFill>
                  <a:srgbClr val="000000"/>
                </a:solidFill>
              </a:rPr>
              <a:t>rweinyddiaeth</a:t>
            </a:r>
            <a:r>
              <a:rPr lang="x-none" sz="2000" b="1">
                <a:solidFill>
                  <a:srgbClr val="000000"/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000" b="1">
                <a:solidFill>
                  <a:srgbClr val="58B931"/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58B93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Lle 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Beth nesaf...? Ac unrhyw 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gwestiynau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526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6000" y="116635"/>
            <a:ext cx="9000000" cy="66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90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32" y="260648"/>
            <a:ext cx="93610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51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32" y="260648"/>
            <a:ext cx="93610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47" t="19895" r="-276" b="30155"/>
          <a:stretch/>
        </p:blipFill>
        <p:spPr bwMode="auto">
          <a:xfrm>
            <a:off x="-168696" y="3645024"/>
            <a:ext cx="105131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9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32" y="260648"/>
            <a:ext cx="93610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82" t="26383" r="6989" b="21798"/>
          <a:stretch/>
        </p:blipFill>
        <p:spPr bwMode="auto">
          <a:xfrm>
            <a:off x="983432" y="2573078"/>
            <a:ext cx="9266354" cy="17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7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2" y="260648"/>
            <a:ext cx="10081119" cy="651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6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7488" y="175590"/>
            <a:ext cx="8803143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Cenhadaeth </a:t>
            </a:r>
            <a:r>
              <a:rPr lang="x-none" b="1">
                <a:solidFill>
                  <a:srgbClr val="000000"/>
                </a:solidFill>
              </a:rPr>
              <a:t>ein </a:t>
            </a:r>
            <a:r>
              <a:rPr lang="en-GB" b="1" dirty="0" smtClean="0">
                <a:solidFill>
                  <a:srgbClr val="000000"/>
                </a:solidFill>
              </a:rPr>
              <a:t>c</a:t>
            </a:r>
            <a:r>
              <a:rPr lang="x-none" b="1" smtClean="0">
                <a:solidFill>
                  <a:srgbClr val="000000"/>
                </a:solidFill>
              </a:rPr>
              <a:t>enedl</a:t>
            </a:r>
            <a:r>
              <a:rPr lang="x-none" b="1">
                <a:solidFill>
                  <a:srgbClr val="000000"/>
                </a:solidFill>
              </a:rPr>
              <a:t>: </a:t>
            </a:r>
            <a:r>
              <a:rPr lang="en-GB" b="1" dirty="0" smtClean="0">
                <a:solidFill>
                  <a:srgbClr val="000000"/>
                </a:solidFill>
              </a:rPr>
              <a:t>y</a:t>
            </a:r>
            <a:r>
              <a:rPr lang="x-none" b="1" smtClean="0">
                <a:solidFill>
                  <a:srgbClr val="000000"/>
                </a:solidFill>
              </a:rPr>
              <a:t>r </a:t>
            </a:r>
            <a:r>
              <a:rPr lang="en-GB" b="1" dirty="0" smtClean="0">
                <a:solidFill>
                  <a:srgbClr val="000000"/>
                </a:solidFill>
              </a:rPr>
              <a:t>a</a:t>
            </a:r>
            <a:r>
              <a:rPr lang="x-none" b="1" smtClean="0">
                <a:solidFill>
                  <a:srgbClr val="000000"/>
                </a:solidFill>
              </a:rPr>
              <a:t>genda </a:t>
            </a:r>
            <a:r>
              <a:rPr lang="en-GB" b="1" dirty="0" smtClean="0">
                <a:solidFill>
                  <a:srgbClr val="000000"/>
                </a:solidFill>
              </a:rPr>
              <a:t>a</a:t>
            </a:r>
            <a:r>
              <a:rPr lang="x-none" b="1" smtClean="0">
                <a:solidFill>
                  <a:srgbClr val="000000"/>
                </a:solidFill>
              </a:rPr>
              <a:t>ddysg </a:t>
            </a:r>
            <a:r>
              <a:rPr lang="x-none" b="1">
                <a:solidFill>
                  <a:srgbClr val="000000"/>
                </a:solidFill>
              </a:rPr>
              <a:t>yng Nghymru...</a:t>
            </a:r>
            <a:br>
              <a:rPr lang="x-none" b="1">
                <a:solidFill>
                  <a:srgbClr val="000000"/>
                </a:solidFill>
              </a:rPr>
            </a:br>
            <a:endParaRPr lang="x-none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466" y="476673"/>
            <a:ext cx="10116617" cy="6880878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1850" dirty="0"/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Diwygio... Cwricwlwm i Gymru, Cymwys am Oes, Addysgu Athrawon 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Yfory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 nawr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yn Addysg yng Nghymru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 c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enhadaeth 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ein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enedl 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2017-21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Cwricwlwm a Chymwysterau... y Gymraeg a diwylliant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Anghenion dysgu 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ychwanegol</a:t>
            </a: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, profiadau niweidiol yn ystod 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plentyndod</a:t>
            </a: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Addysg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ychwynnol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thrawon</a:t>
            </a: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Academi Genedlaethol Arweinyddiaeth Addysgol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Safonau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roffesiynol</a:t>
            </a: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...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ddysgu</a:t>
            </a: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rweinyddiaeth</a:t>
            </a: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ynorthwyo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ddysgu</a:t>
            </a: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Atebolrwydd... arolygu... categoreiddio... diwygio mesurau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1850" b="1">
                <a:solidFill>
                  <a:schemeClr val="bg2">
                    <a:lumMod val="50000"/>
                  </a:schemeClr>
                </a:solidFill>
              </a:rPr>
              <a:t>Cyflog ac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modau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thrawon </a:t>
            </a:r>
            <a:r>
              <a:rPr lang="en-GB" sz="1850" b="1" dirty="0" smtClean="0">
                <a:solidFill>
                  <a:schemeClr val="bg2">
                    <a:lumMod val="50000"/>
                  </a:schemeClr>
                </a:solidFill>
              </a:rPr>
              <a:t>y</a:t>
            </a:r>
            <a:r>
              <a:rPr lang="x-none" sz="1850" b="1" smtClean="0">
                <a:solidFill>
                  <a:schemeClr val="bg2">
                    <a:lumMod val="50000"/>
                  </a:schemeClr>
                </a:solidFill>
              </a:rPr>
              <a:t>sgol</a:t>
            </a:r>
            <a:endParaRPr lang="x-none" sz="185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185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185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marL="0" indent="0" eaLnBrk="1" hangingPunct="1">
              <a:buNone/>
              <a:defRPr b="0" i="0"/>
            </a:pPr>
            <a:r>
              <a:rPr lang="x-none" sz="185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421176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7"/>
          <p:cNvSpPr/>
          <p:nvPr/>
        </p:nvSpPr>
        <p:spPr>
          <a:xfrm rot="17313019" flipV="1">
            <a:off x="3180699" y="1375987"/>
            <a:ext cx="6492331" cy="50197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344" y="692696"/>
            <a:ext cx="11653048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000" b="1">
                <a:solidFill>
                  <a:srgbClr val="000099"/>
                </a:solidFill>
              </a:rPr>
              <a:t>ADDYSGEG: Dylanwadu ar ddysgwyr... helpu i ddatblygu agwedd gadarnhaol</a:t>
            </a:r>
            <a:r>
              <a:rPr lang="x-none" sz="20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35" y="1776118"/>
            <a:ext cx="753213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000099"/>
                </a:solidFill>
              </a:rPr>
              <a:t>Arsylwi ar ddysgwyr</a:t>
            </a: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191344" y="2465080"/>
            <a:ext cx="11371899" cy="685059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Mae'r cynorthwyydd addysgu yn gallu arsylwi ar grwpiau penodol o ddysgwyr i nodi pa mor heriol yw'r gwaith a beth sy'n ddisgwyliedig er mwyn helpu'r athro i dargedu dysgu yn fwy effeithiol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1280" y="4297767"/>
            <a:ext cx="7191157" cy="923330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defRPr b="0" i="0"/>
            </a:pPr>
            <a:r>
              <a:rPr lang="x-none">
                <a:solidFill>
                  <a:prstClr val="black"/>
                </a:solidFill>
              </a:rPr>
              <a:t>Mae'r cynorthwyydd addysgu yn gallu cefnogi addysgu drwy wneud sylwadau pendant am y ffordd </a:t>
            </a:r>
            <a:r>
              <a:rPr lang="en-GB" dirty="0" smtClean="0">
                <a:solidFill>
                  <a:prstClr val="black"/>
                </a:solidFill>
              </a:rPr>
              <a:t>y </a:t>
            </a:r>
            <a:r>
              <a:rPr lang="x-none" smtClean="0">
                <a:solidFill>
                  <a:prstClr val="black"/>
                </a:solidFill>
              </a:rPr>
              <a:t>mae </a:t>
            </a:r>
            <a:r>
              <a:rPr lang="x-none">
                <a:solidFill>
                  <a:prstClr val="black"/>
                </a:solidFill>
              </a:rPr>
              <a:t>dysgwyr yn mynd i'r afael â thasgau a beth sy'n helpu neu'n </a:t>
            </a:r>
            <a:r>
              <a:rPr lang="en-GB" dirty="0" err="1" smtClean="0">
                <a:solidFill>
                  <a:prstClr val="black"/>
                </a:solidFill>
              </a:rPr>
              <a:t>llesteirio</a:t>
            </a:r>
            <a:r>
              <a:rPr lang="x-none" smtClean="0">
                <a:solidFill>
                  <a:prstClr val="black"/>
                </a:solidFill>
              </a:rPr>
              <a:t> </a:t>
            </a:r>
            <a:r>
              <a:rPr lang="x-none">
                <a:solidFill>
                  <a:prstClr val="black"/>
                </a:solidFill>
              </a:rPr>
              <a:t>eu dysgu.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80576" y="6381439"/>
            <a:ext cx="540544" cy="365125"/>
          </a:xfrm>
        </p:spPr>
        <p:txBody>
          <a:bodyPr/>
          <a:lstStyle/>
          <a:p>
            <a:pPr>
              <a:defRPr b="0" i="0"/>
            </a:pPr>
            <a:fld id="{A030EF4A-3746-4572-99BC-42B7063FEAE1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40</a:t>
            </a:fld>
            <a:fld id="{23BB8D53-CF24-4755-B2AF-A4260D9B30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40</a:t>
            </a:fld>
            <a:endParaRPr lang="x-none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11752" y="5703160"/>
            <a:ext cx="1673593" cy="1251052"/>
            <a:chOff x="331287" y="5926768"/>
            <a:chExt cx="1255195" cy="1251052"/>
          </a:xfrm>
        </p:grpSpPr>
        <p:sp>
          <p:nvSpPr>
            <p:cNvPr id="14" name="Pie 13"/>
            <p:cNvSpPr/>
            <p:nvPr/>
          </p:nvSpPr>
          <p:spPr>
            <a:xfrm rot="3067954">
              <a:off x="331287" y="5928357"/>
              <a:ext cx="1249463" cy="1249463"/>
            </a:xfrm>
            <a:prstGeom prst="pie">
              <a:avLst>
                <a:gd name="adj1" fmla="val 9693839"/>
                <a:gd name="adj2" fmla="val 9770215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Pie 14">
              <a:hlinkClick r:id="rId4" action="ppaction://hlinksldjump"/>
            </p:cNvPr>
            <p:cNvSpPr/>
            <p:nvPr/>
          </p:nvSpPr>
          <p:spPr>
            <a:xfrm rot="3067954">
              <a:off x="335341" y="5926769"/>
              <a:ext cx="1249463" cy="1249463"/>
            </a:xfrm>
            <a:prstGeom prst="pie">
              <a:avLst>
                <a:gd name="adj1" fmla="val 9681314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Pie 15">
              <a:hlinkClick r:id="rId5" action="ppaction://hlinksldjump"/>
            </p:cNvPr>
            <p:cNvSpPr/>
            <p:nvPr/>
          </p:nvSpPr>
          <p:spPr>
            <a:xfrm rot="3067954">
              <a:off x="337019" y="5926768"/>
              <a:ext cx="1249463" cy="1249463"/>
            </a:xfrm>
            <a:prstGeom prst="pie">
              <a:avLst>
                <a:gd name="adj1" fmla="val 11956703"/>
                <a:gd name="adj2" fmla="val 1418553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Pie 16">
              <a:hlinkClick r:id="rId5" action="ppaction://hlinksldjump"/>
            </p:cNvPr>
            <p:cNvSpPr/>
            <p:nvPr/>
          </p:nvSpPr>
          <p:spPr>
            <a:xfrm rot="3067954">
              <a:off x="335342" y="5926769"/>
              <a:ext cx="1249463" cy="1249463"/>
            </a:xfrm>
            <a:prstGeom prst="pie">
              <a:avLst>
                <a:gd name="adj1" fmla="val 14260476"/>
                <a:gd name="adj2" fmla="val 16396533"/>
              </a:avLst>
            </a:prstGeom>
            <a:solidFill>
              <a:schemeClr val="accent1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1671" y="6270283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 smtClean="0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016"/>
            <a:ext cx="12072664" cy="162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56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7"/>
          <p:cNvSpPr/>
          <p:nvPr/>
        </p:nvSpPr>
        <p:spPr>
          <a:xfrm rot="17313019" flipV="1">
            <a:off x="3180692" y="1375987"/>
            <a:ext cx="6492331" cy="50197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345" y="692697"/>
            <a:ext cx="1101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000" b="1">
                <a:solidFill>
                  <a:srgbClr val="000099"/>
                </a:solidFill>
              </a:rPr>
              <a:t>ADDYSGEG: Dylanwadu ar ddysgwyr... helpu i ddatblygu agwedd gadarnhaol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35" y="1776118"/>
            <a:ext cx="753213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000099"/>
                </a:solidFill>
              </a:rPr>
              <a:t>Helpu'r dysgwyr i wneud ymdrech</a:t>
            </a: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731956" y="4143437"/>
            <a:ext cx="9331672" cy="685059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Mynd ati i wynebu pob dydd a phob gweithgaredd mewn ffordd gadarnhaol i osod esiampl o ran agwedd at ddysgu a dangos ymdrech, gwydnwch cymeriad, a chreadigrwydd.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70324" y="2708970"/>
            <a:ext cx="8663413" cy="646331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defRPr b="0" i="0"/>
            </a:pPr>
            <a:r>
              <a:rPr lang="x-none" smtClean="0">
                <a:solidFill>
                  <a:prstClr val="black"/>
                </a:solidFill>
              </a:rPr>
              <a:t>Mae'r cynorthwyydd addysgu yn manteisio ar gyfleoedd i fyfyrio gyda'r myfyrwyr </a:t>
            </a:r>
            <a:r>
              <a:rPr lang="en-GB" dirty="0" smtClean="0">
                <a:solidFill>
                  <a:prstClr val="black"/>
                </a:solidFill>
              </a:rPr>
              <a:t>a </a:t>
            </a:r>
            <a:r>
              <a:rPr lang="x-none" smtClean="0">
                <a:solidFill>
                  <a:prstClr val="black"/>
                </a:solidFill>
              </a:rPr>
              <a:t>rhoi sylw </a:t>
            </a:r>
            <a:r>
              <a:rPr lang="en-GB" dirty="0" err="1">
                <a:solidFill>
                  <a:prstClr val="black"/>
                </a:solidFill>
              </a:rPr>
              <a:t>i</a:t>
            </a:r>
            <a:r>
              <a:rPr lang="en-GB" dirty="0" err="1" smtClean="0">
                <a:solidFill>
                  <a:prstClr val="black"/>
                </a:solidFill>
              </a:rPr>
              <a:t>’w</a:t>
            </a:r>
            <a:r>
              <a:rPr lang="en-GB" dirty="0" smtClean="0">
                <a:solidFill>
                  <a:prstClr val="black"/>
                </a:solidFill>
              </a:rPr>
              <a:t> h</a:t>
            </a:r>
            <a:r>
              <a:rPr lang="x-none" smtClean="0">
                <a:solidFill>
                  <a:prstClr val="black"/>
                </a:solidFill>
              </a:rPr>
              <a:t>ymdrech barhaus mewn agweddau ar ddysgu, ac annog hynny.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6436" y="6381429"/>
            <a:ext cx="504685" cy="365125"/>
          </a:xfrm>
        </p:spPr>
        <p:txBody>
          <a:bodyPr/>
          <a:lstStyle/>
          <a:p>
            <a:pPr>
              <a:defRPr b="0" i="0"/>
            </a:pPr>
            <a:fld id="{008DE428-B5B8-4BE9-B708-5022B2D47D4E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41</a:t>
            </a:fld>
            <a:fld id="{8DF084AA-61A5-49C4-B379-E0CD7E3D1CD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41</a:t>
            </a:fld>
            <a:endParaRPr lang="x-none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11745" y="5703160"/>
            <a:ext cx="1673593" cy="1251052"/>
            <a:chOff x="331287" y="5926768"/>
            <a:chExt cx="1255195" cy="1251052"/>
          </a:xfrm>
        </p:grpSpPr>
        <p:sp>
          <p:nvSpPr>
            <p:cNvPr id="14" name="Pie 13"/>
            <p:cNvSpPr/>
            <p:nvPr/>
          </p:nvSpPr>
          <p:spPr>
            <a:xfrm rot="3067954">
              <a:off x="331287" y="5928357"/>
              <a:ext cx="1249463" cy="1249463"/>
            </a:xfrm>
            <a:prstGeom prst="pie">
              <a:avLst>
                <a:gd name="adj1" fmla="val 9693839"/>
                <a:gd name="adj2" fmla="val 9770215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Pie 14">
              <a:hlinkClick r:id="rId4" action="ppaction://hlinksldjump"/>
            </p:cNvPr>
            <p:cNvSpPr/>
            <p:nvPr/>
          </p:nvSpPr>
          <p:spPr>
            <a:xfrm rot="3067954">
              <a:off x="335341" y="5926769"/>
              <a:ext cx="1249463" cy="1249463"/>
            </a:xfrm>
            <a:prstGeom prst="pie">
              <a:avLst>
                <a:gd name="adj1" fmla="val 9681314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Pie 15">
              <a:hlinkClick r:id="rId5" action="ppaction://hlinksldjump"/>
            </p:cNvPr>
            <p:cNvSpPr/>
            <p:nvPr/>
          </p:nvSpPr>
          <p:spPr>
            <a:xfrm rot="3067954">
              <a:off x="337019" y="5926768"/>
              <a:ext cx="1249463" cy="1249463"/>
            </a:xfrm>
            <a:prstGeom prst="pie">
              <a:avLst>
                <a:gd name="adj1" fmla="val 11956703"/>
                <a:gd name="adj2" fmla="val 1418553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Pie 16">
              <a:hlinkClick r:id="rId4" action="ppaction://hlinksldjump"/>
            </p:cNvPr>
            <p:cNvSpPr/>
            <p:nvPr/>
          </p:nvSpPr>
          <p:spPr>
            <a:xfrm rot="3067954">
              <a:off x="335342" y="5926769"/>
              <a:ext cx="1249463" cy="1249463"/>
            </a:xfrm>
            <a:prstGeom prst="pie">
              <a:avLst>
                <a:gd name="adj1" fmla="val 14260476"/>
                <a:gd name="adj2" fmla="val 16396533"/>
              </a:avLst>
            </a:prstGeom>
            <a:solidFill>
              <a:schemeClr val="accent1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1671" y="6270273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</p:spTree>
    <p:extLst>
      <p:ext uri="{BB962C8B-B14F-4D97-AF65-F5344CB8AC3E}">
        <p14:creationId xmlns:p14="http://schemas.microsoft.com/office/powerpoint/2010/main" val="230312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7"/>
          <p:cNvSpPr/>
          <p:nvPr/>
        </p:nvSpPr>
        <p:spPr>
          <a:xfrm rot="17313019" flipV="1">
            <a:off x="3180687" y="1375987"/>
            <a:ext cx="6492331" cy="50197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345" y="692697"/>
            <a:ext cx="1101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000" b="1">
                <a:solidFill>
                  <a:srgbClr val="000099"/>
                </a:solidFill>
              </a:rPr>
              <a:t>ADDYSGEG: Dylanwadu ar ddysgwyr... helpu i ddatblygu agwedd gadarnhaol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35" y="1776118"/>
            <a:ext cx="753213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000099"/>
                </a:solidFill>
              </a:rPr>
              <a:t>Helpu'r dysgwyr i wneud ymdrech</a:t>
            </a: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731956" y="4143429"/>
            <a:ext cx="9331672" cy="685059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Mynd ati i wynebu pob dydd a phob gweithgaredd mewn ffordd gadarnhaol i osod esiampl o ran agwedd at ddysgu a dangos ymdrech, gwydnwch cymeriad, a chreadigrwydd.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99456" y="2708966"/>
            <a:ext cx="10134281" cy="646331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defRPr b="0" i="0"/>
            </a:pPr>
            <a:r>
              <a:rPr lang="x-none" smtClean="0">
                <a:solidFill>
                  <a:prstClr val="black"/>
                </a:solidFill>
              </a:rPr>
              <a:t>Mae'r cynorthwyydd addysgu yn manteisio ar gyfleoedd i fyfyrio gyda'r myfyrwyr </a:t>
            </a:r>
            <a:r>
              <a:rPr lang="en-GB" dirty="0" smtClean="0">
                <a:solidFill>
                  <a:prstClr val="black"/>
                </a:solidFill>
              </a:rPr>
              <a:t>a </a:t>
            </a:r>
            <a:r>
              <a:rPr lang="x-none" smtClean="0">
                <a:solidFill>
                  <a:prstClr val="black"/>
                </a:solidFill>
              </a:rPr>
              <a:t>rhoi sylw </a:t>
            </a:r>
            <a:r>
              <a:rPr lang="en-GB" dirty="0" err="1">
                <a:solidFill>
                  <a:prstClr val="black"/>
                </a:solidFill>
              </a:rPr>
              <a:t>i</a:t>
            </a:r>
            <a:r>
              <a:rPr lang="en-GB" dirty="0" err="1" smtClean="0">
                <a:solidFill>
                  <a:prstClr val="black"/>
                </a:solidFill>
              </a:rPr>
              <a:t>’w</a:t>
            </a:r>
            <a:r>
              <a:rPr lang="en-GB" dirty="0" smtClean="0">
                <a:solidFill>
                  <a:prstClr val="black"/>
                </a:solidFill>
              </a:rPr>
              <a:t> h</a:t>
            </a:r>
            <a:r>
              <a:rPr lang="x-none" smtClean="0">
                <a:solidFill>
                  <a:prstClr val="black"/>
                </a:solidFill>
              </a:rPr>
              <a:t>ymdrech barhaus mewn agweddau ar ddysgu, ac annog hynny.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6436" y="6381421"/>
            <a:ext cx="504685" cy="365125"/>
          </a:xfrm>
        </p:spPr>
        <p:txBody>
          <a:bodyPr/>
          <a:lstStyle/>
          <a:p>
            <a:pPr>
              <a:defRPr b="0" i="0"/>
            </a:pPr>
            <a:fld id="{008DE428-B5B8-4BE9-B708-5022B2D47D4E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42</a:t>
            </a:fld>
            <a:fld id="{8DF084AA-61A5-49C4-B379-E0CD7E3D1CD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42</a:t>
            </a:fld>
            <a:endParaRPr lang="x-none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11740" y="5703160"/>
            <a:ext cx="1673593" cy="1251052"/>
            <a:chOff x="331287" y="5926768"/>
            <a:chExt cx="1255195" cy="1251052"/>
          </a:xfrm>
        </p:grpSpPr>
        <p:sp>
          <p:nvSpPr>
            <p:cNvPr id="14" name="Pie 13"/>
            <p:cNvSpPr/>
            <p:nvPr/>
          </p:nvSpPr>
          <p:spPr>
            <a:xfrm rot="3067954">
              <a:off x="331287" y="5928357"/>
              <a:ext cx="1249463" cy="1249463"/>
            </a:xfrm>
            <a:prstGeom prst="pie">
              <a:avLst>
                <a:gd name="adj1" fmla="val 9693839"/>
                <a:gd name="adj2" fmla="val 9770215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Pie 14">
              <a:hlinkClick r:id="rId4" action="ppaction://hlinksldjump"/>
            </p:cNvPr>
            <p:cNvSpPr/>
            <p:nvPr/>
          </p:nvSpPr>
          <p:spPr>
            <a:xfrm rot="3067954">
              <a:off x="335341" y="5926769"/>
              <a:ext cx="1249463" cy="1249463"/>
            </a:xfrm>
            <a:prstGeom prst="pie">
              <a:avLst>
                <a:gd name="adj1" fmla="val 9681314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Pie 15">
              <a:hlinkClick r:id="rId5" action="ppaction://hlinksldjump"/>
            </p:cNvPr>
            <p:cNvSpPr/>
            <p:nvPr/>
          </p:nvSpPr>
          <p:spPr>
            <a:xfrm rot="3067954">
              <a:off x="337019" y="5926768"/>
              <a:ext cx="1249463" cy="1249463"/>
            </a:xfrm>
            <a:prstGeom prst="pie">
              <a:avLst>
                <a:gd name="adj1" fmla="val 11956703"/>
                <a:gd name="adj2" fmla="val 1418553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Pie 16">
              <a:hlinkClick r:id="rId4" action="ppaction://hlinksldjump"/>
            </p:cNvPr>
            <p:cNvSpPr/>
            <p:nvPr/>
          </p:nvSpPr>
          <p:spPr>
            <a:xfrm rot="3067954">
              <a:off x="335342" y="5926769"/>
              <a:ext cx="1249463" cy="1249463"/>
            </a:xfrm>
            <a:prstGeom prst="pie">
              <a:avLst>
                <a:gd name="adj1" fmla="val 14260476"/>
                <a:gd name="adj2" fmla="val 16396533"/>
              </a:avLst>
            </a:prstGeom>
            <a:solidFill>
              <a:schemeClr val="accent1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1671" y="6270265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/>
        </p:blipFill>
        <p:spPr bwMode="auto">
          <a:xfrm>
            <a:off x="911424" y="2163290"/>
            <a:ext cx="10981520" cy="17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005064"/>
            <a:ext cx="1015312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91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 rot="13195740">
            <a:off x="-4030833" y="-15291"/>
            <a:ext cx="9959561" cy="6869891"/>
          </a:xfrm>
          <a:prstGeom prst="pie">
            <a:avLst>
              <a:gd name="adj1" fmla="val 7835427"/>
              <a:gd name="adj2" fmla="val 8812748"/>
            </a:avLst>
          </a:prstGeom>
          <a:gradFill flip="none" rotWithShape="1">
            <a:gsLst>
              <a:gs pos="33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t="100000" r="100000"/>
            </a:path>
            <a:tileRect l="-100000" b="-100000"/>
          </a:gra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95" y="1268760"/>
            <a:ext cx="6253180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800" b="1">
                <a:solidFill>
                  <a:srgbClr val="000099"/>
                </a:solidFill>
              </a:rPr>
              <a:t>Dysgu proffesiynol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83309" y="1953664"/>
            <a:ext cx="8509567" cy="1465992"/>
          </a:xfrm>
          <a:prstGeom prst="line">
            <a:avLst/>
          </a:prstGeom>
          <a:ln w="9525" cap="flat" algn="ctr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240" y="2974659"/>
            <a:ext cx="8873176" cy="444996"/>
          </a:xfrm>
          <a:prstGeom prst="line">
            <a:avLst/>
          </a:prstGeom>
          <a:ln w="9525" cap="flat" algn="ctr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67240" y="3419654"/>
            <a:ext cx="8873176" cy="153362"/>
          </a:xfrm>
          <a:prstGeom prst="line">
            <a:avLst/>
          </a:prstGeom>
          <a:ln w="9525" cap="flat" algn="ctr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878423">
            <a:off x="5623312" y="2164871"/>
            <a:ext cx="3772045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9BBB59">
                    <a:lumMod val="75000"/>
                  </a:srgbClr>
                </a:solidFill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 rot="21173156">
            <a:off x="5812418" y="2374607"/>
            <a:ext cx="5719176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Darllen ac ystyried </a:t>
            </a:r>
            <a:r>
              <a:rPr lang="x-none" sz="1600" smtClean="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ca</a:t>
            </a:r>
            <a:r>
              <a:rPr lang="en-GB" sz="1600" dirty="0" smtClean="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sgliadau</a:t>
            </a:r>
            <a:r>
              <a:rPr lang="x-none" sz="1600" smtClean="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ymchwil</a:t>
            </a: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 rot="21448284">
            <a:off x="6009113" y="3087748"/>
            <a:ext cx="5517992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Rhwydweithiau a chymunedau proffesiynol</a:t>
            </a:r>
          </a:p>
        </p:txBody>
      </p:sp>
      <p:grpSp>
        <p:nvGrpSpPr>
          <p:cNvPr id="23" name="Group 22"/>
          <p:cNvGrpSpPr/>
          <p:nvPr/>
        </p:nvGrpSpPr>
        <p:grpSpPr>
          <a:xfrm rot="7227070">
            <a:off x="907073" y="4234387"/>
            <a:ext cx="1595296" cy="2121348"/>
            <a:chOff x="581131" y="4820623"/>
            <a:chExt cx="2192659" cy="2186770"/>
          </a:xfrm>
        </p:grpSpPr>
        <p:sp>
          <p:nvSpPr>
            <p:cNvPr id="30" name="Pie 29"/>
            <p:cNvSpPr/>
            <p:nvPr/>
          </p:nvSpPr>
          <p:spPr>
            <a:xfrm rot="4351073">
              <a:off x="581131" y="4820623"/>
              <a:ext cx="2185043" cy="2185043"/>
            </a:xfrm>
            <a:prstGeom prst="pie">
              <a:avLst>
                <a:gd name="adj1" fmla="val 14023263"/>
                <a:gd name="adj2" fmla="val 1188211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4351073">
              <a:off x="588746" y="4820623"/>
              <a:ext cx="2185043" cy="2185043"/>
            </a:xfrm>
            <a:prstGeom prst="pie">
              <a:avLst>
                <a:gd name="adj1" fmla="val 11910026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7" name="Pie 36"/>
            <p:cNvSpPr/>
            <p:nvPr/>
          </p:nvSpPr>
          <p:spPr>
            <a:xfrm rot="4351073">
              <a:off x="581329" y="4822350"/>
              <a:ext cx="2185043" cy="2185043"/>
            </a:xfrm>
            <a:prstGeom prst="pie">
              <a:avLst>
                <a:gd name="adj1" fmla="val 11956703"/>
                <a:gd name="adj2" fmla="val 14185533"/>
              </a:avLst>
            </a:prstGeom>
            <a:solidFill>
              <a:schemeClr val="accent3">
                <a:lumMod val="75000"/>
              </a:schemeClr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 rot="4351073">
              <a:off x="588747" y="4820623"/>
              <a:ext cx="2185043" cy="2185043"/>
            </a:xfrm>
            <a:prstGeom prst="pie">
              <a:avLst>
                <a:gd name="adj1" fmla="val 14260476"/>
                <a:gd name="adj2" fmla="val 1429002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Arc 28"/>
          <p:cNvSpPr/>
          <p:nvPr/>
        </p:nvSpPr>
        <p:spPr>
          <a:xfrm rot="3494598">
            <a:off x="2070418" y="3044794"/>
            <a:ext cx="542266" cy="530179"/>
          </a:xfrm>
          <a:prstGeom prst="arc">
            <a:avLst>
              <a:gd name="adj1" fmla="val 16200000"/>
              <a:gd name="adj2" fmla="val 21584617"/>
            </a:avLst>
          </a:prstGeom>
          <a:ln w="19050" cap="flat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5DF3C526-36A4-4417-9B00-F50C42695132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43</a:t>
            </a:fld>
            <a:fld id="{77C7E0AB-0A57-4A82-928E-E392B614542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43</a:t>
            </a:fld>
            <a:endParaRPr lang="x-none" smtClean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000375" y="3419656"/>
            <a:ext cx="8624017" cy="1017456"/>
          </a:xfrm>
          <a:prstGeom prst="line">
            <a:avLst/>
          </a:prstGeom>
          <a:ln w="9525" cap="flat" algn="ctr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 rot="260901">
            <a:off x="6046935" y="3623289"/>
            <a:ext cx="3860416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Iaith a diwylliant Cymru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32175" y="1953664"/>
            <a:ext cx="1959760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1200" b="1">
                <a:solidFill>
                  <a:srgbClr val="000099"/>
                </a:solidFill>
              </a:rPr>
              <a:t>Arferion effeithiol iawn a pharhaus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1671" y="6270255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 smtClean="0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3468" y="2609412"/>
            <a:ext cx="1330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0" i="0"/>
            </a:pPr>
            <a:r>
              <a:rPr lang="x-none" sz="1200" b="1" smtClean="0">
                <a:solidFill>
                  <a:srgbClr val="000099"/>
                </a:solidFill>
              </a:rPr>
              <a:t>Arferion </a:t>
            </a:r>
            <a:r>
              <a:rPr lang="en-GB" sz="1200" b="1" dirty="0" smtClean="0">
                <a:solidFill>
                  <a:srgbClr val="000099"/>
                </a:solidFill>
              </a:rPr>
              <a:t>e</a:t>
            </a:r>
            <a:r>
              <a:rPr lang="x-none" sz="1200" b="1" smtClean="0">
                <a:solidFill>
                  <a:srgbClr val="000099"/>
                </a:solidFill>
              </a:rPr>
              <a:t>ffeithiol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</p:spTree>
    <p:extLst>
      <p:ext uri="{BB962C8B-B14F-4D97-AF65-F5344CB8AC3E}">
        <p14:creationId xmlns:p14="http://schemas.microsoft.com/office/powerpoint/2010/main" val="277320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"/>
          <p:cNvSpPr/>
          <p:nvPr/>
        </p:nvSpPr>
        <p:spPr>
          <a:xfrm rot="17313019" flipV="1">
            <a:off x="3180672" y="1375987"/>
            <a:ext cx="6492331" cy="50197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345" y="692696"/>
            <a:ext cx="11015219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000" b="1">
                <a:solidFill>
                  <a:srgbClr val="000099"/>
                </a:solidFill>
              </a:rPr>
              <a:t>DYSGU PROFFESIYNOL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35" y="1776175"/>
            <a:ext cx="75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000099"/>
                </a:solidFill>
              </a:rPr>
              <a:t>Rhwydweithiau a chymunedau proffesiynol</a:t>
            </a:r>
          </a:p>
        </p:txBody>
      </p:sp>
      <p:sp>
        <p:nvSpPr>
          <p:cNvPr id="60" name="TextBox 59">
            <a:hlinkClick r:id="" action="ppaction://noaction"/>
          </p:cNvPr>
          <p:cNvSpPr txBox="1"/>
          <p:nvPr/>
        </p:nvSpPr>
        <p:spPr>
          <a:xfrm>
            <a:off x="677147" y="4653207"/>
            <a:ext cx="9331672" cy="685059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Mae'r cynorthwyydd addysgu yn manteisio ar gyfleoedd i fynd ar gyrsiau a rhannu'r profiad a'r wybodaeth a geir 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ohonynt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gyda </a:t>
            </a:r>
            <a:r>
              <a:rPr lang="x-none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chydweithwyr eraill yn yr ysgol.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86016" y="2708955"/>
            <a:ext cx="7191157" cy="646331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defRPr b="0" i="0"/>
            </a:pPr>
            <a:r>
              <a:rPr lang="x-none" smtClean="0">
                <a:solidFill>
                  <a:prstClr val="black"/>
                </a:solidFill>
              </a:rPr>
              <a:t>Mae'r cynorthwyydd addysgu yn datblygu ei ddealltwriaeth a'i arferion drwy ddysgu strwythuredig gyda chydweithwyr o ysgolion eraill.</a:t>
            </a:r>
          </a:p>
        </p:txBody>
      </p:sp>
      <p:grpSp>
        <p:nvGrpSpPr>
          <p:cNvPr id="11" name="Group 10"/>
          <p:cNvGrpSpPr/>
          <p:nvPr/>
        </p:nvGrpSpPr>
        <p:grpSpPr>
          <a:xfrm rot="6694612">
            <a:off x="10463354" y="5821004"/>
            <a:ext cx="675567" cy="898336"/>
            <a:chOff x="581131" y="4820623"/>
            <a:chExt cx="2192659" cy="2186770"/>
          </a:xfrm>
        </p:grpSpPr>
        <p:sp>
          <p:nvSpPr>
            <p:cNvPr id="12" name="Pie 11">
              <a:hlinkClick r:id="rId3" action="ppaction://hlinksldjump"/>
            </p:cNvPr>
            <p:cNvSpPr/>
            <p:nvPr/>
          </p:nvSpPr>
          <p:spPr>
            <a:xfrm rot="4351073">
              <a:off x="581131" y="4820623"/>
              <a:ext cx="2185043" cy="2185043"/>
            </a:xfrm>
            <a:prstGeom prst="pie">
              <a:avLst>
                <a:gd name="adj1" fmla="val 14023263"/>
                <a:gd name="adj2" fmla="val 1188211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4351073">
              <a:off x="588746" y="4820623"/>
              <a:ext cx="2185043" cy="2185043"/>
            </a:xfrm>
            <a:prstGeom prst="pie">
              <a:avLst>
                <a:gd name="adj1" fmla="val 11910026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Pie 13">
              <a:hlinkClick r:id="rId4" action="ppaction://hlinksldjump"/>
            </p:cNvPr>
            <p:cNvSpPr/>
            <p:nvPr/>
          </p:nvSpPr>
          <p:spPr>
            <a:xfrm rot="4351073">
              <a:off x="581329" y="4822350"/>
              <a:ext cx="2185043" cy="2185043"/>
            </a:xfrm>
            <a:prstGeom prst="pie">
              <a:avLst>
                <a:gd name="adj1" fmla="val 11956703"/>
                <a:gd name="adj2" fmla="val 14185533"/>
              </a:avLst>
            </a:prstGeom>
            <a:solidFill>
              <a:srgbClr val="92D050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4351073">
              <a:off x="588747" y="4820623"/>
              <a:ext cx="2185043" cy="2185043"/>
            </a:xfrm>
            <a:prstGeom prst="pie">
              <a:avLst>
                <a:gd name="adj1" fmla="val 14260476"/>
                <a:gd name="adj2" fmla="val 1429002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80560" y="6381399"/>
            <a:ext cx="540560" cy="365125"/>
          </a:xfrm>
        </p:spPr>
        <p:txBody>
          <a:bodyPr/>
          <a:lstStyle/>
          <a:p>
            <a:pPr>
              <a:defRPr b="0" i="0"/>
            </a:pPr>
            <a:fld id="{3BD9BB32-73D0-4132-9BAB-232032744306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44</a:t>
            </a:fld>
            <a:fld id="{F55CD90C-F1C9-4AFB-B521-1A179A16586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44</a:t>
            </a:fld>
            <a:endParaRPr lang="x-non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671" y="6270243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 smtClean="0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2" y="3997727"/>
            <a:ext cx="10519364" cy="22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56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7"/>
          <p:cNvSpPr/>
          <p:nvPr/>
        </p:nvSpPr>
        <p:spPr>
          <a:xfrm rot="17313019" flipV="1">
            <a:off x="3180663" y="1375987"/>
            <a:ext cx="6492331" cy="50197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345" y="692697"/>
            <a:ext cx="1101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000" b="1">
                <a:solidFill>
                  <a:srgbClr val="000099"/>
                </a:solidFill>
              </a:rPr>
              <a:t>ADDYSGEG: Dylanwadu ar ddysgwyr... helpu i ddatblygu agwedd gadarnhaol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35" y="1776118"/>
            <a:ext cx="753213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x-none" sz="2400" b="1">
                <a:solidFill>
                  <a:srgbClr val="000099"/>
                </a:solidFill>
              </a:rPr>
              <a:t>Dysgwyr yn arwain dysgu</a:t>
            </a: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631133" y="4407335"/>
            <a:ext cx="9331672" cy="685059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Wrth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gynllunio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ddigymell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ae'r cynorthwyydd addysgu yn gallu cynnwys awgrymiadau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dysgwyr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 mwyn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caniatáu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iddynt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berchnogi eu dysgu.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67579" y="2708948"/>
            <a:ext cx="9524079" cy="646331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defRPr b="0" i="0"/>
            </a:pPr>
            <a:r>
              <a:rPr lang="x-none">
                <a:solidFill>
                  <a:prstClr val="black"/>
                </a:solidFill>
              </a:rPr>
              <a:t>Mae'r cynorthwyydd addysgu yn gallu </a:t>
            </a:r>
            <a:r>
              <a:rPr lang="en-GB" dirty="0" err="1" smtClean="0">
                <a:solidFill>
                  <a:prstClr val="black"/>
                </a:solidFill>
              </a:rPr>
              <a:t>cynna</a:t>
            </a:r>
            <a:r>
              <a:rPr lang="en-GB" dirty="0" err="1">
                <a:solidFill>
                  <a:prstClr val="black"/>
                </a:solidFill>
              </a:rPr>
              <a:t>l</a:t>
            </a:r>
            <a:r>
              <a:rPr lang="x-none" smtClean="0">
                <a:solidFill>
                  <a:prstClr val="black"/>
                </a:solidFill>
              </a:rPr>
              <a:t> </a:t>
            </a:r>
            <a:r>
              <a:rPr lang="x-none">
                <a:solidFill>
                  <a:prstClr val="black"/>
                </a:solidFill>
              </a:rPr>
              <a:t>sgyrsiau ffurfiol ac anffurfiol </a:t>
            </a:r>
            <a:r>
              <a:rPr lang="en-GB" dirty="0" err="1" smtClean="0">
                <a:solidFill>
                  <a:prstClr val="black"/>
                </a:solidFill>
              </a:rPr>
              <a:t>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mwyn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i’r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x-none" smtClean="0">
                <a:solidFill>
                  <a:prstClr val="black"/>
                </a:solidFill>
              </a:rPr>
              <a:t>dysgwyr weld </a:t>
            </a:r>
            <a:r>
              <a:rPr lang="x-none">
                <a:solidFill>
                  <a:prstClr val="black"/>
                </a:solidFill>
              </a:rPr>
              <a:t>bod eu hawgrymiadau a'u syniadau yn cael eu </a:t>
            </a:r>
            <a:r>
              <a:rPr lang="en-GB" dirty="0" err="1" smtClean="0">
                <a:solidFill>
                  <a:prstClr val="black"/>
                </a:solidFill>
              </a:rPr>
              <a:t>rhoi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ar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waith</a:t>
            </a:r>
            <a:r>
              <a:rPr lang="x-none" smtClean="0">
                <a:solidFill>
                  <a:prstClr val="black"/>
                </a:solidFill>
              </a:rPr>
              <a:t> </a:t>
            </a:r>
            <a:r>
              <a:rPr lang="x-none">
                <a:solidFill>
                  <a:prstClr val="black"/>
                </a:solidFill>
              </a:rPr>
              <a:t>mewn ffordd ddefnyddiol.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80576" y="6381385"/>
            <a:ext cx="540544" cy="365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fld id="{4D834C41-AB7B-4B32-B5F3-4F54B0CD991C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 b="0" i="0"/>
              </a:pPr>
              <a:t>45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11716" y="5703160"/>
            <a:ext cx="1673593" cy="1251052"/>
            <a:chOff x="331287" y="5926768"/>
            <a:chExt cx="1255195" cy="1251052"/>
          </a:xfrm>
        </p:grpSpPr>
        <p:sp>
          <p:nvSpPr>
            <p:cNvPr id="14" name="Pie 13"/>
            <p:cNvSpPr/>
            <p:nvPr/>
          </p:nvSpPr>
          <p:spPr>
            <a:xfrm rot="3067954">
              <a:off x="331287" y="5928357"/>
              <a:ext cx="1249463" cy="1249463"/>
            </a:xfrm>
            <a:prstGeom prst="pie">
              <a:avLst>
                <a:gd name="adj1" fmla="val 9693839"/>
                <a:gd name="adj2" fmla="val 9770215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Pie 14">
              <a:hlinkClick r:id="rId4" action="ppaction://hlinksldjump"/>
            </p:cNvPr>
            <p:cNvSpPr/>
            <p:nvPr/>
          </p:nvSpPr>
          <p:spPr>
            <a:xfrm rot="3067954">
              <a:off x="335341" y="5926769"/>
              <a:ext cx="1249463" cy="1249463"/>
            </a:xfrm>
            <a:prstGeom prst="pie">
              <a:avLst>
                <a:gd name="adj1" fmla="val 9681314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Pie 15">
              <a:hlinkClick r:id="rId5" action="ppaction://hlinksldjump"/>
            </p:cNvPr>
            <p:cNvSpPr/>
            <p:nvPr/>
          </p:nvSpPr>
          <p:spPr>
            <a:xfrm rot="3067954">
              <a:off x="337019" y="5926768"/>
              <a:ext cx="1249463" cy="1249463"/>
            </a:xfrm>
            <a:prstGeom prst="pie">
              <a:avLst>
                <a:gd name="adj1" fmla="val 11956703"/>
                <a:gd name="adj2" fmla="val 1418553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Pie 16">
              <a:hlinkClick r:id="rId5" action="ppaction://hlinksldjump"/>
            </p:cNvPr>
            <p:cNvSpPr/>
            <p:nvPr/>
          </p:nvSpPr>
          <p:spPr>
            <a:xfrm rot="3067954">
              <a:off x="335342" y="5926769"/>
              <a:ext cx="1249463" cy="1249463"/>
            </a:xfrm>
            <a:prstGeom prst="pie">
              <a:avLst>
                <a:gd name="adj1" fmla="val 14260476"/>
                <a:gd name="adj2" fmla="val 16396533"/>
              </a:avLst>
            </a:prstGeom>
            <a:solidFill>
              <a:schemeClr val="accent1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5741" y="6237369"/>
            <a:ext cx="5417187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x-none" sz="2400" b="1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4" t="7246" r="3794" b="13605"/>
          <a:stretch/>
        </p:blipFill>
        <p:spPr bwMode="auto">
          <a:xfrm>
            <a:off x="713724" y="2564904"/>
            <a:ext cx="10926892" cy="17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6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 rot="13175872">
            <a:off x="-4030833" y="-15291"/>
            <a:ext cx="9959561" cy="6869891"/>
          </a:xfrm>
          <a:prstGeom prst="pie">
            <a:avLst>
              <a:gd name="adj1" fmla="val 7502782"/>
              <a:gd name="adj2" fmla="val 8832584"/>
            </a:avLst>
          </a:prstGeom>
          <a:gradFill flip="none" rotWithShape="1">
            <a:gsLst>
              <a:gs pos="33000">
                <a:srgbClr val="FF7A00">
                  <a:lumMod val="29000"/>
                  <a:lumOff val="71000"/>
                </a:srgbClr>
              </a:gs>
              <a:gs pos="5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95" y="1268801"/>
            <a:ext cx="6253180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000099"/>
                </a:solidFill>
              </a:rPr>
              <a:t>Arweinyddiaeth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48944" y="1268801"/>
            <a:ext cx="7900838" cy="2150853"/>
          </a:xfrm>
          <a:prstGeom prst="line">
            <a:avLst/>
          </a:prstGeom>
          <a:ln w="9525" cap="flat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83307" y="2357078"/>
            <a:ext cx="8574188" cy="1062619"/>
          </a:xfrm>
          <a:prstGeom prst="line">
            <a:avLst/>
          </a:prstGeom>
          <a:ln w="9525" cap="flat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240" y="2920272"/>
            <a:ext cx="8873176" cy="499382"/>
          </a:xfrm>
          <a:prstGeom prst="line">
            <a:avLst/>
          </a:prstGeom>
          <a:ln w="9525" cap="flat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67240" y="3419654"/>
            <a:ext cx="8873176" cy="87424"/>
          </a:xfrm>
          <a:prstGeom prst="line">
            <a:avLst/>
          </a:prstGeom>
          <a:ln w="9525" cap="flat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hlinkClick r:id="" action="ppaction://noaction"/>
          </p:cNvPr>
          <p:cNvSpPr txBox="1"/>
          <p:nvPr/>
        </p:nvSpPr>
        <p:spPr>
          <a:xfrm rot="186881">
            <a:off x="5958949" y="3593915"/>
            <a:ext cx="6039819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Arwain digwyddiadau sy'n gysylltiedig â dysgu</a:t>
            </a:r>
            <a:r>
              <a:rPr lang="x-none" sz="105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48944" y="3419656"/>
            <a:ext cx="8758624" cy="1017456"/>
          </a:xfrm>
          <a:prstGeom prst="line">
            <a:avLst/>
          </a:prstGeom>
          <a:ln w="9525" cap="flat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908573" y="3131591"/>
            <a:ext cx="6002067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Arwain cydweithwyr, prosiectau a rhaglenni </a:t>
            </a:r>
          </a:p>
        </p:txBody>
      </p:sp>
      <p:grpSp>
        <p:nvGrpSpPr>
          <p:cNvPr id="23" name="Group 22"/>
          <p:cNvGrpSpPr/>
          <p:nvPr/>
        </p:nvGrpSpPr>
        <p:grpSpPr>
          <a:xfrm rot="3407618">
            <a:off x="828308" y="4337293"/>
            <a:ext cx="1595296" cy="2121348"/>
            <a:chOff x="581131" y="4820623"/>
            <a:chExt cx="2192659" cy="2186770"/>
          </a:xfrm>
        </p:grpSpPr>
        <p:sp>
          <p:nvSpPr>
            <p:cNvPr id="26" name="Pie 25"/>
            <p:cNvSpPr/>
            <p:nvPr/>
          </p:nvSpPr>
          <p:spPr>
            <a:xfrm rot="4351073">
              <a:off x="581131" y="4820623"/>
              <a:ext cx="2185043" cy="2185043"/>
            </a:xfrm>
            <a:prstGeom prst="pie">
              <a:avLst>
                <a:gd name="adj1" fmla="val 14023263"/>
                <a:gd name="adj2" fmla="val 1188211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4351073">
              <a:off x="588746" y="4820623"/>
              <a:ext cx="2185043" cy="2185043"/>
            </a:xfrm>
            <a:prstGeom prst="pie">
              <a:avLst>
                <a:gd name="adj1" fmla="val 11910026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Pie 29"/>
            <p:cNvSpPr/>
            <p:nvPr/>
          </p:nvSpPr>
          <p:spPr>
            <a:xfrm rot="4351073">
              <a:off x="581329" y="4822350"/>
              <a:ext cx="2185043" cy="2185043"/>
            </a:xfrm>
            <a:prstGeom prst="pie">
              <a:avLst>
                <a:gd name="adj1" fmla="val 11956703"/>
                <a:gd name="adj2" fmla="val 14185533"/>
              </a:avLst>
            </a:prstGeom>
            <a:solidFill>
              <a:srgbClr val="C00000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4351073">
              <a:off x="588747" y="4820623"/>
              <a:ext cx="2185043" cy="2185043"/>
            </a:xfrm>
            <a:prstGeom prst="pie">
              <a:avLst>
                <a:gd name="adj1" fmla="val 14260476"/>
                <a:gd name="adj2" fmla="val 1429002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>
            <a:hlinkClick r:id="rId3" action="ppaction://hlinksldjump"/>
          </p:cNvPr>
          <p:cNvSpPr txBox="1"/>
          <p:nvPr/>
        </p:nvSpPr>
        <p:spPr>
          <a:xfrm rot="21204036">
            <a:off x="5883247" y="2494755"/>
            <a:ext cx="5970416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Arfer cyfrifoldeb corfforaethol</a:t>
            </a:r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 rot="21035098">
            <a:off x="5841998" y="1828229"/>
            <a:ext cx="5816948" cy="37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 b="0" i="0"/>
            </a:pPr>
            <a:r>
              <a:rPr lang="x-none" sz="1600">
                <a:solidFill>
                  <a:srgbClr val="000099"/>
                </a:solidFill>
                <a:latin typeface="Arial"/>
                <a:ea typeface="Calibri"/>
                <a:cs typeface="Times New Roman"/>
              </a:rPr>
              <a:t>Cymryd cyfrifoldeb personol</a:t>
            </a:r>
          </a:p>
        </p:txBody>
      </p:sp>
      <p:sp>
        <p:nvSpPr>
          <p:cNvPr id="27" name="Arc 26"/>
          <p:cNvSpPr/>
          <p:nvPr/>
        </p:nvSpPr>
        <p:spPr>
          <a:xfrm rot="2927672">
            <a:off x="1875723" y="2907466"/>
            <a:ext cx="663688" cy="789247"/>
          </a:xfrm>
          <a:prstGeom prst="arc">
            <a:avLst>
              <a:gd name="adj1" fmla="val 16200000"/>
              <a:gd name="adj2" fmla="val 21584617"/>
            </a:avLst>
          </a:prstGeom>
          <a:ln w="19050" cap="flat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80576" y="6381369"/>
            <a:ext cx="540544" cy="365125"/>
          </a:xfrm>
        </p:spPr>
        <p:txBody>
          <a:bodyPr/>
          <a:lstStyle/>
          <a:p>
            <a:pPr>
              <a:defRPr b="0" i="0"/>
            </a:pPr>
            <a:fld id="{6B0F3CB3-24AC-4903-9481-64D08DF15243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46</a:t>
            </a:fld>
            <a:fld id="{7DB1A1F4-7CD9-49ED-ABE9-7683EEAA8BC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 b="0" i="0"/>
              </a:pPr>
              <a:t>46</a:t>
            </a:fld>
            <a:endParaRPr lang="x-non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01967" y="1986768"/>
            <a:ext cx="1889760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1200" b="1">
                <a:solidFill>
                  <a:srgbClr val="000099"/>
                </a:solidFill>
              </a:rPr>
              <a:t>Arferion effeithiol iawn a pharhaus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1671" y="6270213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3468" y="2609370"/>
            <a:ext cx="1330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0" i="0"/>
            </a:pPr>
            <a:r>
              <a:rPr lang="x-none" sz="1200" b="1" smtClean="0">
                <a:solidFill>
                  <a:srgbClr val="000099"/>
                </a:solidFill>
              </a:rPr>
              <a:t>Arferion </a:t>
            </a:r>
            <a:r>
              <a:rPr lang="en-GB" sz="1200" b="1" dirty="0" smtClean="0">
                <a:solidFill>
                  <a:srgbClr val="000099"/>
                </a:solidFill>
              </a:rPr>
              <a:t>e</a:t>
            </a:r>
            <a:r>
              <a:rPr lang="x-none" sz="1200" b="1" smtClean="0">
                <a:solidFill>
                  <a:srgbClr val="000099"/>
                </a:solidFill>
              </a:rPr>
              <a:t>ffeithiol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</p:spTree>
    <p:extLst>
      <p:ext uri="{BB962C8B-B14F-4D97-AF65-F5344CB8AC3E}">
        <p14:creationId xmlns:p14="http://schemas.microsoft.com/office/powerpoint/2010/main" val="262968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"/>
          <p:cNvSpPr/>
          <p:nvPr/>
        </p:nvSpPr>
        <p:spPr>
          <a:xfrm rot="17313019" flipV="1">
            <a:off x="3180640" y="1375987"/>
            <a:ext cx="6492331" cy="50197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345" y="692696"/>
            <a:ext cx="11015219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x-none" sz="2000" b="1">
                <a:solidFill>
                  <a:srgbClr val="000099"/>
                </a:solidFill>
              </a:rPr>
              <a:t>ARWEINYDDIAETH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33" y="1776118"/>
            <a:ext cx="893909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x-none" sz="2400" b="1">
                <a:solidFill>
                  <a:srgbClr val="000099"/>
                </a:solidFill>
              </a:rPr>
              <a:t>Arwain digwyddiadau sy'n gysylltiedig â dysgu</a:t>
            </a:r>
            <a:endParaRPr lang="x-none" sz="2400">
              <a:solidFill>
                <a:srgbClr val="000099"/>
              </a:solidFill>
            </a:endParaRPr>
          </a:p>
        </p:txBody>
      </p:sp>
      <p:sp>
        <p:nvSpPr>
          <p:cNvPr id="60" name="TextBox 59">
            <a:hlinkClick r:id="" action="ppaction://noaction"/>
          </p:cNvPr>
          <p:cNvSpPr txBox="1"/>
          <p:nvPr/>
        </p:nvSpPr>
        <p:spPr>
          <a:xfrm>
            <a:off x="1564165" y="2673639"/>
            <a:ext cx="9331672" cy="679163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Mae'r cynorthwyydd addysgu yn trefnu digwyddiadau i hyrwyddo'r ysgol ac i estyn y dysgu i'r gymuned ehangach.</a:t>
            </a:r>
            <a:endParaRPr lang="x-none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1773" y="4853573"/>
            <a:ext cx="8507615" cy="640720"/>
          </a:xfrm>
          <a:prstGeom prst="rect">
            <a:avLst/>
          </a:prstGeom>
          <a:solidFill>
            <a:srgbClr val="33CCFF"/>
          </a:solidFill>
          <a:ln w="25400">
            <a:solidFill>
              <a:srgbClr val="000099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x-none">
                <a:solidFill>
                  <a:prstClr val="black"/>
                </a:solidFill>
              </a:rPr>
              <a:t>Mae'r cynorthwyydd addysgu yn cefnogi digwyddiadau i hyrwyddo a datblygu dysgu yn yr ysgol.  </a:t>
            </a:r>
          </a:p>
        </p:txBody>
      </p:sp>
      <p:grpSp>
        <p:nvGrpSpPr>
          <p:cNvPr id="11" name="Group 10"/>
          <p:cNvGrpSpPr/>
          <p:nvPr/>
        </p:nvGrpSpPr>
        <p:grpSpPr>
          <a:xfrm rot="2854976">
            <a:off x="10522265" y="5841457"/>
            <a:ext cx="693782" cy="901359"/>
            <a:chOff x="522012" y="4820623"/>
            <a:chExt cx="2251778" cy="2194128"/>
          </a:xfrm>
        </p:grpSpPr>
        <p:sp>
          <p:nvSpPr>
            <p:cNvPr id="12" name="Pie 11">
              <a:hlinkClick r:id="rId3" action="ppaction://hlinksldjump"/>
            </p:cNvPr>
            <p:cNvSpPr/>
            <p:nvPr/>
          </p:nvSpPr>
          <p:spPr>
            <a:xfrm rot="4351073">
              <a:off x="552270" y="4799450"/>
              <a:ext cx="2185043" cy="2245560"/>
            </a:xfrm>
            <a:prstGeom prst="pie">
              <a:avLst>
                <a:gd name="adj1" fmla="val 14023263"/>
                <a:gd name="adj2" fmla="val 11882110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4351073">
              <a:off x="588746" y="4820623"/>
              <a:ext cx="2185043" cy="2185043"/>
            </a:xfrm>
            <a:prstGeom prst="pie">
              <a:avLst>
                <a:gd name="adj1" fmla="val 11910026"/>
                <a:gd name="adj2" fmla="val 11967383"/>
              </a:avLst>
            </a:prstGeom>
            <a:noFill/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Pie 13">
              <a:hlinkClick r:id="rId4" action="ppaction://hlinksldjump"/>
            </p:cNvPr>
            <p:cNvSpPr/>
            <p:nvPr/>
          </p:nvSpPr>
          <p:spPr>
            <a:xfrm rot="4351073">
              <a:off x="581329" y="4822350"/>
              <a:ext cx="2185043" cy="2185043"/>
            </a:xfrm>
            <a:prstGeom prst="pie">
              <a:avLst>
                <a:gd name="adj1" fmla="val 11956703"/>
                <a:gd name="adj2" fmla="val 14185533"/>
              </a:avLst>
            </a:prstGeom>
            <a:solidFill>
              <a:srgbClr val="C00000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4351073">
              <a:off x="588747" y="4820623"/>
              <a:ext cx="2185043" cy="2185043"/>
            </a:xfrm>
            <a:prstGeom prst="pie">
              <a:avLst>
                <a:gd name="adj1" fmla="val 14260476"/>
                <a:gd name="adj2" fmla="val 14290020"/>
              </a:avLst>
            </a:prstGeom>
            <a:solidFill>
              <a:srgbClr val="CC99FF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 b="0" i="0"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80576" y="6381351"/>
            <a:ext cx="540544" cy="365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fld id="{EF63FF3C-1AEA-4FC5-9530-7EBE9915144D}" type="slidenum">
              <a:rPr lang="en-GB" b="0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 b="0" i="0"/>
              </a:pPr>
              <a:t>47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671" y="6270195"/>
            <a:ext cx="437722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x-none" sz="2400" b="1">
                <a:solidFill>
                  <a:srgbClr val="C00000"/>
                </a:solidFill>
              </a:rPr>
              <a:t>Cynorthwyo addysgu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>
                <a:solidFill>
                  <a:prstClr val="black">
                    <a:tint val="75000"/>
                  </a:prstClr>
                </a:solidFill>
              </a:rPr>
              <a:t>DRAFFT – PEIDIWCH Â'I RANNU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6346" b="32772"/>
          <a:stretch/>
        </p:blipFill>
        <p:spPr bwMode="auto">
          <a:xfrm>
            <a:off x="911425" y="4221088"/>
            <a:ext cx="1008111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5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49EBEB3F-1303-4B34-BF03-63B44163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-1"/>
            <a:ext cx="11809312" cy="6858001"/>
          </a:xfrm>
        </p:spPr>
        <p:txBody>
          <a:bodyPr>
            <a:normAutofit fontScale="95000" lnSpcReduction="10000"/>
          </a:bodyPr>
          <a:lstStyle/>
          <a:p>
            <a:pPr marL="0" indent="0">
              <a:buNone/>
              <a:defRPr b="0" i="0"/>
            </a:pPr>
            <a:r>
              <a:rPr lang="x-none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Pos </a:t>
            </a:r>
            <a:r>
              <a:rPr lang="x-none" sz="2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Cynorthwywyr </a:t>
            </a:r>
            <a:r>
              <a:rPr lang="x-none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Addysgu a Chynorthwywyr Addysgu Lefel Uwch... </a:t>
            </a:r>
            <a:r>
              <a:rPr lang="en-GB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</a:t>
            </a:r>
            <a:r>
              <a:rPr lang="x-none" sz="2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waith</a:t>
            </a:r>
            <a:r>
              <a:rPr lang="en-GB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yn datblygu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x-none" sz="2000" b="1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 b="0" i="0"/>
            </a:pP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Dylai 'statws' Cynorthwywyr Addysgu Lefel Uwch ddeillio o asesiad yn yr un ffordd â statws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CPCP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x-none" sz="2000" b="1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 b="0" i="0"/>
            </a:pP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Dylai'r holl Gynorthwywyr Addysgu Lefel Uwch gyrraedd y statws cydnabyddedig erbyn dyddiad penodol.</a:t>
            </a:r>
          </a:p>
          <a:p>
            <a:pPr marL="457200" indent="-457200">
              <a:buFont typeface="+mj-lt"/>
              <a:buAutoNum type="arabicPeriod"/>
              <a:defRPr b="0" i="0"/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 b="0" i="0"/>
            </a:pP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Daw'r 'safonau' cyfredol ar gyfer Cynorthwywyr Addysgu Lefel 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Uwch 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yn 'ofynion' i'w hasesu i gael y statws.</a:t>
            </a:r>
            <a:b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x-none" sz="2000" b="1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 b="0" i="0"/>
            </a:pP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fod yn barod i gael eich asesu fel Cynorthwywyr Addysgu Lefel Uwch, rhaid i'r Cynorthwywyr Addysgu gyrraedd y lefel 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'arfer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ion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effeithiol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iawn a 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arhaus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' ym mhob un o'r pum safon ar gyfer Cynorthwywyr Addysgu ac arfer y gwerthoedd a'r ymagweddau.</a:t>
            </a:r>
            <a:b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x-none" sz="2000" b="1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 b="0" i="0"/>
            </a:pP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Caiff y 35 o 'safonau' cyfredol ar gyfer Cynorthwywyr Addysgu Lefel Uwch eu diwygio a'u haddasu i fod yn 'ofynion' er mwyn rhoi ystyriaeth i ddatblygiadau diweddar a sicrhau yr adlewyrchir y 5 safon ar gyfer Cynorthwywyr Addysgu... ynghyd â'r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gwerthoedd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a'r ymagweddau.</a:t>
            </a:r>
          </a:p>
          <a:p>
            <a:pPr marL="457200" indent="-457200">
              <a:buFont typeface="+mj-lt"/>
              <a:buAutoNum type="arabicPeriod"/>
              <a:defRPr b="0" i="0"/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 b="0" i="0"/>
            </a:pP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Mae'r safonau drafft ar gyfer Cynorthwywyr Addysgu yn cynnwys 'rhagofynion' ar gyfer cydnabyddiaeth ar lefel Cynorthwywyr Addysgu Lefel Uwch, sy'n 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adlewyrchu 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tair prif </a:t>
            </a:r>
            <a:r>
              <a:rPr lang="x-none" sz="2000" b="1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rôl Cynorthwywyr </a:t>
            </a:r>
            <a: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Addysgu Lefel Uwch.</a:t>
            </a:r>
            <a:br>
              <a:rPr lang="x-none" sz="2000" b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x-none" sz="2000" b="1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54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8" y="116632"/>
            <a:ext cx="6480720" cy="72007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defRPr b="0" i="0"/>
            </a:pPr>
            <a:r>
              <a:rPr lang="en-GB" sz="2800" b="1" i="1" dirty="0" smtClean="0"/>
              <a:t/>
            </a:r>
            <a:br>
              <a:rPr lang="en-GB" sz="2800" b="1" i="1" dirty="0" smtClean="0"/>
            </a:br>
            <a:r>
              <a:rPr lang="x-none" sz="2800" b="1" smtClean="0">
                <a:latin typeface="+mn-lt"/>
              </a:rPr>
              <a:t>Y </a:t>
            </a:r>
            <a:r>
              <a:rPr lang="x-none" sz="2800" b="1">
                <a:latin typeface="+mn-lt"/>
              </a:rPr>
              <a:t>Safonau Proffesiynol Newydd…</a:t>
            </a:r>
            <a:br>
              <a:rPr lang="x-none" sz="2800" b="1">
                <a:latin typeface="+mn-lt"/>
              </a:rPr>
            </a:br>
            <a:endParaRPr lang="x-none" sz="2800" b="1">
              <a:latin typeface="+mn-lt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1052736"/>
            <a:ext cx="11593288" cy="6696744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>
              <a:solidFill>
                <a:schemeClr val="bg2"/>
              </a:solidFill>
              <a:latin typeface="+mj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am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x-none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ynorthwywyr </a:t>
            </a:r>
            <a:r>
              <a:rPr lang="x-none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Addysgu Lefel Uwch? A oes safonau proffesiynol ar wahan ar eu cyfer?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Cynorthwywyr Addysgu Lefel Uwch yn rhan o'r Safonau Proffesiynol ar gyfer Cynorthwywyr Addysgu. Dylai Cynorthwywyr Addysgu Lefel Uwch fod yn arddangos arferion effeithiol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iawn a </a:t>
            </a:r>
            <a:r>
              <a:rPr lang="x-none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x-none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arhaus </a:t>
            </a: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 cael y cyfle i gael eu cydnabod drwy achrediad Cynorthwywyr Addysgu Lefel Uwch. Mae'r achrediad hwn yn golygu darparu tystiolaeth yn erbyn cyfres o ddangosyddion sy'n cyd-fynd â'r safonau ar gyfer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x-none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ynorthwywyr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x-none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ddysgu </a:t>
            </a: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sy'n gweithio ar y lefel uwch hon.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dirty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3167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332656"/>
            <a:ext cx="9793088" cy="432048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Cenhadaeth </a:t>
            </a:r>
            <a:r>
              <a:rPr lang="x-none" b="1">
                <a:solidFill>
                  <a:srgbClr val="000000"/>
                </a:solidFill>
              </a:rPr>
              <a:t>ein </a:t>
            </a:r>
            <a:r>
              <a:rPr lang="x-none" b="1" smtClean="0">
                <a:solidFill>
                  <a:srgbClr val="000000"/>
                </a:solidFill>
              </a:rPr>
              <a:t>cenedl</a:t>
            </a:r>
            <a:r>
              <a:rPr lang="en-GB" b="1" dirty="0" smtClean="0">
                <a:solidFill>
                  <a:srgbClr val="000000"/>
                </a:solidFill>
              </a:rPr>
              <a:t>: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h</a:t>
            </a:r>
            <a:r>
              <a:rPr lang="x-none" b="1" smtClean="0">
                <a:solidFill>
                  <a:srgbClr val="000000"/>
                </a:solidFill>
              </a:rPr>
              <a:t>elpu </a:t>
            </a:r>
            <a:r>
              <a:rPr lang="x-none" b="1">
                <a:solidFill>
                  <a:srgbClr val="000000"/>
                </a:solidFill>
              </a:rPr>
              <a:t>proffesiynoldeb i ffynnu...</a:t>
            </a:r>
            <a:r>
              <a:rPr lang="x-none" sz="1600" b="1">
                <a:solidFill>
                  <a:srgbClr val="000000"/>
                </a:solidFill>
              </a:rPr>
              <a:t/>
            </a:r>
            <a:br>
              <a:rPr lang="x-none" sz="1600" b="1">
                <a:solidFill>
                  <a:srgbClr val="000000"/>
                </a:solidFill>
              </a:rPr>
            </a:br>
            <a:endParaRPr lang="x-none" sz="1600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404664"/>
            <a:ext cx="9468544" cy="6264696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/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 smtClean="0">
                <a:solidFill>
                  <a:schemeClr val="bg2">
                    <a:lumMod val="50000"/>
                  </a:schemeClr>
                </a:solidFill>
              </a:rPr>
              <a:t>adeiladu </a:t>
            </a: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cymuned o bobl broffesiynol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blaenoriaethu dysgu proffesiynol i bob aelod o staff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gyda chyfle i staff weithio mewn timau ar ymchwil proffesiynol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adeiladu timau sy'n cynnwys athrawon, cynorthwywyr a staff cymorth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a'u dysgu i weithio gyda'i gilydd yn dda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er budd pob dysgwr yng Nghymru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marL="0" indent="0" eaLnBrk="1" hangingPunct="1">
              <a:buNone/>
              <a:defRPr b="0" i="0"/>
            </a:pPr>
            <a:r>
              <a:rPr lang="x-none" sz="24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24339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5681" y="260648"/>
            <a:ext cx="3312368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Safonau </a:t>
            </a:r>
            <a:r>
              <a:rPr lang="en-GB" b="1" dirty="0" smtClean="0">
                <a:solidFill>
                  <a:srgbClr val="000000"/>
                </a:solidFill>
              </a:rPr>
              <a:t>p</a:t>
            </a:r>
            <a:r>
              <a:rPr lang="x-none" b="1" smtClean="0">
                <a:solidFill>
                  <a:srgbClr val="000000"/>
                </a:solidFill>
              </a:rPr>
              <a:t>roffesiynol 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x-none">
                <a:solidFill>
                  <a:srgbClr val="000000"/>
                </a:solidFill>
              </a:rPr>
              <a:t/>
            </a:r>
            <a:br>
              <a:rPr lang="x-none">
                <a:solidFill>
                  <a:srgbClr val="000000"/>
                </a:solidFill>
              </a:rPr>
            </a:br>
            <a:endParaRPr lang="x-none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620688"/>
            <a:ext cx="10116617" cy="7137461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Cyd-destun a'r safonau proffesiynol newydd... pam </a:t>
            </a:r>
            <a:r>
              <a:rPr lang="en-GB" sz="2000" b="1" dirty="0" smtClean="0">
                <a:solidFill>
                  <a:srgbClr val="000000"/>
                </a:solidFill>
              </a:rPr>
              <a:t>b</a:t>
            </a:r>
            <a:r>
              <a:rPr lang="x-none" sz="2000" b="1" smtClean="0">
                <a:solidFill>
                  <a:srgbClr val="000000"/>
                </a:solidFill>
              </a:rPr>
              <a:t>od </a:t>
            </a:r>
            <a:r>
              <a:rPr lang="x-none" sz="2000" b="1">
                <a:solidFill>
                  <a:srgbClr val="000000"/>
                </a:solidFill>
              </a:rPr>
              <a:t>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000" b="1">
                <a:solidFill>
                  <a:srgbClr val="000000"/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58B93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 smtClean="0">
                <a:solidFill>
                  <a:srgbClr val="000000"/>
                </a:solidFill>
              </a:rPr>
              <a:t>Cipolwg </a:t>
            </a:r>
            <a:r>
              <a:rPr lang="x-none" sz="2000" b="1">
                <a:solidFill>
                  <a:srgbClr val="000000"/>
                </a:solidFill>
              </a:rPr>
              <a:t>ar 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x-none" sz="2000" b="1" smtClean="0">
                <a:solidFill>
                  <a:srgbClr val="000000"/>
                </a:solidFill>
              </a:rPr>
              <a:t>disgrifyddion </a:t>
            </a:r>
            <a:r>
              <a:rPr lang="en-GB" sz="2000" b="1" dirty="0" smtClean="0">
                <a:solidFill>
                  <a:srgbClr val="000000"/>
                </a:solidFill>
              </a:rPr>
              <a:t>a</a:t>
            </a:r>
            <a:r>
              <a:rPr lang="x-none" sz="2000" b="1" smtClean="0">
                <a:solidFill>
                  <a:srgbClr val="000000"/>
                </a:solidFill>
              </a:rPr>
              <a:t>rweinyddiaeth</a:t>
            </a:r>
            <a:r>
              <a:rPr lang="x-none" sz="2000" b="1">
                <a:solidFill>
                  <a:srgbClr val="000000"/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000" b="1">
                <a:solidFill>
                  <a:srgbClr val="000000"/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58B93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 smtClean="0">
                <a:solidFill>
                  <a:srgbClr val="00CC00"/>
                </a:solidFill>
              </a:rPr>
              <a:t>Lle</a:t>
            </a:r>
            <a:r>
              <a:rPr lang="x-none" sz="2000" b="1" smtClean="0">
                <a:solidFill>
                  <a:srgbClr val="00CC00"/>
                </a:solidFill>
              </a:rPr>
              <a:t> </a:t>
            </a:r>
            <a:r>
              <a:rPr lang="x-none" sz="2000" b="1">
                <a:solidFill>
                  <a:srgbClr val="00CC00"/>
                </a:solidFill>
              </a:rPr>
              <a:t>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CC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CC00"/>
                </a:solidFill>
              </a:rPr>
              <a:t>Beth nesaf...? Ac unrhyw </a:t>
            </a:r>
            <a:r>
              <a:rPr lang="x-none" sz="2000" b="1" smtClean="0">
                <a:solidFill>
                  <a:srgbClr val="00CC00"/>
                </a:solidFill>
              </a:rPr>
              <a:t>gwestiynau</a:t>
            </a:r>
            <a:r>
              <a:rPr lang="en-GB" sz="2000" b="1" dirty="0" smtClean="0">
                <a:solidFill>
                  <a:srgbClr val="00CC00"/>
                </a:solidFill>
              </a:rPr>
              <a:t> </a:t>
            </a:r>
            <a:endParaRPr lang="x-none" sz="2000" b="1">
              <a:solidFill>
                <a:srgbClr val="00CC00"/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rgbClr val="00CC00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9493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8624" y="116632"/>
            <a:ext cx="11089232" cy="1368156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sz="2200" dirty="0" smtClean="0">
                <a:solidFill>
                  <a:schemeClr val="bg2"/>
                </a:solidFill>
              </a:rPr>
              <a:t> </a:t>
            </a:r>
            <a:r>
              <a:rPr lang="x-none" sz="2200" b="1" smtClean="0">
                <a:solidFill>
                  <a:srgbClr val="000000"/>
                </a:solidFill>
              </a:rPr>
              <a:t>Ar </a:t>
            </a:r>
            <a:r>
              <a:rPr lang="x-none" sz="2200" b="1">
                <a:solidFill>
                  <a:srgbClr val="000000"/>
                </a:solidFill>
              </a:rPr>
              <a:t>gyfer pob aelod o staff - arweinwyr, athrawon a </a:t>
            </a:r>
            <a:r>
              <a:rPr lang="en-GB" sz="2200" b="1" dirty="0" smtClean="0">
                <a:solidFill>
                  <a:srgbClr val="000000"/>
                </a:solidFill>
              </a:rPr>
              <a:t>rheiny sy’n cynorthwyo   </a:t>
            </a:r>
            <a:br>
              <a:rPr lang="en-GB" sz="2200" b="1" dirty="0" smtClean="0">
                <a:solidFill>
                  <a:srgbClr val="000000"/>
                </a:solidFill>
              </a:rPr>
            </a:br>
            <a:r>
              <a:rPr lang="en-GB" sz="2200" b="1" dirty="0">
                <a:solidFill>
                  <a:srgbClr val="000000"/>
                </a:solidFill>
              </a:rPr>
              <a:t> </a:t>
            </a:r>
            <a:r>
              <a:rPr lang="en-GB" sz="2200" b="1" dirty="0" smtClean="0">
                <a:solidFill>
                  <a:srgbClr val="000000"/>
                </a:solidFill>
              </a:rPr>
              <a:t>addysgu</a:t>
            </a:r>
            <a:r>
              <a:rPr lang="x-none" sz="2200" b="1" smtClean="0">
                <a:solidFill>
                  <a:srgbClr val="000000"/>
                </a:solidFill>
              </a:rPr>
              <a:t> ar</a:t>
            </a:r>
            <a:r>
              <a:rPr lang="en-GB" sz="2200" b="1" dirty="0" smtClean="0">
                <a:solidFill>
                  <a:srgbClr val="000000"/>
                </a:solidFill>
              </a:rPr>
              <a:t> </a:t>
            </a:r>
            <a:r>
              <a:rPr lang="x-none" sz="2200" b="1" smtClean="0">
                <a:solidFill>
                  <a:srgbClr val="000000"/>
                </a:solidFill>
              </a:rPr>
              <a:t>bob lefel</a:t>
            </a:r>
            <a:r>
              <a:rPr lang="en-GB" sz="2200" b="1" dirty="0" smtClean="0">
                <a:solidFill>
                  <a:srgbClr val="000000"/>
                </a:solidFill>
              </a:rPr>
              <a:t/>
            </a:r>
            <a:br>
              <a:rPr lang="en-GB" sz="2200" b="1" dirty="0" smtClean="0">
                <a:solidFill>
                  <a:srgbClr val="000000"/>
                </a:solidFill>
              </a:rPr>
            </a:br>
            <a:r>
              <a:rPr lang="x-none" sz="2200" b="1">
                <a:solidFill>
                  <a:srgbClr val="000000"/>
                </a:solidFill>
              </a:rPr>
              <a:t/>
            </a:r>
            <a:br>
              <a:rPr lang="x-none" sz="2200" b="1">
                <a:solidFill>
                  <a:srgbClr val="000000"/>
                </a:solidFill>
              </a:rPr>
            </a:br>
            <a:r>
              <a:rPr lang="en-GB" sz="2200" b="1" dirty="0" smtClean="0">
                <a:solidFill>
                  <a:srgbClr val="000000"/>
                </a:solidFill>
              </a:rPr>
              <a:t> </a:t>
            </a:r>
            <a:r>
              <a:rPr lang="x-none" sz="2200" b="1" smtClean="0">
                <a:solidFill>
                  <a:srgbClr val="000000"/>
                </a:solidFill>
              </a:rPr>
              <a:t>Lle </a:t>
            </a:r>
            <a:r>
              <a:rPr lang="x-none" sz="2200" b="1">
                <a:solidFill>
                  <a:srgbClr val="000000"/>
                </a:solidFill>
              </a:rPr>
              <a:t>mae'r safonau'n ffitio...</a:t>
            </a:r>
            <a:br>
              <a:rPr lang="x-none" sz="2200" b="1">
                <a:solidFill>
                  <a:srgbClr val="000000"/>
                </a:solidFill>
              </a:rPr>
            </a:br>
            <a:endParaRPr lang="x-none" sz="2200" b="1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8F64F6D5-CE83-454D-AEF8-600E9FB46753}"/>
              </a:ext>
            </a:extLst>
          </p:cNvPr>
          <p:cNvSpPr txBox="1"/>
          <p:nvPr/>
        </p:nvSpPr>
        <p:spPr>
          <a:xfrm>
            <a:off x="4638313" y="1565704"/>
            <a:ext cx="29698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Polisïau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’r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sgol</a:t>
            </a:r>
            <a:endParaRPr lang="x-none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0815E98E-E569-40EA-9BD9-2236B7802B57}"/>
              </a:ext>
            </a:extLst>
          </p:cNvPr>
          <p:cNvSpPr txBox="1"/>
          <p:nvPr/>
        </p:nvSpPr>
        <p:spPr>
          <a:xfrm>
            <a:off x="7608168" y="3318700"/>
            <a:ext cx="3964400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isgrifiad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wydd</a:t>
            </a:r>
            <a:endParaRPr lang="x-none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B53D0B33-18F1-4CFD-BE08-50C350E9E2EE}"/>
              </a:ext>
            </a:extLst>
          </p:cNvPr>
          <p:cNvSpPr txBox="1"/>
          <p:nvPr/>
        </p:nvSpPr>
        <p:spPr>
          <a:xfrm>
            <a:off x="1248118" y="3273088"/>
            <a:ext cx="338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afonau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roffesiynol</a:t>
            </a:r>
            <a:endParaRPr lang="x-none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07D1BB7D-77FA-40FC-9ECA-2C823D70871B}"/>
              </a:ext>
            </a:extLst>
          </p:cNvPr>
          <p:cNvSpPr txBox="1"/>
          <p:nvPr/>
        </p:nvSpPr>
        <p:spPr>
          <a:xfrm>
            <a:off x="3749452" y="4779320"/>
            <a:ext cx="513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Y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roses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heoli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x-none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erfformiad</a:t>
            </a:r>
            <a:endParaRPr lang="x-none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2F681FF4-96D5-4821-BFC8-3BE2AB8B0E11}"/>
              </a:ext>
            </a:extLst>
          </p:cNvPr>
          <p:cNvSpPr/>
          <p:nvPr/>
        </p:nvSpPr>
        <p:spPr>
          <a:xfrm rot="18939760">
            <a:off x="5262265" y="2551559"/>
            <a:ext cx="1716215" cy="1754889"/>
          </a:xfrm>
          <a:prstGeom prst="rect">
            <a:avLst/>
          </a:prstGeom>
          <a:solidFill>
            <a:srgbClr val="00B0F0"/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0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01" y="138116"/>
            <a:ext cx="69818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19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260772"/>
            <a:ext cx="5040560" cy="576063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Y </a:t>
            </a:r>
            <a:r>
              <a:rPr lang="x-none" b="1">
                <a:solidFill>
                  <a:srgbClr val="000000"/>
                </a:solidFill>
              </a:rPr>
              <a:t>Safonau Proffesiynol Newydd…</a:t>
            </a:r>
            <a:r>
              <a:rPr lang="x-none" sz="1600" b="1">
                <a:solidFill>
                  <a:srgbClr val="000000"/>
                </a:solidFill>
              </a:rPr>
              <a:t/>
            </a:r>
            <a:br>
              <a:rPr lang="x-none" sz="1600" b="1">
                <a:solidFill>
                  <a:srgbClr val="000000"/>
                </a:solidFill>
              </a:rPr>
            </a:br>
            <a:endParaRPr lang="x-none" sz="1600" b="1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BAC51CA1-49AD-4F72-AB44-8C8664CF71CC}"/>
              </a:ext>
            </a:extLst>
          </p:cNvPr>
          <p:cNvSpPr/>
          <p:nvPr/>
        </p:nvSpPr>
        <p:spPr>
          <a:xfrm>
            <a:off x="551387" y="1196758"/>
            <a:ext cx="106785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b="0" i="0"/>
            </a:pP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Fel penaethiaid, rhaid inni gydnabod ein cyfrifoldeb i'r system gyfan,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 ddisgyblion, ac nid dim ond y rheiny sydd yn ein hysgolion ni. 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O ran diben moesol, dylem fod yn siarad am sicrhau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bod y system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yn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briodol ar gyfer pob disgybl ym mhob ysgol.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Gallai'r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academi helpu drwy roi'r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ffocws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ar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wneud llai o bethau, ond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eu gwneud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yn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well. Byddai hynny'n ein rhyddhau o'r hyn sy'n gallu ein cyfyngu a'n rhwystro rhag arloesi.</a:t>
            </a:r>
            <a:r>
              <a:rPr lang="x-none" sz="24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0">
              <a:defRPr b="0" i="0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defRPr b="0" i="0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defRPr b="0" i="0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ylw </a:t>
            </a:r>
            <a:r>
              <a:rPr lang="x-none" sz="2400">
                <a:solidFill>
                  <a:srgbClr val="000000"/>
                </a:solidFill>
                <a:latin typeface="Arial" panose="020B0604020202020204" pitchFamily="34" charset="0"/>
              </a:rPr>
              <a:t>gan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ennaeth </a:t>
            </a:r>
            <a:r>
              <a:rPr lang="x-none" sz="2400">
                <a:solidFill>
                  <a:srgbClr val="000000"/>
                </a:solidFill>
                <a:latin typeface="Arial" panose="020B0604020202020204" pitchFamily="34" charset="0"/>
              </a:rPr>
              <a:t>yn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eminar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rweinyddiaeth 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  <a:endParaRPr lang="x-none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marR="89535" lvl="0" indent="-90043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990600" marR="89535" lvl="0" indent="-90043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90600" marR="89535" lvl="0" indent="-90043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1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260772"/>
            <a:ext cx="5040560" cy="576063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Y </a:t>
            </a:r>
            <a:r>
              <a:rPr lang="x-none" b="1">
                <a:solidFill>
                  <a:srgbClr val="000000"/>
                </a:solidFill>
              </a:rPr>
              <a:t>Safonau Proffesiynol Newydd…</a:t>
            </a:r>
            <a:r>
              <a:rPr lang="x-none" sz="1600" b="1">
                <a:solidFill>
                  <a:srgbClr val="000000"/>
                </a:solidFill>
              </a:rPr>
              <a:t/>
            </a:r>
            <a:br>
              <a:rPr lang="x-none" sz="1600" b="1">
                <a:solidFill>
                  <a:srgbClr val="000000"/>
                </a:solidFill>
              </a:rPr>
            </a:br>
            <a:endParaRPr lang="x-none" sz="1600" b="1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3F8CB8AA-E71C-4512-9977-4360D62F49FC}"/>
              </a:ext>
            </a:extLst>
          </p:cNvPr>
          <p:cNvSpPr/>
          <p:nvPr/>
        </p:nvSpPr>
        <p:spPr>
          <a:xfrm>
            <a:off x="263408" y="1484787"/>
            <a:ext cx="116886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Mae gen i'r swydd orau yn y byd!  </a:t>
            </a:r>
            <a:r>
              <a:rPr lang="en-GB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Dw i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wir yn credu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hynny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dw 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’n falch o gael codi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bob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bore a mynd i'r ysgol.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Mae'r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disgwyliadau y mae'r corff llywodraethu yn gosod arnaf yn glir, ac maent yn fy nghefnogi i gael cydbwysedd rhwng gwaith a bywyd personol.  Rhaid cydbwyso'r hyn a ddisgwylir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gennych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 beth sy'n bosib, beth sy'n realistig. 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Dw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ddim yn ofni'r gair 'atebolrwydd'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– dw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x-none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i'n </a:t>
            </a:r>
            <a:r>
              <a:rPr kumimoji="0" lang="x-none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credu bod gen i ddiffiniad priodol ohono - fy niffiniad i.  Y nod yw sicrhau ein bod ni'n dathlu'r hyn sy'n hanfodol i fywyd yr ysgol.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ylw </a:t>
            </a:r>
            <a:r>
              <a:rPr lang="x-none" sz="2400">
                <a:solidFill>
                  <a:srgbClr val="000000"/>
                </a:solidFill>
                <a:latin typeface="Arial" panose="020B0604020202020204" pitchFamily="34" charset="0"/>
              </a:rPr>
              <a:t>gan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ennaeth </a:t>
            </a:r>
            <a:r>
              <a:rPr lang="x-none" sz="2400">
                <a:solidFill>
                  <a:srgbClr val="000000"/>
                </a:solidFill>
                <a:latin typeface="Arial" panose="020B0604020202020204" pitchFamily="34" charset="0"/>
              </a:rPr>
              <a:t>yn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eminar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rweinyddiaeth </a:t>
            </a:r>
            <a:r>
              <a:rPr lang="x-none" sz="2400" smtClean="0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  <a:endParaRPr lang="x-none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1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576" y="287065"/>
            <a:ext cx="7992888" cy="576063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b="1" smtClean="0">
                <a:solidFill>
                  <a:srgbClr val="000000"/>
                </a:solidFill>
              </a:rPr>
              <a:t>Helpu </a:t>
            </a:r>
            <a:r>
              <a:rPr lang="x-none" b="1">
                <a:solidFill>
                  <a:srgbClr val="000000"/>
                </a:solidFill>
              </a:rPr>
              <a:t>proffesiynoldeb i ffynnu... y safonau newydd...</a:t>
            </a:r>
            <a:r>
              <a:rPr lang="x-none" sz="1600" b="1">
                <a:solidFill>
                  <a:srgbClr val="000000"/>
                </a:solidFill>
              </a:rPr>
              <a:t/>
            </a:r>
            <a:br>
              <a:rPr lang="x-none" sz="1600" b="1">
                <a:solidFill>
                  <a:srgbClr val="000000"/>
                </a:solidFill>
              </a:rPr>
            </a:br>
            <a:endParaRPr lang="x-none" sz="1600" b="1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836712"/>
            <a:ext cx="11161240" cy="6912768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400" dirty="0"/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ar ôl cael statws athro </a:t>
            </a:r>
            <a:r>
              <a:rPr lang="x-none" sz="2400" b="1" smtClean="0">
                <a:solidFill>
                  <a:schemeClr val="bg2">
                    <a:lumMod val="50000"/>
                  </a:schemeClr>
                </a:solidFill>
              </a:rPr>
              <a:t>cymwys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edig</a:t>
            </a:r>
            <a:r>
              <a:rPr lang="x-none" sz="2400" b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ac ar ôl y cyfnod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ym</a:t>
            </a:r>
            <a:r>
              <a:rPr lang="x-none" sz="2400" b="1" smtClean="0">
                <a:solidFill>
                  <a:schemeClr val="bg2">
                    <a:lumMod val="50000"/>
                  </a:schemeClr>
                </a:solidFill>
              </a:rPr>
              <a:t>sefydlu </a:t>
            </a: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mae'n llai am dystiolaeth a phrawf... a mwy am ymddiriedaeth 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mwy am adeiladu hyder ac arferion... llai am wirio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mwy am greu'r tîm... ac atebolrwydd proffesiynol ar y cyd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mwy am dwf a datblygu... llai am orfod cyflawni pethau dim ond er mwyn eu cyflawni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400" b="1">
                <a:solidFill>
                  <a:schemeClr val="bg2">
                    <a:lumMod val="50000"/>
                  </a:schemeClr>
                </a:solidFill>
              </a:rPr>
              <a:t>a phopeth er mwyn sicrhau'r deilliannau gorau i ddisgyblion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marL="0" indent="0" eaLnBrk="1" hangingPunct="1">
              <a:buNone/>
              <a:defRPr b="0" i="0"/>
            </a:pPr>
            <a:r>
              <a:rPr lang="x-none" sz="24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4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86760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728" y="188640"/>
            <a:ext cx="3243445" cy="448649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 b="0" i="0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 smtClean="0">
                <a:solidFill>
                  <a:srgbClr val="000000"/>
                </a:solidFill>
              </a:rPr>
              <a:t>Safonau </a:t>
            </a:r>
            <a:r>
              <a:rPr lang="en-GB" dirty="0" smtClean="0">
                <a:solidFill>
                  <a:srgbClr val="000000"/>
                </a:solidFill>
              </a:rPr>
              <a:t>p</a:t>
            </a:r>
            <a:r>
              <a:rPr lang="x-none" smtClean="0">
                <a:solidFill>
                  <a:srgbClr val="000000"/>
                </a:solidFill>
              </a:rPr>
              <a:t>roffesiynol 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x-none">
                <a:solidFill>
                  <a:srgbClr val="000000"/>
                </a:solidFill>
              </a:rPr>
              <a:t/>
            </a:r>
            <a:br>
              <a:rPr lang="x-none">
                <a:solidFill>
                  <a:srgbClr val="000000"/>
                </a:solidFill>
              </a:rPr>
            </a:br>
            <a:endParaRPr lang="x-none">
              <a:solidFill>
                <a:srgbClr val="000000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7368" y="-171400"/>
            <a:ext cx="10116617" cy="7182085"/>
          </a:xfrm>
        </p:spPr>
        <p:txBody>
          <a:bodyPr/>
          <a:lstStyle/>
          <a:p>
            <a:pPr marL="0" indent="0" eaLnBrk="1" hangingPunct="1">
              <a:buNone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endParaRPr lang="en-GB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0000"/>
                </a:solidFill>
              </a:rPr>
              <a:t>Cyd-destun a'r safonau proffesiynol newydd... pam </a:t>
            </a:r>
            <a:r>
              <a:rPr lang="en-GB" sz="2000" b="1" dirty="0" smtClean="0">
                <a:solidFill>
                  <a:srgbClr val="000000"/>
                </a:solidFill>
              </a:rPr>
              <a:t>b</a:t>
            </a:r>
            <a:r>
              <a:rPr lang="x-none" sz="2000" b="1" smtClean="0">
                <a:solidFill>
                  <a:srgbClr val="000000"/>
                </a:solidFill>
              </a:rPr>
              <a:t>od </a:t>
            </a:r>
            <a:r>
              <a:rPr lang="x-none" sz="2000" b="1">
                <a:solidFill>
                  <a:srgbClr val="000000"/>
                </a:solidFill>
              </a:rPr>
              <a:t>eu hangen?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CC00"/>
                </a:solidFill>
              </a:rPr>
              <a:t>Pensaernïaeth y safonau proffesiynol newydd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rgbClr val="00CC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rgbClr val="00CC00"/>
                </a:solidFill>
              </a:rPr>
              <a:t>Y gwerthoedd a'r ymagweddau a'r 5 safon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Defnyddio'r safonau gydag athrawon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Cipolwg ar ddisgrifyddion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rweinyddiaeth</a:t>
            </a: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, ac adolygu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Y sefyllfa sy'n datblygu o ran Cynorthwywyr Addysgu a Chynorthwywyr Addysgu Lefel Uwch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Lle mae'r safonau'n ffitio gydag agweddau eraill ar reoli perfformiad</a:t>
            </a: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endParaRPr lang="x-none" sz="2000" b="1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 b="0" i="0"/>
            </a:pPr>
            <a:r>
              <a:rPr lang="x-none" sz="2000" b="1">
                <a:solidFill>
                  <a:schemeClr val="bg2">
                    <a:lumMod val="50000"/>
                  </a:schemeClr>
                </a:solidFill>
              </a:rPr>
              <a:t>Beth nesaf...? Ac unrhyw </a:t>
            </a:r>
            <a:r>
              <a:rPr lang="x-none" sz="2000" b="1" smtClean="0">
                <a:solidFill>
                  <a:schemeClr val="bg2">
                    <a:lumMod val="50000"/>
                  </a:schemeClr>
                </a:solidFill>
              </a:rPr>
              <a:t>gwestiynau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marL="0" indent="0" eaLnBrk="1" hangingPunct="1">
              <a:buNone/>
              <a:defRPr b="0" i="0"/>
            </a:pPr>
            <a:r>
              <a:rPr lang="x-none" sz="2000"/>
              <a:t> </a:t>
            </a:r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None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 b="0" i="0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792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44116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8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44116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132856"/>
            <a:ext cx="6624736" cy="3312368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0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11_Custom Design">
  <a:themeElements>
    <a:clrScheme name="">
      <a:dk1>
        <a:srgbClr val="FF0066"/>
      </a:dk1>
      <a:lt1>
        <a:srgbClr val="FFFFFF"/>
      </a:lt1>
      <a:dk2>
        <a:srgbClr val="FF3300"/>
      </a:dk2>
      <a:lt2>
        <a:srgbClr val="003366"/>
      </a:lt2>
      <a:accent1>
        <a:srgbClr val="000099"/>
      </a:accent1>
      <a:accent2>
        <a:srgbClr val="AE2B02"/>
      </a:accent2>
      <a:accent3>
        <a:srgbClr val="FFFFFF"/>
      </a:accent3>
      <a:accent4>
        <a:srgbClr val="DA0056"/>
      </a:accent4>
      <a:accent5>
        <a:srgbClr val="AAAACA"/>
      </a:accent5>
      <a:accent6>
        <a:srgbClr val="9D2602"/>
      </a:accent6>
      <a:hlink>
        <a:srgbClr val="66CCFF"/>
      </a:hlink>
      <a:folHlink>
        <a:srgbClr val="FFE701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3366"/>
        </a:dk1>
        <a:lt1>
          <a:srgbClr val="FFFFFF"/>
        </a:lt1>
        <a:dk2>
          <a:srgbClr val="66FF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8FF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FFFFFF"/>
        </a:dk1>
        <a:lt1>
          <a:srgbClr val="FFFFF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FFFFFF"/>
        </a:dk1>
        <a:lt1>
          <a:srgbClr val="FFFFFF"/>
        </a:lt1>
        <a:dk2>
          <a:srgbClr val="CCFFFF"/>
        </a:dk2>
        <a:lt2>
          <a:srgbClr val="003366"/>
        </a:lt2>
        <a:accent1>
          <a:srgbClr val="000099"/>
        </a:accent1>
        <a:accent2>
          <a:srgbClr val="00B000"/>
        </a:accent2>
        <a:accent3>
          <a:srgbClr val="FFFFFF"/>
        </a:accent3>
        <a:accent4>
          <a:srgbClr val="DADADA"/>
        </a:accent4>
        <a:accent5>
          <a:srgbClr val="AAAACA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FFFFFF"/>
        </a:dk1>
        <a:lt1>
          <a:srgbClr val="FFFFFF"/>
        </a:lt1>
        <a:dk2>
          <a:srgbClr val="003399"/>
        </a:dk2>
        <a:lt2>
          <a:srgbClr val="003366"/>
        </a:lt2>
        <a:accent1>
          <a:srgbClr val="000099"/>
        </a:accent1>
        <a:accent2>
          <a:srgbClr val="00B000"/>
        </a:accent2>
        <a:accent3>
          <a:srgbClr val="FFFFFF"/>
        </a:accent3>
        <a:accent4>
          <a:srgbClr val="DADADA"/>
        </a:accent4>
        <a:accent5>
          <a:srgbClr val="AAAACA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A22339241</value>
    </field>
    <field name="Objective-Title">
      <value order="0">Professional standards ppt - Welsh - final</value>
    </field>
    <field name="Objective-Description">
      <value order="0"/>
    </field>
    <field name="Objective-CreationStamp">
      <value order="0">2018-05-11T13:13:48Z</value>
    </field>
    <field name="Objective-IsApproved">
      <value order="0">false</value>
    </field>
    <field name="Objective-IsPublished">
      <value order="0">true</value>
    </field>
    <field name="Objective-DatePublished">
      <value order="0">2018-05-11T13:48:01Z</value>
    </field>
    <field name="Objective-ModificationStamp">
      <value order="0">2018-05-11T13:48:38Z</value>
    </field>
    <field name="Objective-Owner">
      <value order="0">Holland, Eirian (EPS - Curriculum)</value>
    </field>
    <field name="Objective-Path">
      <value order="0">Objective Global Folder:Corporate File Plan:POLICY DEVELOPMENT &amp; REGULATION:Policy Development - Education &amp; Skills:Policy Development - Education Workforce Development:Professional Standards - Policy Development - Support Staff Standards - 2016-2018 :Consortia roadshows wc 14/05/18</value>
    </field>
    <field name="Objective-Parent">
      <value order="0">Consortia roadshows wc 14/05/18</value>
    </field>
    <field name="Objective-State">
      <value order="0">Published</value>
    </field>
    <field name="Objective-VersionId">
      <value order="0">vA44400268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qA1271349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2072</Words>
  <Application>Microsoft Office PowerPoint</Application>
  <PresentationFormat>Custom</PresentationFormat>
  <Paragraphs>503</Paragraphs>
  <Slides>54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11_Custom Design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 Safonau proffesiynol </vt:lpstr>
      <vt:lpstr>  Safonau proffesiynol</vt:lpstr>
      <vt:lpstr> Cenhadaeth ein cenedl: yr agenda addysg yng Nghymru... </vt:lpstr>
      <vt:lpstr> Cenhadaeth ein cenedl:  helpu proffesiynoldeb i ffynnu... </vt:lpstr>
      <vt:lpstr> Helpu proffesiynoldeb i ffynnu... y safonau newydd... </vt:lpstr>
      <vt:lpstr> Safonau proffesiynol   </vt:lpstr>
      <vt:lpstr>PowerPoint Presentation</vt:lpstr>
      <vt:lpstr>PowerPoint Presentation</vt:lpstr>
      <vt:lpstr>PowerPoint Presentation</vt:lpstr>
      <vt:lpstr>PowerPoint Presentation</vt:lpstr>
      <vt:lpstr> Safonau proffesiynol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Safonau proffesiynol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Gydag unigolion mewn swyddi arweinyddiaeth ffurfiol... </vt:lpstr>
      <vt:lpstr>        Defnyddio'r safonau arweinyddiaeth ... fel adolygydd </vt:lpstr>
      <vt:lpstr> Safonau proffesiynol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 Safonau Proffesiynol Newydd… </vt:lpstr>
      <vt:lpstr> Safonau proffesiynol   </vt:lpstr>
      <vt:lpstr> Ar gyfer pob aelod o staff - arweinwyr, athrawon a rheiny sy’n cynorthwyo     addysgu ar bob lefel   Lle mae'r safonau'n ffitio... </vt:lpstr>
      <vt:lpstr>PowerPoint Presentation</vt:lpstr>
      <vt:lpstr> Y Safonau Proffesiynol Newydd… </vt:lpstr>
      <vt:lpstr> Y Safonau Proffesiynol Newydd… </vt:lpstr>
    </vt:vector>
  </TitlesOfParts>
  <Company>University of Wolverhampton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vidal</dc:creator>
  <cp:lastModifiedBy>Holland, Eirian (EPS - PSPDD)</cp:lastModifiedBy>
  <cp:revision>207</cp:revision>
  <cp:lastPrinted>2018-05-11T08:32:51Z</cp:lastPrinted>
  <dcterms:created xsi:type="dcterms:W3CDTF">2014-03-21T19:17:17Z</dcterms:created>
  <dcterms:modified xsi:type="dcterms:W3CDTF">2018-05-11T13:23:00Z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Caveats">
    <vt:lpwstr/>
  </property>
  <property fmtid="{D5CDD505-2E9C-101B-9397-08002B2CF9AE}" pid="4" name="Objective-Id">
    <vt:lpwstr>A22339241</vt:lpwstr>
  </property>
  <property fmtid="{D5CDD505-2E9C-101B-9397-08002B2CF9AE}" pid="5" name="Objective-Title">
    <vt:lpwstr>Professional standards ppt - Welsh - final</vt:lpwstr>
  </property>
  <property fmtid="{D5CDD505-2E9C-101B-9397-08002B2CF9AE}" pid="6" name="Objective-Description">
    <vt:lpwstr/>
  </property>
  <property fmtid="{D5CDD505-2E9C-101B-9397-08002B2CF9AE}" pid="7" name="Objective-CreationStamp">
    <vt:filetime>2018-05-11T13:13:48Z</vt:filetime>
  </property>
  <property fmtid="{D5CDD505-2E9C-101B-9397-08002B2CF9AE}" pid="8" name="Objective-IsApproved">
    <vt:bool>false</vt:bool>
  </property>
  <property fmtid="{D5CDD505-2E9C-101B-9397-08002B2CF9AE}" pid="9" name="Objective-IsPublished">
    <vt:bool>true</vt:bool>
  </property>
  <property fmtid="{D5CDD505-2E9C-101B-9397-08002B2CF9AE}" pid="10" name="Objective-DatePublished">
    <vt:filetime>2018-05-11T13:48:01Z</vt:filetime>
  </property>
  <property fmtid="{D5CDD505-2E9C-101B-9397-08002B2CF9AE}" pid="11" name="Objective-ModificationStamp">
    <vt:filetime>2018-05-11T13:48:38Z</vt:filetime>
  </property>
  <property fmtid="{D5CDD505-2E9C-101B-9397-08002B2CF9AE}" pid="12" name="Objective-Owner">
    <vt:lpwstr>Holland, Eirian (EPS - Curriculum)</vt:lpwstr>
  </property>
  <property fmtid="{D5CDD505-2E9C-101B-9397-08002B2CF9AE}" pid="13" name="Objective-Path">
    <vt:lpwstr>Objective Global Folder:Corporate File Plan:POLICY DEVELOPMENT &amp; REGULATION:Policy Development - Education &amp; Skills:Policy Development - Education Workforce Development:Professional Standards - Policy Development - Support Staff Standards - 2016-2018 :Consortia roadshows wc 14/05/18</vt:lpwstr>
  </property>
  <property fmtid="{D5CDD505-2E9C-101B-9397-08002B2CF9AE}" pid="14" name="Objective-Parent">
    <vt:lpwstr>Consortia roadshows wc 14/05/18</vt:lpwstr>
  </property>
  <property fmtid="{D5CDD505-2E9C-101B-9397-08002B2CF9AE}" pid="15" name="Objective-State">
    <vt:lpwstr>Published</vt:lpwstr>
  </property>
  <property fmtid="{D5CDD505-2E9C-101B-9397-08002B2CF9AE}" pid="16" name="Objective-VersionId">
    <vt:lpwstr>vA44400268</vt:lpwstr>
  </property>
  <property fmtid="{D5CDD505-2E9C-101B-9397-08002B2CF9AE}" pid="17" name="Objective-Version">
    <vt:lpwstr>1.0</vt:lpwstr>
  </property>
  <property fmtid="{D5CDD505-2E9C-101B-9397-08002B2CF9AE}" pid="18" name="Objective-VersionNumber">
    <vt:r8>2</vt:r8>
  </property>
  <property fmtid="{D5CDD505-2E9C-101B-9397-08002B2CF9AE}" pid="19" name="Objective-VersionComment">
    <vt:lpwstr>Version 2</vt:lpwstr>
  </property>
  <property fmtid="{D5CDD505-2E9C-101B-9397-08002B2CF9AE}" pid="20" name="Objective-FileNumber">
    <vt:lpwstr>qA1271349</vt:lpwstr>
  </property>
  <property fmtid="{D5CDD505-2E9C-101B-9397-08002B2CF9AE}" pid="21" name="Objective-Classification">
    <vt:lpwstr>Official</vt:lpwstr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</Properties>
</file>